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1" r:id="rId2"/>
    <p:sldId id="276" r:id="rId3"/>
    <p:sldId id="262" r:id="rId4"/>
    <p:sldId id="275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91"/>
  </p:normalViewPr>
  <p:slideViewPr>
    <p:cSldViewPr snapToGrid="0" snapToObjects="1">
      <p:cViewPr varScale="1">
        <p:scale>
          <a:sx n="85" d="100"/>
          <a:sy n="85" d="100"/>
        </p:scale>
        <p:origin x="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100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93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47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94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03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9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8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483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519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303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28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555B4-6A8A-7A4E-873B-8AC17A0664BC}" type="datetimeFigureOut">
              <a:rPr lang="de-DE" smtClean="0"/>
              <a:t>20.07.21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55158-8A36-134F-A5F7-2FF92407A9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955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9">
            <a:extLst>
              <a:ext uri="{FF2B5EF4-FFF2-40B4-BE49-F238E27FC236}">
                <a16:creationId xmlns:a16="http://schemas.microsoft.com/office/drawing/2014/main" id="{ACB95562-7C9C-1F4D-A467-F03C4AEBF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521689"/>
              </p:ext>
            </p:extLst>
          </p:nvPr>
        </p:nvGraphicFramePr>
        <p:xfrm>
          <a:off x="412427" y="5049526"/>
          <a:ext cx="5860801" cy="136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839">
                  <a:extLst>
                    <a:ext uri="{9D8B030D-6E8A-4147-A177-3AD203B41FA5}">
                      <a16:colId xmlns:a16="http://schemas.microsoft.com/office/drawing/2014/main" val="2466175547"/>
                    </a:ext>
                  </a:extLst>
                </a:gridCol>
                <a:gridCol w="889047">
                  <a:extLst>
                    <a:ext uri="{9D8B030D-6E8A-4147-A177-3AD203B41FA5}">
                      <a16:colId xmlns:a16="http://schemas.microsoft.com/office/drawing/2014/main" val="1289353481"/>
                    </a:ext>
                  </a:extLst>
                </a:gridCol>
                <a:gridCol w="794021">
                  <a:extLst>
                    <a:ext uri="{9D8B030D-6E8A-4147-A177-3AD203B41FA5}">
                      <a16:colId xmlns:a16="http://schemas.microsoft.com/office/drawing/2014/main" val="854782910"/>
                    </a:ext>
                  </a:extLst>
                </a:gridCol>
                <a:gridCol w="1064302">
                  <a:extLst>
                    <a:ext uri="{9D8B030D-6E8A-4147-A177-3AD203B41FA5}">
                      <a16:colId xmlns:a16="http://schemas.microsoft.com/office/drawing/2014/main" val="245652992"/>
                    </a:ext>
                  </a:extLst>
                </a:gridCol>
                <a:gridCol w="1146592">
                  <a:extLst>
                    <a:ext uri="{9D8B030D-6E8A-4147-A177-3AD203B41FA5}">
                      <a16:colId xmlns:a16="http://schemas.microsoft.com/office/drawing/2014/main" val="1441985105"/>
                    </a:ext>
                  </a:extLst>
                </a:gridCol>
              </a:tblGrid>
              <a:tr h="460085">
                <a:tc>
                  <a:txBody>
                    <a:bodyPr/>
                    <a:lstStyle/>
                    <a:p>
                      <a:endParaRPr lang="en-US" sz="1100" noProof="0">
                        <a:solidFill>
                          <a:sysClr val="windowText" lastClr="000000"/>
                        </a:solidFill>
                        <a:latin typeface="Helvetica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AUC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Standard error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Asymptotic Significance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95% CI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540540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MELD Score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0.646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0.157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0.366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0.338 – 0.953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026139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Child Score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0.646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0.165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0.366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0.323 – 0.969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383886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Charlson Comorbidity Index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0.677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0.155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0.272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0.373 – 0.982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964833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B5B22E8-EA54-3B4E-B82E-C2E56359E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60" y="1814200"/>
            <a:ext cx="5422900" cy="32004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799C518-9979-FC41-B3E9-1551E2052CCE}"/>
              </a:ext>
            </a:extLst>
          </p:cNvPr>
          <p:cNvSpPr txBox="1">
            <a:spLocks/>
          </p:cNvSpPr>
          <p:nvPr/>
        </p:nvSpPr>
        <p:spPr>
          <a:xfrm>
            <a:off x="471488" y="371476"/>
            <a:ext cx="5915025" cy="971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b="1">
                <a:latin typeface="Helvetica" pitchFamily="2" charset="0"/>
              </a:rPr>
              <a:t>Supplementary Figure S1.</a:t>
            </a:r>
            <a:r>
              <a:rPr lang="en-GB" sz="1100">
                <a:latin typeface="Helvetica" pitchFamily="2" charset="0"/>
              </a:rPr>
              <a:t> Comparison of receiver operating characteristic (ROC) curves for prediction of 30-day mortality in cirrhotic patients by MELD score, Child Score and Charlson Comorbidity Index.</a:t>
            </a:r>
          </a:p>
          <a:p>
            <a:endParaRPr lang="en-GB" sz="1100">
              <a:latin typeface="Helvetica" pitchFamily="2" charset="0"/>
            </a:endParaRPr>
          </a:p>
          <a:p>
            <a:r>
              <a:rPr lang="en-GB" sz="1100">
                <a:latin typeface="Helvetica" pitchFamily="2" charset="0"/>
              </a:rPr>
              <a:t>All scores fail in prediction of 30-day mortality.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60FB5C-D74A-F841-AF72-5617313F59F1}"/>
              </a:ext>
            </a:extLst>
          </p:cNvPr>
          <p:cNvSpPr txBox="1"/>
          <p:nvPr/>
        </p:nvSpPr>
        <p:spPr>
          <a:xfrm>
            <a:off x="329785" y="6460762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AUC: area under the curve, CI: confidence interval.</a:t>
            </a:r>
          </a:p>
        </p:txBody>
      </p:sp>
    </p:spTree>
    <p:extLst>
      <p:ext uri="{BB962C8B-B14F-4D97-AF65-F5344CB8AC3E}">
        <p14:creationId xmlns:p14="http://schemas.microsoft.com/office/powerpoint/2010/main" val="397777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9">
            <a:extLst>
              <a:ext uri="{FF2B5EF4-FFF2-40B4-BE49-F238E27FC236}">
                <a16:creationId xmlns:a16="http://schemas.microsoft.com/office/drawing/2014/main" id="{ACB95562-7C9C-1F4D-A467-F03C4AEBF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3065"/>
              </p:ext>
            </p:extLst>
          </p:nvPr>
        </p:nvGraphicFramePr>
        <p:xfrm>
          <a:off x="412427" y="5049526"/>
          <a:ext cx="5860801" cy="136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839">
                  <a:extLst>
                    <a:ext uri="{9D8B030D-6E8A-4147-A177-3AD203B41FA5}">
                      <a16:colId xmlns:a16="http://schemas.microsoft.com/office/drawing/2014/main" val="2466175547"/>
                    </a:ext>
                  </a:extLst>
                </a:gridCol>
                <a:gridCol w="889047">
                  <a:extLst>
                    <a:ext uri="{9D8B030D-6E8A-4147-A177-3AD203B41FA5}">
                      <a16:colId xmlns:a16="http://schemas.microsoft.com/office/drawing/2014/main" val="1289353481"/>
                    </a:ext>
                  </a:extLst>
                </a:gridCol>
                <a:gridCol w="794021">
                  <a:extLst>
                    <a:ext uri="{9D8B030D-6E8A-4147-A177-3AD203B41FA5}">
                      <a16:colId xmlns:a16="http://schemas.microsoft.com/office/drawing/2014/main" val="854782910"/>
                    </a:ext>
                  </a:extLst>
                </a:gridCol>
                <a:gridCol w="1064302">
                  <a:extLst>
                    <a:ext uri="{9D8B030D-6E8A-4147-A177-3AD203B41FA5}">
                      <a16:colId xmlns:a16="http://schemas.microsoft.com/office/drawing/2014/main" val="245652992"/>
                    </a:ext>
                  </a:extLst>
                </a:gridCol>
                <a:gridCol w="1146592">
                  <a:extLst>
                    <a:ext uri="{9D8B030D-6E8A-4147-A177-3AD203B41FA5}">
                      <a16:colId xmlns:a16="http://schemas.microsoft.com/office/drawing/2014/main" val="1441985105"/>
                    </a:ext>
                  </a:extLst>
                </a:gridCol>
              </a:tblGrid>
              <a:tr h="460085">
                <a:tc>
                  <a:txBody>
                    <a:bodyPr/>
                    <a:lstStyle/>
                    <a:p>
                      <a:endParaRPr lang="en-US" sz="1100" noProof="0">
                        <a:solidFill>
                          <a:sysClr val="windowText" lastClr="000000"/>
                        </a:solidFill>
                        <a:latin typeface="Helvetica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AUC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Standard error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Asymptotic Significance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95% CI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540540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MELD Score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0.644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0.176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0.386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0.300 – 0.989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026139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Child Score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0.644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0.152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0.386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0.347 – 0.942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383886"/>
                  </a:ext>
                </a:extLst>
              </a:tr>
              <a:tr h="300665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Charlson Comorbidity Index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0.689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0.170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0.257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0.355 – 1.000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964833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B5B22E8-EA54-3B4E-B82E-C2E56359E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60" y="1814200"/>
            <a:ext cx="5422900" cy="32004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799C518-9979-FC41-B3E9-1551E2052CCE}"/>
              </a:ext>
            </a:extLst>
          </p:cNvPr>
          <p:cNvSpPr txBox="1">
            <a:spLocks/>
          </p:cNvSpPr>
          <p:nvPr/>
        </p:nvSpPr>
        <p:spPr>
          <a:xfrm>
            <a:off x="471488" y="371476"/>
            <a:ext cx="5915025" cy="971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b="1">
                <a:latin typeface="Helvetica" pitchFamily="2" charset="0"/>
              </a:rPr>
              <a:t>Supplementary Figure S2.</a:t>
            </a:r>
            <a:r>
              <a:rPr lang="en-GB" sz="1100">
                <a:latin typeface="Helvetica" pitchFamily="2" charset="0"/>
              </a:rPr>
              <a:t> Comparison of receiver operating characteristic (ROC) curves for prediction of 90-day mortality in cirrhotic patients by MELD score, Child Score and Charlson Comorbidity Index.</a:t>
            </a:r>
          </a:p>
          <a:p>
            <a:endParaRPr lang="en-GB" sz="1100">
              <a:latin typeface="Helvetica" pitchFamily="2" charset="0"/>
            </a:endParaRPr>
          </a:p>
          <a:p>
            <a:r>
              <a:rPr lang="en-GB" sz="1100">
                <a:latin typeface="Helvetica" pitchFamily="2" charset="0"/>
              </a:rPr>
              <a:t>All scores fail in prediction of 30-day mortality.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60FB5C-D74A-F841-AF72-5617313F59F1}"/>
              </a:ext>
            </a:extLst>
          </p:cNvPr>
          <p:cNvSpPr txBox="1"/>
          <p:nvPr/>
        </p:nvSpPr>
        <p:spPr>
          <a:xfrm>
            <a:off x="329785" y="6460762"/>
            <a:ext cx="27943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>
                <a:latin typeface="Helvetica" pitchFamily="2" charset="0"/>
              </a:rPr>
              <a:t>AUC: area under the curve, CI: confidence interval.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F55ACB4-D2B5-844E-9DCA-CA54BD8E9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67" y="1762200"/>
            <a:ext cx="54229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50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FF2E422-8B3E-3643-83D3-C3874853F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9" t="1934" r="2840" b="4315"/>
          <a:stretch/>
        </p:blipFill>
        <p:spPr>
          <a:xfrm>
            <a:off x="647387" y="1576543"/>
            <a:ext cx="5157789" cy="3000376"/>
          </a:xfrm>
          <a:prstGeom prst="rect">
            <a:avLst/>
          </a:prstGeom>
          <a:ln>
            <a:noFill/>
          </a:ln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2D60A0-E494-7746-8BC8-49C32D297CE2}"/>
              </a:ext>
            </a:extLst>
          </p:cNvPr>
          <p:cNvSpPr txBox="1">
            <a:spLocks/>
          </p:cNvSpPr>
          <p:nvPr/>
        </p:nvSpPr>
        <p:spPr>
          <a:xfrm>
            <a:off x="426517" y="434714"/>
            <a:ext cx="5915025" cy="8544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b="1" dirty="0">
                <a:latin typeface="Helvetica" pitchFamily="2" charset="0"/>
              </a:rPr>
              <a:t>Supplementary Figure S3. </a:t>
            </a:r>
            <a:r>
              <a:rPr lang="en-GB" sz="1100" dirty="0">
                <a:latin typeface="Helvetica" pitchFamily="2" charset="0"/>
              </a:rPr>
              <a:t>Comparison of receiver operating characteristic (ROC) curves for prediction of 30-day mortality in cirrhotic patients by Bilirubin, INR and platelet count. </a:t>
            </a:r>
          </a:p>
          <a:p>
            <a:endParaRPr lang="en-GB" sz="1100" dirty="0">
              <a:latin typeface="Helvetica" pitchFamily="2" charset="0"/>
            </a:endParaRPr>
          </a:p>
          <a:p>
            <a:r>
              <a:rPr lang="en-GB" sz="1100" dirty="0">
                <a:latin typeface="Helvetica" pitchFamily="2" charset="0"/>
              </a:rPr>
              <a:t>Bilirubin provides an excellent and INR an outstanding diagnostic capacity, whereas the platelet count fails in prediction of 30-day mortality. </a:t>
            </a:r>
          </a:p>
        </p:txBody>
      </p:sp>
      <p:graphicFrame>
        <p:nvGraphicFramePr>
          <p:cNvPr id="12" name="Tabelle 9">
            <a:extLst>
              <a:ext uri="{FF2B5EF4-FFF2-40B4-BE49-F238E27FC236}">
                <a16:creationId xmlns:a16="http://schemas.microsoft.com/office/drawing/2014/main" id="{DC997C6F-22B9-C04B-B52A-C3FA50B51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953567"/>
              </p:ext>
            </p:extLst>
          </p:nvPr>
        </p:nvGraphicFramePr>
        <p:xfrm>
          <a:off x="554410" y="4735725"/>
          <a:ext cx="5786430" cy="1395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1302">
                  <a:extLst>
                    <a:ext uri="{9D8B030D-6E8A-4147-A177-3AD203B41FA5}">
                      <a16:colId xmlns:a16="http://schemas.microsoft.com/office/drawing/2014/main" val="2466175547"/>
                    </a:ext>
                  </a:extLst>
                </a:gridCol>
                <a:gridCol w="840885">
                  <a:extLst>
                    <a:ext uri="{9D8B030D-6E8A-4147-A177-3AD203B41FA5}">
                      <a16:colId xmlns:a16="http://schemas.microsoft.com/office/drawing/2014/main" val="1289353481"/>
                    </a:ext>
                  </a:extLst>
                </a:gridCol>
                <a:gridCol w="798129">
                  <a:extLst>
                    <a:ext uri="{9D8B030D-6E8A-4147-A177-3AD203B41FA5}">
                      <a16:colId xmlns:a16="http://schemas.microsoft.com/office/drawing/2014/main" val="854782910"/>
                    </a:ext>
                  </a:extLst>
                </a:gridCol>
                <a:gridCol w="1021930">
                  <a:extLst>
                    <a:ext uri="{9D8B030D-6E8A-4147-A177-3AD203B41FA5}">
                      <a16:colId xmlns:a16="http://schemas.microsoft.com/office/drawing/2014/main" val="245652992"/>
                    </a:ext>
                  </a:extLst>
                </a:gridCol>
                <a:gridCol w="1244184">
                  <a:extLst>
                    <a:ext uri="{9D8B030D-6E8A-4147-A177-3AD203B41FA5}">
                      <a16:colId xmlns:a16="http://schemas.microsoft.com/office/drawing/2014/main" val="1441985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100" noProof="0">
                        <a:solidFill>
                          <a:sysClr val="windowText" lastClr="000000"/>
                        </a:solidFill>
                        <a:latin typeface="Helvetica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AUC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Standard error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Asymptotic Significance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95% CI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540540"/>
                  </a:ext>
                </a:extLst>
              </a:tr>
              <a:tr h="322908"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Bilirubin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0.875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0.097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0.020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0.686 – 1.000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026139"/>
                  </a:ext>
                </a:extLst>
              </a:tr>
              <a:tr h="322908"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INR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0.906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0.087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0.737 – 1.000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77697"/>
                  </a:ext>
                </a:extLst>
              </a:tr>
              <a:tr h="322908"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Platelet Count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0.063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0.063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noProof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0.007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ysClr val="windowText" lastClr="000000"/>
                          </a:solidFill>
                          <a:latin typeface="Helvetica" pitchFamily="2" charset="0"/>
                        </a:rPr>
                        <a:t>0.000 – 0.186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964833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15A916C7-8EB5-EE44-A94F-ECACCE1DD5B1}"/>
              </a:ext>
            </a:extLst>
          </p:cNvPr>
          <p:cNvSpPr txBox="1"/>
          <p:nvPr/>
        </p:nvSpPr>
        <p:spPr>
          <a:xfrm>
            <a:off x="479687" y="6190938"/>
            <a:ext cx="590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Helvetica" pitchFamily="2" charset="0"/>
              </a:rPr>
              <a:t>p-values in bold indicate statistical significance between cohorts. AUC - area under the curve, CI - confidence interval, INR - international normalized ratio.</a:t>
            </a:r>
          </a:p>
        </p:txBody>
      </p:sp>
    </p:spTree>
    <p:extLst>
      <p:ext uri="{BB962C8B-B14F-4D97-AF65-F5344CB8AC3E}">
        <p14:creationId xmlns:p14="http://schemas.microsoft.com/office/powerpoint/2010/main" val="170125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DBCBCC5-8564-7142-BAFD-2E29AB9D6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91" y="1348097"/>
            <a:ext cx="5422900" cy="32004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380D26E-6283-9244-ABDB-CDB383C95235}"/>
              </a:ext>
            </a:extLst>
          </p:cNvPr>
          <p:cNvSpPr txBox="1"/>
          <p:nvPr/>
        </p:nvSpPr>
        <p:spPr>
          <a:xfrm>
            <a:off x="3627619" y="1633936"/>
            <a:ext cx="71952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p =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0.023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9D23AB25-B48D-864D-ACD7-3C5914E08FD7}"/>
              </a:ext>
            </a:extLst>
          </p:cNvPr>
          <p:cNvSpPr txBox="1">
            <a:spLocks/>
          </p:cNvSpPr>
          <p:nvPr/>
        </p:nvSpPr>
        <p:spPr>
          <a:xfrm>
            <a:off x="471488" y="371476"/>
            <a:ext cx="5915025" cy="971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" b="1">
                <a:latin typeface="Helvetica" pitchFamily="2" charset="0"/>
              </a:rPr>
              <a:t>Supplementary Figure S4. </a:t>
            </a:r>
            <a:r>
              <a:rPr lang="en-GB" sz="1100">
                <a:latin typeface="Helvetica" pitchFamily="2" charset="0"/>
              </a:rPr>
              <a:t>Cumulative Survival curves after esophagectomy of cirrhotic (LCP) and non-cirrhotic patients (NLCP). </a:t>
            </a:r>
          </a:p>
          <a:p>
            <a:endParaRPr lang="en-GB" sz="1100">
              <a:latin typeface="Helvetica" pitchFamily="2" charset="0"/>
            </a:endParaRPr>
          </a:p>
          <a:p>
            <a:r>
              <a:rPr lang="en-GB" sz="1100">
                <a:latin typeface="Helvetica" pitchFamily="2" charset="0"/>
              </a:rPr>
              <a:t>1-, 3- and 5-year survival were 79.1%, 50.0% and 36.4% in the NLCP cohort and 60.0%, 7.1% and 20.0% in the LCP group. In-hospital deaths and 19.2% of NLCP were lost to follow-up and excluded from analysis. </a:t>
            </a:r>
          </a:p>
        </p:txBody>
      </p:sp>
    </p:spTree>
    <p:extLst>
      <p:ext uri="{BB962C8B-B14F-4D97-AF65-F5344CB8AC3E}">
        <p14:creationId xmlns:p14="http://schemas.microsoft.com/office/powerpoint/2010/main" val="1831225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350</Words>
  <Application>Microsoft Macintosh PowerPoint</Application>
  <PresentationFormat>A4-Papier (210 x 297 mm)</PresentationFormat>
  <Paragraphs>73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Julia-Kristin Graß</dc:creator>
  <cp:lastModifiedBy>Julia-Kristin Graß</cp:lastModifiedBy>
  <cp:revision>100</cp:revision>
  <cp:lastPrinted>2021-04-06T09:43:52Z</cp:lastPrinted>
  <dcterms:created xsi:type="dcterms:W3CDTF">2021-02-04T13:14:34Z</dcterms:created>
  <dcterms:modified xsi:type="dcterms:W3CDTF">2021-07-20T08:34:04Z</dcterms:modified>
</cp:coreProperties>
</file>