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3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8685763" cy="368685763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6B3D7-59FE-4027-9502-53347548D815}" type="datetimeFigureOut">
              <a:rPr lang="en-US" smtClean="0"/>
              <a:t>7/29/2025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7875D-E69B-4644-AB19-4D7C47ED5B54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6B3D7-59FE-4027-9502-53347548D815}" type="datetimeFigureOut">
              <a:rPr lang="en-US" smtClean="0"/>
              <a:t>7/29/2025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7875D-E69B-4644-AB19-4D7C47ED5B54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6B3D7-59FE-4027-9502-53347548D815}" type="datetimeFigureOut">
              <a:rPr lang="en-US" smtClean="0"/>
              <a:t>7/29/2025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7875D-E69B-4644-AB19-4D7C47ED5B54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6B3D7-59FE-4027-9502-53347548D815}" type="datetimeFigureOut">
              <a:rPr lang="en-US" smtClean="0"/>
              <a:t>7/29/2025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7875D-E69B-4644-AB19-4D7C47ED5B54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6B3D7-59FE-4027-9502-53347548D815}" type="datetimeFigureOut">
              <a:rPr lang="en-US" smtClean="0"/>
              <a:t>7/29/2025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7875D-E69B-4644-AB19-4D7C47ED5B54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6B3D7-59FE-4027-9502-53347548D815}" type="datetimeFigureOut">
              <a:rPr lang="en-US" smtClean="0"/>
              <a:t>7/29/2025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7875D-E69B-4644-AB19-4D7C47ED5B54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6B3D7-59FE-4027-9502-53347548D815}" type="datetimeFigureOut">
              <a:rPr lang="en-US" smtClean="0"/>
              <a:t>7/29/2025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7875D-E69B-4644-AB19-4D7C47ED5B54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6B3D7-59FE-4027-9502-53347548D815}" type="datetimeFigureOut">
              <a:rPr lang="en-US" smtClean="0"/>
              <a:t>7/29/2025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7875D-E69B-4644-AB19-4D7C47ED5B54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6B3D7-59FE-4027-9502-53347548D815}" type="datetimeFigureOut">
              <a:rPr lang="en-US" smtClean="0"/>
              <a:t>7/29/2025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7875D-E69B-4644-AB19-4D7C47ED5B54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6B3D7-59FE-4027-9502-53347548D815}" type="datetimeFigureOut">
              <a:rPr lang="en-US" smtClean="0"/>
              <a:t>7/29/2025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7875D-E69B-4644-AB19-4D7C47ED5B54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6B3D7-59FE-4027-9502-53347548D815}" type="datetimeFigureOut">
              <a:rPr lang="en-US" smtClean="0"/>
              <a:t>7/29/2025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7875D-E69B-4644-AB19-4D7C47ED5B54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56B3D7-59FE-4027-9502-53347548D815}" type="datetimeFigureOut">
              <a:rPr lang="en-US" smtClean="0"/>
              <a:t>7/29/2025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B7875D-E69B-4644-AB19-4D7C47ED5B54}" type="slidenum">
              <a:rPr lang="en-IN" smtClean="0"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242169816"/>
              </p:ext>
            </p:extLst>
          </p:nvPr>
        </p:nvGraphicFramePr>
        <p:xfrm>
          <a:off x="423368" y="632330"/>
          <a:ext cx="8512726" cy="61521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5534"/>
                <a:gridCol w="1421308"/>
                <a:gridCol w="1330586"/>
                <a:gridCol w="710654"/>
                <a:gridCol w="1769075"/>
                <a:gridCol w="1481789"/>
                <a:gridCol w="1103780"/>
              </a:tblGrid>
              <a:tr h="788430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Sno</a:t>
                      </a:r>
                      <a:r>
                        <a:rPr lang="en-US" sz="1600" dirty="0" smtClean="0"/>
                        <a:t>.</a:t>
                      </a:r>
                      <a:endParaRPr lang="en-US" sz="1600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Up-regulated Genes RR_CC</a:t>
                      </a:r>
                      <a:endParaRPr lang="en-US" sz="1600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Log2 Fold Change</a:t>
                      </a:r>
                      <a:endParaRPr lang="en-US" sz="1600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FDR</a:t>
                      </a:r>
                      <a:endParaRPr lang="en-US" sz="1600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Down-regulated Genes RR_CC</a:t>
                      </a:r>
                    </a:p>
                    <a:p>
                      <a:endParaRPr lang="en-US" sz="1600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Log2 Fold Change</a:t>
                      </a:r>
                    </a:p>
                    <a:p>
                      <a:endParaRPr lang="en-US" sz="1600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FDR</a:t>
                      </a:r>
                      <a:endParaRPr lang="en-US" sz="1600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528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/>
                        <a:t>GRHL3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/>
                        <a:t>4.899196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/>
                        <a:t>1.31E-30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/>
                        <a:t>NID2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/>
                        <a:t>-3.52973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/>
                        <a:t>2.88E-29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528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/>
                        <a:t>KRT19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/>
                        <a:t>4.367298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/>
                        <a:t>2.79E-36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/>
                        <a:t>LGR5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/>
                        <a:t>-3.53258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/>
                        <a:t>2.78E-12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528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3</a:t>
                      </a:r>
                      <a:endParaRPr lang="en-US" sz="12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 dirty="0"/>
                        <a:t>GREM1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/>
                        <a:t>4.205892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/>
                        <a:t>5.39E-24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/>
                        <a:t>C6orf223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/>
                        <a:t>-3.54019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/>
                        <a:t>8.59E-14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528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4</a:t>
                      </a:r>
                      <a:endParaRPr lang="en-US" sz="12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 dirty="0"/>
                        <a:t>ALDH1A3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/>
                        <a:t>3.975477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/>
                        <a:t>2.71E-33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/>
                        <a:t>VCAN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/>
                        <a:t>-3.59217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/>
                        <a:t>5.99E-21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528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5</a:t>
                      </a:r>
                      <a:endParaRPr lang="en-US" sz="12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/>
                        <a:t>LAMA4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 dirty="0"/>
                        <a:t>3.863166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/>
                        <a:t>2.21E-22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/>
                        <a:t>HYAL1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/>
                        <a:t>-3.8412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/>
                        <a:t>3.35E-21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528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6</a:t>
                      </a:r>
                      <a:endParaRPr lang="en-US" sz="12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/>
                        <a:t>CCL5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 dirty="0"/>
                        <a:t>3.815355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 dirty="0"/>
                        <a:t>5.19E-19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 dirty="0"/>
                        <a:t>CDH11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/>
                        <a:t>-3.89671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/>
                        <a:t>1.87E-15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528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7</a:t>
                      </a:r>
                      <a:endParaRPr lang="en-US" sz="12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/>
                        <a:t>SCG2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/>
                        <a:t>3.797566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 dirty="0"/>
                        <a:t>3.08E-28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 dirty="0"/>
                        <a:t>PPARGC1A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/>
                        <a:t>-3.99149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/>
                        <a:t>4.82E-17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528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8</a:t>
                      </a:r>
                      <a:endParaRPr lang="en-US" sz="12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/>
                        <a:t>PNMA8A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/>
                        <a:t>3.655815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/>
                        <a:t>3.52E-21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 dirty="0"/>
                        <a:t>DMBT1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/>
                        <a:t>-4.05381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/>
                        <a:t>6.48E-23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528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9</a:t>
                      </a:r>
                      <a:endParaRPr lang="en-US" sz="12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/>
                        <a:t>PXDN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/>
                        <a:t>3.555033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/>
                        <a:t>1.36E-33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/>
                        <a:t>S100P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 dirty="0"/>
                        <a:t>-4.09125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/>
                        <a:t>2.75E-21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528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10</a:t>
                      </a:r>
                      <a:endParaRPr lang="en-US" sz="12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/>
                        <a:t>COL26A1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/>
                        <a:t>3.525465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/>
                        <a:t>7.52E-21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/>
                        <a:t>SIRLNT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 dirty="0"/>
                        <a:t>-4.31797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 dirty="0"/>
                        <a:t>1.18E-23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528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11</a:t>
                      </a:r>
                      <a:endParaRPr lang="en-US" sz="12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/>
                        <a:t>CACNA1G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/>
                        <a:t>3.41525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/>
                        <a:t>1.01E-29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 dirty="0"/>
                        <a:t>PDE1C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/>
                        <a:t>-4.3229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 dirty="0"/>
                        <a:t>2.45E-26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528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12</a:t>
                      </a:r>
                      <a:endParaRPr lang="en-US" sz="12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/>
                        <a:t>CDCP1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/>
                        <a:t>3.352178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/>
                        <a:t>3.46E-44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/>
                        <a:t>PDE3A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/>
                        <a:t>-4.35049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 dirty="0"/>
                        <a:t>7.90E-22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528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13</a:t>
                      </a:r>
                      <a:endParaRPr lang="en-US" sz="12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/>
                        <a:t>HS6ST2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/>
                        <a:t>3.34191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/>
                        <a:t>5.90E-15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/>
                        <a:t>MAL2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/>
                        <a:t>-4.50805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 dirty="0"/>
                        <a:t>6.01E-22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528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14</a:t>
                      </a:r>
                      <a:endParaRPr lang="en-US" sz="12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/>
                        <a:t>TPPP3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/>
                        <a:t>3.323162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/>
                        <a:t>9.90E-18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/>
                        <a:t>NTRK3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/>
                        <a:t>-4.70878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 dirty="0"/>
                        <a:t>9.62E-36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528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15</a:t>
                      </a:r>
                      <a:endParaRPr lang="en-US" sz="12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 dirty="0"/>
                        <a:t>TCEAL8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 dirty="0"/>
                        <a:t>3.257849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 dirty="0"/>
                        <a:t>1.37E-17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 dirty="0"/>
                        <a:t>UPK1B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 dirty="0"/>
                        <a:t>-5.2841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 dirty="0"/>
                        <a:t>4.13E-48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-112719" y="64260"/>
            <a:ext cx="925671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1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Table 1.</a:t>
            </a:r>
            <a:r>
              <a:rPr lang="en-US" sz="1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Top 15 up and down regulated genes with their Log2 FC and FDR p-values in</a:t>
            </a:r>
          </a:p>
          <a:p>
            <a:pPr lvl="0" algn="ctr"/>
            <a:r>
              <a:rPr lang="en-US" sz="1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RR versus CC cultures</a:t>
            </a:r>
            <a:endParaRPr lang="en-US" sz="800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xmlns="" val="515442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447800" y="906459"/>
          <a:ext cx="5496129" cy="2438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8129"/>
                <a:gridCol w="1413290"/>
                <a:gridCol w="1727355"/>
                <a:gridCol w="1727355"/>
              </a:tblGrid>
              <a:tr h="137381">
                <a:tc>
                  <a:txBody>
                    <a:bodyPr/>
                    <a:lstStyle/>
                    <a:p>
                      <a:r>
                        <a:rPr lang="en-IN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SNO</a:t>
                      </a:r>
                      <a:endParaRPr lang="en-IN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p-Value</a:t>
                      </a:r>
                      <a:endParaRPr lang="en-IN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B (Coefficient</a:t>
                      </a:r>
                      <a:r>
                        <a:rPr lang="en-IN" sz="1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of variable x)</a:t>
                      </a:r>
                      <a:endParaRPr lang="en-IN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Exp (B)</a:t>
                      </a:r>
                      <a:endParaRPr lang="en-IN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381"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KCNB1</a:t>
                      </a:r>
                      <a:endParaRPr lang="en-IN" sz="11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0.04</a:t>
                      </a:r>
                      <a:endParaRPr lang="en-IN" sz="12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0.4</a:t>
                      </a:r>
                      <a:endParaRPr lang="en-IN" sz="12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1.6</a:t>
                      </a:r>
                      <a:endParaRPr lang="en-IN" sz="12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381"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UNC137</a:t>
                      </a:r>
                      <a:endParaRPr lang="en-IN" sz="11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0.01</a:t>
                      </a:r>
                      <a:endParaRPr lang="en-IN" sz="12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0.5</a:t>
                      </a:r>
                      <a:endParaRPr lang="en-IN" sz="12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1.7</a:t>
                      </a:r>
                      <a:endParaRPr lang="en-IN" sz="12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381"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RIMS2</a:t>
                      </a:r>
                      <a:endParaRPr lang="en-IN" sz="11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0.006</a:t>
                      </a:r>
                      <a:endParaRPr lang="en-IN" sz="12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0.3</a:t>
                      </a:r>
                      <a:endParaRPr lang="en-IN" sz="12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1.4</a:t>
                      </a:r>
                      <a:endParaRPr lang="en-IN" sz="12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381"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KCNH3</a:t>
                      </a:r>
                      <a:endParaRPr lang="en-IN" sz="11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0.01</a:t>
                      </a:r>
                      <a:endParaRPr lang="en-IN" sz="12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0.6</a:t>
                      </a:r>
                      <a:endParaRPr lang="en-IN" sz="12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1.8</a:t>
                      </a:r>
                      <a:endParaRPr lang="en-IN" sz="12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381"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TOX2</a:t>
                      </a:r>
                      <a:endParaRPr lang="en-IN" sz="11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0.04</a:t>
                      </a:r>
                      <a:endParaRPr lang="en-IN" sz="12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0.5</a:t>
                      </a:r>
                      <a:endParaRPr lang="en-IN" sz="12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1.7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381"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SYTL3</a:t>
                      </a:r>
                      <a:endParaRPr lang="en-IN" sz="11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0.03</a:t>
                      </a:r>
                      <a:endParaRPr lang="en-IN" sz="12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-0.8</a:t>
                      </a:r>
                      <a:endParaRPr lang="en-IN" sz="12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0.4</a:t>
                      </a:r>
                      <a:endParaRPr lang="en-IN" sz="12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381"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NR3C2</a:t>
                      </a:r>
                      <a:endParaRPr lang="en-IN" sz="11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0.05</a:t>
                      </a:r>
                      <a:endParaRPr lang="en-IN" sz="12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-0.4</a:t>
                      </a:r>
                      <a:endParaRPr lang="en-IN" sz="12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0.6</a:t>
                      </a:r>
                      <a:endParaRPr lang="en-IN" sz="12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52400" y="152400"/>
            <a:ext cx="71707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IN" b="1" dirty="0" smtClean="0"/>
              <a:t>Table 2: </a:t>
            </a:r>
            <a:r>
              <a:rPr lang="en-US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Binary logistic regression values of significantly associated genes; </a:t>
            </a:r>
            <a:endParaRPr lang="en-IN" b="1" dirty="0"/>
          </a:p>
        </p:txBody>
      </p:sp>
      <p:sp>
        <p:nvSpPr>
          <p:cNvPr id="5" name="Rectangle 4"/>
          <p:cNvSpPr/>
          <p:nvPr/>
        </p:nvSpPr>
        <p:spPr>
          <a:xfrm>
            <a:off x="247644" y="3789363"/>
            <a:ext cx="792798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ea typeface="Times New Roman" pitchFamily="18" charset="0"/>
                <a:cs typeface="Times New Roman" pitchFamily="18" charset="0"/>
              </a:rPr>
              <a:t>“</a:t>
            </a:r>
            <a:r>
              <a:rPr lang="en-US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</a:t>
            </a:r>
            <a:r>
              <a:rPr lang="en-US" dirty="0" smtClean="0">
                <a:ea typeface="Times New Roman" pitchFamily="18" charset="0"/>
                <a:cs typeface="Times New Roman" pitchFamily="18" charset="0"/>
              </a:rPr>
              <a:t>”</a:t>
            </a:r>
            <a:r>
              <a:rPr lang="en-US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is the beta coefficient which is the degree of change in the outcome variable for every 1-unit of change in the predictor variable.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239</Words>
  <Application>Microsoft Office PowerPoint</Application>
  <PresentationFormat>On-screen Show (4:3)</PresentationFormat>
  <Paragraphs>148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Admin</cp:lastModifiedBy>
  <cp:revision>1</cp:revision>
  <dcterms:created xsi:type="dcterms:W3CDTF">2025-07-29T06:58:54Z</dcterms:created>
  <dcterms:modified xsi:type="dcterms:W3CDTF">2025-07-29T06:59:42Z</dcterms:modified>
</cp:coreProperties>
</file>