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52400" y="1065600"/>
            <a:ext cx="7086600" cy="5106600"/>
            <a:chOff x="152400" y="228600"/>
            <a:chExt cx="7086600" cy="5106600"/>
          </a:xfrm>
        </p:grpSpPr>
        <p:grpSp>
          <p:nvGrpSpPr>
            <p:cNvPr id="9" name="Group 8"/>
            <p:cNvGrpSpPr/>
            <p:nvPr/>
          </p:nvGrpSpPr>
          <p:grpSpPr>
            <a:xfrm>
              <a:off x="152400" y="304800"/>
              <a:ext cx="3352800" cy="4876800"/>
              <a:chOff x="1066800" y="304800"/>
              <a:chExt cx="3352800" cy="4876800"/>
            </a:xfrm>
          </p:grpSpPr>
          <p:pic>
            <p:nvPicPr>
              <p:cNvPr id="1026" name="Picture 2" descr="D:\Admin\Desktop\Figure 3 PICS\gap oct411118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20000" contrast="20000"/>
              </a:blip>
              <a:srcRect r="41339"/>
              <a:stretch>
                <a:fillRect/>
              </a:stretch>
            </p:blipFill>
            <p:spPr bwMode="auto">
              <a:xfrm>
                <a:off x="1066800" y="609600"/>
                <a:ext cx="3352800" cy="4572000"/>
              </a:xfrm>
              <a:prstGeom prst="rect">
                <a:avLst/>
              </a:prstGeom>
              <a:noFill/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752600" y="2659168"/>
                <a:ext cx="609600" cy="228600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787498" y="304800"/>
                <a:ext cx="61587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IN" sz="1400" b="1" dirty="0" smtClean="0"/>
                  <a:t>RR CC</a:t>
                </a:r>
                <a:endParaRPr lang="en-IN" sz="1400" b="1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752600" y="2849217"/>
                <a:ext cx="60305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050" b="1" dirty="0" smtClean="0">
                    <a:solidFill>
                      <a:schemeClr val="bg1"/>
                    </a:solidFill>
                  </a:rPr>
                  <a:t>GAPDH</a:t>
                </a:r>
                <a:endParaRPr lang="en-IN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637722" y="2057400"/>
                <a:ext cx="685800" cy="228600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581400" y="304800"/>
                <a:ext cx="61587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IN" sz="1400" b="1" dirty="0" smtClean="0"/>
                  <a:t>RR CC</a:t>
                </a:r>
                <a:endParaRPr lang="en-IN" sz="14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727173" y="2322444"/>
                <a:ext cx="44755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050" b="1" dirty="0" smtClean="0">
                    <a:solidFill>
                      <a:schemeClr val="bg1"/>
                    </a:solidFill>
                  </a:rPr>
                  <a:t>Oct4</a:t>
                </a:r>
                <a:endParaRPr lang="en-IN" sz="105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581400" y="228600"/>
              <a:ext cx="2362200" cy="5106600"/>
              <a:chOff x="5257800" y="228600"/>
              <a:chExt cx="2362200" cy="5106600"/>
            </a:xfrm>
          </p:grpSpPr>
          <p:pic>
            <p:nvPicPr>
              <p:cNvPr id="1027" name="Picture 3" descr="D:\d drive\previous computer\D MMSB\Dr. Sagar Balla\Sagar1.10.13\sagar neena computer\product development\PSali\RTPCR Methods 151217\Gel Pics\nanog sox foxj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0000" contrast="30000"/>
              </a:blip>
              <a:srcRect r="61263"/>
              <a:stretch>
                <a:fillRect/>
              </a:stretch>
            </p:blipFill>
            <p:spPr bwMode="auto">
              <a:xfrm>
                <a:off x="5257800" y="457200"/>
                <a:ext cx="2362200" cy="4878000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867400" y="228600"/>
                <a:ext cx="61587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IN" sz="1400" b="1" dirty="0" smtClean="0"/>
                  <a:t>RR CC</a:t>
                </a:r>
                <a:endParaRPr lang="en-IN" sz="1400" b="1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867400" y="3276600"/>
                <a:ext cx="685800" cy="228600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3600" y="3453210"/>
                <a:ext cx="54694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050" b="1" dirty="0" err="1" smtClean="0">
                    <a:solidFill>
                      <a:schemeClr val="bg1"/>
                    </a:solidFill>
                  </a:rPr>
                  <a:t>Nanog</a:t>
                </a:r>
                <a:endParaRPr lang="en-IN" sz="105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5" name="Picture 2" descr="D:\d drive\previous computer\D MMSB\Dr. Sagar Balla\Sagar1.10.13\sagar neena computer\product development\PSali\RTPCR Methods 151217\Gel Pics\nanog sox foxj.jpg"/>
            <p:cNvPicPr>
              <a:picLocks noChangeAspect="1" noChangeArrowheads="1"/>
            </p:cNvPicPr>
            <p:nvPr/>
          </p:nvPicPr>
          <p:blipFill>
            <a:blip r:embed="rId4" cstate="print"/>
            <a:srcRect l="31259" r="50507"/>
            <a:stretch>
              <a:fillRect/>
            </a:stretch>
          </p:blipFill>
          <p:spPr bwMode="auto">
            <a:xfrm>
              <a:off x="6172200" y="457200"/>
              <a:ext cx="1066800" cy="46800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6621568" y="229314"/>
              <a:ext cx="6158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/>
                <a:t>RR CC</a:t>
              </a:r>
              <a:endParaRPr lang="en-IN" sz="14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53200" y="3276600"/>
              <a:ext cx="685800" cy="2286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39560" y="3449320"/>
              <a:ext cx="4828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50" b="1" dirty="0" smtClean="0">
                  <a:solidFill>
                    <a:schemeClr val="bg1"/>
                  </a:solidFill>
                </a:rPr>
                <a:t>SOX2</a:t>
              </a:r>
              <a:endParaRPr lang="en-IN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24480" y="1869440"/>
              <a:ext cx="5453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solidFill>
                    <a:schemeClr val="bg1"/>
                  </a:solidFill>
                </a:rPr>
                <a:t>495 </a:t>
              </a:r>
              <a:r>
                <a:rPr lang="en-IN" sz="1000" b="1" dirty="0" err="1" smtClean="0">
                  <a:solidFill>
                    <a:schemeClr val="bg1"/>
                  </a:solidFill>
                </a:rPr>
                <a:t>bp</a:t>
              </a:r>
              <a:endParaRPr lang="en-I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8680" y="2463800"/>
              <a:ext cx="5485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solidFill>
                    <a:schemeClr val="bg1"/>
                  </a:solidFill>
                </a:rPr>
                <a:t>140 </a:t>
              </a:r>
              <a:r>
                <a:rPr lang="en-IN" sz="1000" b="1" dirty="0" err="1" smtClean="0">
                  <a:solidFill>
                    <a:schemeClr val="bg1"/>
                  </a:solidFill>
                </a:rPr>
                <a:t>bp</a:t>
              </a:r>
              <a:endParaRPr lang="en-I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67200" y="3073400"/>
              <a:ext cx="5485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solidFill>
                    <a:schemeClr val="bg1"/>
                  </a:solidFill>
                </a:rPr>
                <a:t>153 </a:t>
              </a:r>
              <a:r>
                <a:rPr lang="en-IN" sz="1000" b="1" dirty="0" err="1" smtClean="0">
                  <a:solidFill>
                    <a:schemeClr val="bg1"/>
                  </a:solidFill>
                </a:rPr>
                <a:t>bp</a:t>
              </a:r>
              <a:endParaRPr lang="en-I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3048000"/>
              <a:ext cx="5485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solidFill>
                    <a:schemeClr val="bg1"/>
                  </a:solidFill>
                </a:rPr>
                <a:t>125 </a:t>
              </a:r>
              <a:r>
                <a:rPr lang="en-IN" sz="1000" b="1" dirty="0" err="1" smtClean="0">
                  <a:solidFill>
                    <a:schemeClr val="bg1"/>
                  </a:solidFill>
                </a:rPr>
                <a:t>bp</a:t>
              </a:r>
              <a:endParaRPr lang="en-IN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8600" y="545068"/>
            <a:ext cx="300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Figure 3: Original Gel Pictures</a:t>
            </a:r>
            <a:endParaRPr lang="en-IN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81000" y="1416000"/>
            <a:ext cx="7473874" cy="4984800"/>
            <a:chOff x="381000" y="0"/>
            <a:chExt cx="7473874" cy="4984800"/>
          </a:xfrm>
        </p:grpSpPr>
        <p:pic>
          <p:nvPicPr>
            <p:cNvPr id="3" name="Picture 2" descr="D:\d drive\previous computer\D MMSB\Dr. Sagar Balla\Sagar1.10.13\sagar neena computer\product development\PSali\RTPCR Methods 151217\Gel Pics\tert gdc 1118.jpg"/>
            <p:cNvPicPr>
              <a:picLocks noChangeAspect="1" noChangeArrowheads="1"/>
            </p:cNvPicPr>
            <p:nvPr/>
          </p:nvPicPr>
          <p:blipFill>
            <a:blip r:embed="rId2" cstate="print"/>
            <a:srcRect r="52042"/>
            <a:stretch>
              <a:fillRect/>
            </a:stretch>
          </p:blipFill>
          <p:spPr bwMode="auto">
            <a:xfrm>
              <a:off x="381000" y="304800"/>
              <a:ext cx="2805809" cy="46800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838200" y="2057400"/>
              <a:ext cx="685800" cy="228600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2362200"/>
              <a:ext cx="4603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50" b="1" dirty="0" smtClean="0">
                  <a:solidFill>
                    <a:schemeClr val="bg1"/>
                  </a:solidFill>
                </a:rPr>
                <a:t>TERT</a:t>
              </a:r>
              <a:endParaRPr lang="en-IN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3120" y="71120"/>
              <a:ext cx="6158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IN" sz="1400" b="1" dirty="0" smtClean="0"/>
                <a:t>RR CC</a:t>
              </a:r>
              <a:endParaRPr lang="en-IN" sz="1400" b="1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429000" y="71120"/>
              <a:ext cx="1676400" cy="4913680"/>
              <a:chOff x="3429000" y="71120"/>
              <a:chExt cx="1676400" cy="4913680"/>
            </a:xfrm>
          </p:grpSpPr>
          <p:pic>
            <p:nvPicPr>
              <p:cNvPr id="2052" name="Picture 4" descr="D:\d drive\previous computer\D MMSB\Dr. Sagar Balla\Sagar1.10.13\sagar neena computer\product development\PSali\RTPCR Methods 151217\Gel Pics\gapdh cd166 1118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2098" r="19248"/>
              <a:stretch>
                <a:fillRect/>
              </a:stretch>
            </p:blipFill>
            <p:spPr bwMode="auto">
              <a:xfrm>
                <a:off x="3429000" y="304800"/>
                <a:ext cx="1676400" cy="4680000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449320" y="71120"/>
                <a:ext cx="61587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IN" sz="1400" b="1" dirty="0" smtClean="0"/>
                  <a:t>RR CC</a:t>
                </a:r>
                <a:endParaRPr lang="en-IN" sz="1400" b="1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429000" y="2438400"/>
                <a:ext cx="609600" cy="228600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505200" y="2667000"/>
              <a:ext cx="5469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50" b="1" dirty="0" smtClean="0">
                  <a:solidFill>
                    <a:schemeClr val="bg1"/>
                  </a:solidFill>
                </a:rPr>
                <a:t>CD166</a:t>
              </a:r>
              <a:endParaRPr lang="en-IN" sz="1050" b="1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410200" y="0"/>
              <a:ext cx="2444674" cy="4984800"/>
              <a:chOff x="2286000" y="762000"/>
              <a:chExt cx="2444674" cy="4984800"/>
            </a:xfrm>
          </p:grpSpPr>
          <p:pic>
            <p:nvPicPr>
              <p:cNvPr id="23" name="Picture 2" descr="D:\d drive\previous computer\D MMSB\Dr. Sagar Balla\Sagar1.10.13\sagar neena computer\product development\PSali\RTPCR Methods 151217\Gel Pics\ncad ecad gdc rrcc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815" r="50507"/>
              <a:stretch>
                <a:fillRect/>
              </a:stretch>
            </p:blipFill>
            <p:spPr bwMode="auto">
              <a:xfrm>
                <a:off x="2286000" y="1066800"/>
                <a:ext cx="2438400" cy="4680000"/>
              </a:xfrm>
              <a:prstGeom prst="rect">
                <a:avLst/>
              </a:prstGeom>
              <a:noFill/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4114800" y="762000"/>
                <a:ext cx="61587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IN" sz="1400" b="1" dirty="0" smtClean="0"/>
                  <a:t>RR CC</a:t>
                </a:r>
                <a:endParaRPr lang="en-IN" sz="1400" b="1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31920" y="3683000"/>
                <a:ext cx="685800" cy="228600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038600" y="3881120"/>
                <a:ext cx="42672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050" b="1" dirty="0" smtClean="0">
                    <a:solidFill>
                      <a:schemeClr val="bg1"/>
                    </a:solidFill>
                  </a:rPr>
                  <a:t>GDC</a:t>
                </a:r>
                <a:endParaRPr lang="en-IN" sz="105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94080" y="1828800"/>
              <a:ext cx="5485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solidFill>
                    <a:schemeClr val="bg1"/>
                  </a:solidFill>
                </a:rPr>
                <a:t>165 </a:t>
              </a:r>
              <a:r>
                <a:rPr lang="en-IN" sz="1000" b="1" dirty="0" err="1" smtClean="0">
                  <a:solidFill>
                    <a:schemeClr val="bg1"/>
                  </a:solidFill>
                </a:rPr>
                <a:t>bp</a:t>
              </a:r>
              <a:endParaRPr lang="en-I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74720" y="2240280"/>
              <a:ext cx="5485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solidFill>
                    <a:schemeClr val="bg1"/>
                  </a:solidFill>
                </a:rPr>
                <a:t>121 </a:t>
              </a:r>
              <a:r>
                <a:rPr lang="en-IN" sz="1000" b="1" dirty="0" err="1" smtClean="0">
                  <a:solidFill>
                    <a:schemeClr val="bg1"/>
                  </a:solidFill>
                </a:rPr>
                <a:t>bp</a:t>
              </a:r>
              <a:endParaRPr lang="en-IN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62800" y="2667000"/>
              <a:ext cx="5485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>
                  <a:solidFill>
                    <a:schemeClr val="bg1"/>
                  </a:solidFill>
                </a:rPr>
                <a:t>119 </a:t>
              </a:r>
              <a:r>
                <a:rPr lang="en-IN" sz="1000" b="1" dirty="0" err="1" smtClean="0">
                  <a:solidFill>
                    <a:schemeClr val="bg1"/>
                  </a:solidFill>
                </a:rPr>
                <a:t>bp</a:t>
              </a:r>
              <a:endParaRPr lang="en-IN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8600" y="545068"/>
            <a:ext cx="300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Figure 3: Original Gel Pictures</a:t>
            </a:r>
            <a:endParaRPr lang="en-IN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57200" y="1193963"/>
            <a:ext cx="3327163" cy="5511637"/>
            <a:chOff x="457200" y="1193963"/>
            <a:chExt cx="3327163" cy="5511637"/>
          </a:xfrm>
        </p:grpSpPr>
        <p:grpSp>
          <p:nvGrpSpPr>
            <p:cNvPr id="20" name="Group 19"/>
            <p:cNvGrpSpPr/>
            <p:nvPr/>
          </p:nvGrpSpPr>
          <p:grpSpPr>
            <a:xfrm>
              <a:off x="457200" y="1776680"/>
              <a:ext cx="2057400" cy="4928920"/>
              <a:chOff x="457200" y="304800"/>
              <a:chExt cx="2057400" cy="492892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457200" y="304800"/>
                <a:ext cx="2057400" cy="4928920"/>
                <a:chOff x="4267200" y="132080"/>
                <a:chExt cx="2057400" cy="4928920"/>
              </a:xfrm>
            </p:grpSpPr>
            <p:grpSp>
              <p:nvGrpSpPr>
                <p:cNvPr id="13" name="Group 10"/>
                <p:cNvGrpSpPr/>
                <p:nvPr/>
              </p:nvGrpSpPr>
              <p:grpSpPr>
                <a:xfrm>
                  <a:off x="4267200" y="381000"/>
                  <a:ext cx="2057400" cy="4680000"/>
                  <a:chOff x="4267200" y="381000"/>
                  <a:chExt cx="2057400" cy="4680000"/>
                </a:xfrm>
              </p:grpSpPr>
              <p:pic>
                <p:nvPicPr>
                  <p:cNvPr id="16" name="Picture 3" descr="D:\d drive\previous computer\D MMSB\Dr. Sagar Balla\Sagar1.10.13\sagar neena computer\product development\PSali\RTPCR Methods 151217\Gel Pics\ccsp e cad 2118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 l="13024" r="51810"/>
                  <a:stretch>
                    <a:fillRect/>
                  </a:stretch>
                </p:blipFill>
                <p:spPr bwMode="auto">
                  <a:xfrm>
                    <a:off x="4267200" y="381000"/>
                    <a:ext cx="2057400" cy="468000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17" name="Rectangle 16"/>
                  <p:cNvSpPr/>
                  <p:nvPr/>
                </p:nvSpPr>
                <p:spPr>
                  <a:xfrm>
                    <a:off x="4307840" y="2560320"/>
                    <a:ext cx="685800" cy="228600"/>
                  </a:xfrm>
                  <a:prstGeom prst="rect">
                    <a:avLst/>
                  </a:prstGeom>
                  <a:noFill/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4272280" y="132080"/>
                  <a:ext cx="615874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400" b="1" dirty="0" smtClean="0"/>
                    <a:t>RR CC</a:t>
                  </a:r>
                  <a:endParaRPr lang="en-IN" sz="1400" b="1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419600" y="2819400"/>
                  <a:ext cx="46198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050" b="1" dirty="0" smtClean="0">
                      <a:solidFill>
                        <a:schemeClr val="bg1"/>
                      </a:solidFill>
                    </a:rPr>
                    <a:t>CCSP</a:t>
                  </a:r>
                  <a:endParaRPr lang="en-IN" sz="105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609600" y="2514600"/>
                <a:ext cx="48282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000" b="1" dirty="0" smtClean="0">
                    <a:solidFill>
                      <a:schemeClr val="bg1"/>
                    </a:solidFill>
                  </a:rPr>
                  <a:t>76 </a:t>
                </a:r>
                <a:r>
                  <a:rPr lang="en-IN" sz="1000" b="1" dirty="0" err="1" smtClean="0">
                    <a:solidFill>
                      <a:schemeClr val="bg1"/>
                    </a:solidFill>
                  </a:rPr>
                  <a:t>bp</a:t>
                </a:r>
                <a:endParaRPr lang="en-IN" sz="1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9"/>
            <p:cNvSpPr txBox="1">
              <a:spLocks noChangeAspect="1"/>
            </p:cNvSpPr>
            <p:nvPr/>
          </p:nvSpPr>
          <p:spPr>
            <a:xfrm rot="18900000">
              <a:off x="1700019" y="1193963"/>
              <a:ext cx="19271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000" b="1" dirty="0" smtClean="0"/>
                <a:t>Template Negative PCR reaction </a:t>
              </a:r>
            </a:p>
            <a:p>
              <a:pPr algn="ctr"/>
              <a:r>
                <a:rPr lang="en-IN" sz="1000" b="1" dirty="0" smtClean="0"/>
                <a:t>with GAPDH Primers</a:t>
              </a:r>
              <a:endParaRPr lang="en-IN" sz="1000" b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209800" y="4367480"/>
              <a:ext cx="685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35064" y="4240718"/>
              <a:ext cx="9492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b="1" dirty="0" smtClean="0"/>
                <a:t>Primer </a:t>
              </a:r>
              <a:r>
                <a:rPr lang="en-IN" sz="1000" b="1" dirty="0" err="1" smtClean="0"/>
                <a:t>Dimers</a:t>
              </a:r>
              <a:endParaRPr lang="en-IN" sz="10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92468" y="609600"/>
            <a:ext cx="4746364" cy="5518200"/>
            <a:chOff x="4292468" y="609600"/>
            <a:chExt cx="4746364" cy="5518200"/>
          </a:xfrm>
        </p:grpSpPr>
        <p:grpSp>
          <p:nvGrpSpPr>
            <p:cNvPr id="30" name="Group 29"/>
            <p:cNvGrpSpPr/>
            <p:nvPr/>
          </p:nvGrpSpPr>
          <p:grpSpPr>
            <a:xfrm>
              <a:off x="5506449" y="1143000"/>
              <a:ext cx="2113551" cy="4984800"/>
              <a:chOff x="4058649" y="1143000"/>
              <a:chExt cx="2113551" cy="4984800"/>
            </a:xfrm>
          </p:grpSpPr>
          <p:pic>
            <p:nvPicPr>
              <p:cNvPr id="1026" name="Picture 2" descr="D:\d drive\previous computer\D MMSB\Dr. Sagar Balla\Sagar1.10.13\sagar neena computer\Fresh Analysis or ML Paper\Manuscript files\Final Documents\Cancer Investigation\23102023\beta actin\b actin cc1rr1cc2rr2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8533" r="34878"/>
              <a:stretch>
                <a:fillRect/>
              </a:stretch>
            </p:blipFill>
            <p:spPr bwMode="auto">
              <a:xfrm>
                <a:off x="4058649" y="1447800"/>
                <a:ext cx="970551" cy="4680000"/>
              </a:xfrm>
              <a:prstGeom prst="rect">
                <a:avLst/>
              </a:prstGeom>
              <a:noFill/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4343400" y="4267200"/>
                <a:ext cx="6463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1200" b="1" dirty="0" smtClean="0">
                    <a:solidFill>
                      <a:schemeClr val="bg1"/>
                    </a:solidFill>
                  </a:rPr>
                  <a:t>β-</a:t>
                </a:r>
                <a:r>
                  <a:rPr lang="en-IN" sz="1200" b="1" dirty="0" err="1" smtClean="0">
                    <a:solidFill>
                      <a:schemeClr val="bg1"/>
                    </a:solidFill>
                  </a:rPr>
                  <a:t>Actin</a:t>
                </a:r>
                <a:endParaRPr lang="en-IN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25982" y="4038600"/>
                <a:ext cx="685800" cy="228600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419600" y="3843470"/>
                <a:ext cx="5485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000" b="1" dirty="0" smtClean="0">
                    <a:solidFill>
                      <a:schemeClr val="bg1"/>
                    </a:solidFill>
                  </a:rPr>
                  <a:t>185 </a:t>
                </a:r>
                <a:r>
                  <a:rPr lang="en-IN" sz="1000" b="1" dirty="0" err="1" smtClean="0">
                    <a:solidFill>
                      <a:schemeClr val="bg1"/>
                    </a:solidFill>
                  </a:rPr>
                  <a:t>bp</a:t>
                </a:r>
                <a:endParaRPr lang="en-IN" sz="10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27" name="Picture 3" descr="D:\d drive\previous computer\D MMSB\Dr. Sagar Balla\Sagar1.10.13\sagar neena computer\Fresh Analysis or ML Paper\Manuscript files\Final Documents\Cancer Investigation\23102023\beta actin\NR3C2cc rr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52933" r="30970"/>
              <a:stretch>
                <a:fillRect/>
              </a:stretch>
            </p:blipFill>
            <p:spPr bwMode="auto">
              <a:xfrm>
                <a:off x="5230430" y="1447800"/>
                <a:ext cx="941770" cy="4680000"/>
              </a:xfrm>
              <a:prstGeom prst="rect">
                <a:avLst/>
              </a:prstGeom>
              <a:noFill/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5538654" y="3581400"/>
                <a:ext cx="592182" cy="228600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545182" y="3783873"/>
                <a:ext cx="60625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IN" sz="1200" b="1" dirty="0" smtClean="0"/>
                  <a:t>NR3C2</a:t>
                </a:r>
                <a:endParaRPr lang="en-IN" sz="12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562600" y="3352800"/>
                <a:ext cx="5485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000" b="1" dirty="0" smtClean="0"/>
                  <a:t>237 </a:t>
                </a:r>
                <a:r>
                  <a:rPr lang="en-IN" sz="1000" b="1" dirty="0" err="1" smtClean="0"/>
                  <a:t>bp</a:t>
                </a:r>
                <a:endParaRPr lang="en-IN" sz="10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343400" y="1143000"/>
                <a:ext cx="61587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IN" sz="1400" b="1" dirty="0" smtClean="0"/>
                  <a:t>CC RR</a:t>
                </a:r>
                <a:endParaRPr lang="en-IN" sz="1400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547363" y="1143000"/>
                <a:ext cx="61587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IN" sz="1400" b="1" dirty="0" smtClean="0"/>
                  <a:t>CC RR</a:t>
                </a:r>
                <a:endParaRPr lang="en-IN" sz="1400" b="1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292468" y="609600"/>
              <a:ext cx="4746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/>
                <a:t>Supplementary Figure S3b: Original Gel Pictures</a:t>
              </a:r>
              <a:endParaRPr lang="en-IN" b="1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28600" y="152400"/>
            <a:ext cx="300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Figure 3: Original Gel Pictures</a:t>
            </a:r>
            <a:endParaRPr lang="en-IN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685800" y="468868"/>
            <a:ext cx="4648200" cy="3112532"/>
            <a:chOff x="685800" y="381000"/>
            <a:chExt cx="4648200" cy="3112532"/>
          </a:xfrm>
        </p:grpSpPr>
        <p:grpSp>
          <p:nvGrpSpPr>
            <p:cNvPr id="3" name="Group 17"/>
            <p:cNvGrpSpPr/>
            <p:nvPr/>
          </p:nvGrpSpPr>
          <p:grpSpPr>
            <a:xfrm>
              <a:off x="685800" y="381000"/>
              <a:ext cx="4648200" cy="3112532"/>
              <a:chOff x="685800" y="304800"/>
              <a:chExt cx="4648200" cy="3112532"/>
            </a:xfrm>
          </p:grpSpPr>
          <p:grpSp>
            <p:nvGrpSpPr>
              <p:cNvPr id="45" name="Group 9"/>
              <p:cNvGrpSpPr/>
              <p:nvPr/>
            </p:nvGrpSpPr>
            <p:grpSpPr>
              <a:xfrm>
                <a:off x="685800" y="304800"/>
                <a:ext cx="4648200" cy="2734151"/>
                <a:chOff x="2438400" y="710724"/>
                <a:chExt cx="4648200" cy="2734151"/>
              </a:xfrm>
            </p:grpSpPr>
            <p:grpSp>
              <p:nvGrpSpPr>
                <p:cNvPr id="47" name="Group 7"/>
                <p:cNvGrpSpPr/>
                <p:nvPr/>
              </p:nvGrpSpPr>
              <p:grpSpPr>
                <a:xfrm>
                  <a:off x="2438400" y="710724"/>
                  <a:ext cx="3673475" cy="2734151"/>
                  <a:chOff x="2438400" y="710724"/>
                  <a:chExt cx="3673475" cy="2734151"/>
                </a:xfrm>
              </p:grpSpPr>
              <p:pic>
                <p:nvPicPr>
                  <p:cNvPr id="4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2438400" y="990600"/>
                    <a:ext cx="3673475" cy="24542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50" name="TextBox 5"/>
                  <p:cNvSpPr txBox="1"/>
                  <p:nvPr/>
                </p:nvSpPr>
                <p:spPr>
                  <a:xfrm>
                    <a:off x="3352800" y="710724"/>
                    <a:ext cx="7873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IN" dirty="0" smtClean="0"/>
                      <a:t>CC  RR</a:t>
                    </a:r>
                    <a:endParaRPr lang="en-IN" dirty="0"/>
                  </a:p>
                </p:txBody>
              </p:sp>
              <p:sp>
                <p:nvSpPr>
                  <p:cNvPr id="51" name="Rectangle 6"/>
                  <p:cNvSpPr/>
                  <p:nvPr/>
                </p:nvSpPr>
                <p:spPr>
                  <a:xfrm>
                    <a:off x="3352800" y="1676400"/>
                    <a:ext cx="762000" cy="3810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</p:grpSp>
            <p:sp>
              <p:nvSpPr>
                <p:cNvPr id="48" name="TextBox 8"/>
                <p:cNvSpPr txBox="1"/>
                <p:nvPr/>
              </p:nvSpPr>
              <p:spPr>
                <a:xfrm>
                  <a:off x="6019800" y="1931352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dirty="0" smtClean="0"/>
                    <a:t>55 </a:t>
                  </a:r>
                  <a:r>
                    <a:rPr lang="en-IN" dirty="0" err="1" smtClean="0"/>
                    <a:t>KDa</a:t>
                  </a:r>
                  <a:endParaRPr lang="en-IN" dirty="0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1981200" y="3048000"/>
                <a:ext cx="840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β</a:t>
                </a:r>
                <a:r>
                  <a:rPr lang="en-IN" dirty="0" smtClean="0"/>
                  <a:t>-</a:t>
                </a:r>
                <a:r>
                  <a:rPr lang="en-IN" dirty="0" err="1" smtClean="0"/>
                  <a:t>actin</a:t>
                </a:r>
                <a:endParaRPr lang="en-IN" dirty="0"/>
              </a:p>
            </p:txBody>
          </p:sp>
        </p:grpSp>
        <p:grpSp>
          <p:nvGrpSpPr>
            <p:cNvPr id="6" name="Group 35"/>
            <p:cNvGrpSpPr/>
            <p:nvPr/>
          </p:nvGrpSpPr>
          <p:grpSpPr>
            <a:xfrm>
              <a:off x="4265772" y="1024070"/>
              <a:ext cx="410900" cy="577812"/>
              <a:chOff x="4265772" y="947870"/>
              <a:chExt cx="410900" cy="57781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C8ADA026-EEC8-4570-87DD-E3042030B3B7}"/>
                  </a:ext>
                </a:extLst>
              </p:cNvPr>
              <p:cNvSpPr txBox="1"/>
              <p:nvPr/>
            </p:nvSpPr>
            <p:spPr>
              <a:xfrm>
                <a:off x="4275600" y="1050422"/>
                <a:ext cx="40107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100" dirty="0"/>
                  <a:t>135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AB5EC303-D11F-44F8-BB42-6DD1582A2ED1}"/>
                  </a:ext>
                </a:extLst>
              </p:cNvPr>
              <p:cNvSpPr txBox="1"/>
              <p:nvPr/>
            </p:nvSpPr>
            <p:spPr>
              <a:xfrm>
                <a:off x="4275032" y="1264072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100" dirty="0"/>
                  <a:t>75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FABC79EF-4478-48F2-9439-34378B1E98B7}"/>
                  </a:ext>
                </a:extLst>
              </p:cNvPr>
              <p:cNvSpPr txBox="1"/>
              <p:nvPr/>
            </p:nvSpPr>
            <p:spPr>
              <a:xfrm>
                <a:off x="4267200" y="947870"/>
                <a:ext cx="40107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100" dirty="0" smtClean="0"/>
                  <a:t>180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F8DBCA87-4A2E-462B-9CC4-F095A5623B20}"/>
                  </a:ext>
                </a:extLst>
              </p:cNvPr>
              <p:cNvSpPr txBox="1"/>
              <p:nvPr/>
            </p:nvSpPr>
            <p:spPr>
              <a:xfrm>
                <a:off x="4265772" y="1153434"/>
                <a:ext cx="40107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100" dirty="0"/>
                  <a:t>100</a:t>
                </a: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5555482" y="468868"/>
            <a:ext cx="2978918" cy="3569732"/>
            <a:chOff x="5334000" y="152400"/>
            <a:chExt cx="2978918" cy="3569732"/>
          </a:xfrm>
        </p:grpSpPr>
        <p:grpSp>
          <p:nvGrpSpPr>
            <p:cNvPr id="4" name="Group 25"/>
            <p:cNvGrpSpPr/>
            <p:nvPr/>
          </p:nvGrpSpPr>
          <p:grpSpPr>
            <a:xfrm>
              <a:off x="5638800" y="152400"/>
              <a:ext cx="2674118" cy="3569732"/>
              <a:chOff x="5638800" y="76200"/>
              <a:chExt cx="2674118" cy="356973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7246118" y="1836632"/>
                <a:ext cx="1066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 smtClean="0"/>
                  <a:t>35 </a:t>
                </a:r>
                <a:r>
                  <a:rPr lang="en-IN" dirty="0" err="1" smtClean="0"/>
                  <a:t>KDa</a:t>
                </a:r>
                <a:endParaRPr lang="en-IN" dirty="0"/>
              </a:p>
            </p:txBody>
          </p:sp>
          <p:grpSp>
            <p:nvGrpSpPr>
              <p:cNvPr id="40" name="Group 16"/>
              <p:cNvGrpSpPr/>
              <p:nvPr/>
            </p:nvGrpSpPr>
            <p:grpSpPr>
              <a:xfrm>
                <a:off x="5638800" y="76200"/>
                <a:ext cx="1676400" cy="3569732"/>
                <a:chOff x="5638800" y="152400"/>
                <a:chExt cx="1676400" cy="3569732"/>
              </a:xfrm>
            </p:grpSpPr>
            <p:pic>
              <p:nvPicPr>
                <p:cNvPr id="41" name="Picture 4" descr="D:\d drive\previous computer\D MMSB\Dr. Sagar Balla\Sagar1.10.13\sagar neena computer\Fresh Analysis or ML Paper\Manuscript files\Final Documents\Cancer Investigation\23102023\Western blotting\Oct4\Oct4 2 repeat\Oct4 1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41765" t="18344" r="33402" b="28033"/>
                <a:stretch>
                  <a:fillRect/>
                </a:stretch>
              </p:blipFill>
              <p:spPr bwMode="auto">
                <a:xfrm>
                  <a:off x="5638800" y="533400"/>
                  <a:ext cx="1676400" cy="2895600"/>
                </a:xfrm>
                <a:prstGeom prst="rect">
                  <a:avLst/>
                </a:prstGeom>
                <a:noFill/>
              </p:spPr>
            </p:pic>
            <p:sp>
              <p:nvSpPr>
                <p:cNvPr id="42" name="TextBox 41"/>
                <p:cNvSpPr txBox="1"/>
                <p:nvPr/>
              </p:nvSpPr>
              <p:spPr>
                <a:xfrm>
                  <a:off x="6172200" y="152400"/>
                  <a:ext cx="7873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dirty="0" smtClean="0"/>
                    <a:t>CC  RR</a:t>
                  </a:r>
                  <a:endParaRPr lang="en-IN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172200" y="1981200"/>
                  <a:ext cx="914400" cy="22860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248400" y="3352800"/>
                  <a:ext cx="6992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dirty="0" smtClean="0"/>
                    <a:t>Oct-4</a:t>
                  </a:r>
                  <a:endParaRPr lang="en-IN" dirty="0"/>
                </a:p>
              </p:txBody>
            </p:sp>
          </p:grpSp>
        </p:grpSp>
        <p:grpSp>
          <p:nvGrpSpPr>
            <p:cNvPr id="7" name="Group 51"/>
            <p:cNvGrpSpPr/>
            <p:nvPr/>
          </p:nvGrpSpPr>
          <p:grpSpPr>
            <a:xfrm>
              <a:off x="5334000" y="888762"/>
              <a:ext cx="410900" cy="1904540"/>
              <a:chOff x="5334000" y="812562"/>
              <a:chExt cx="410900" cy="190454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E1DB0B6C-944C-40F0-BE63-0B7CDFEEFCB5}"/>
                  </a:ext>
                </a:extLst>
              </p:cNvPr>
              <p:cNvSpPr txBox="1"/>
              <p:nvPr/>
            </p:nvSpPr>
            <p:spPr>
              <a:xfrm>
                <a:off x="5402368" y="2455492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100" dirty="0"/>
                  <a:t>17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1B3685D-3D9C-4B5C-9867-724600FA95F6}"/>
                  </a:ext>
                </a:extLst>
              </p:cNvPr>
              <p:cNvSpPr txBox="1"/>
              <p:nvPr/>
            </p:nvSpPr>
            <p:spPr>
              <a:xfrm>
                <a:off x="5410200" y="2133600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100" dirty="0"/>
                  <a:t>25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79D0D194-7854-4857-86C8-F7861A63BC4C}"/>
                  </a:ext>
                </a:extLst>
              </p:cNvPr>
              <p:cNvSpPr txBox="1"/>
              <p:nvPr/>
            </p:nvSpPr>
            <p:spPr>
              <a:xfrm>
                <a:off x="5394610" y="1778698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100" dirty="0"/>
                  <a:t>35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1ACA41E-0D22-4D9D-B70E-00E38A6C4C80}"/>
                  </a:ext>
                </a:extLst>
              </p:cNvPr>
              <p:cNvSpPr txBox="1"/>
              <p:nvPr/>
            </p:nvSpPr>
            <p:spPr>
              <a:xfrm>
                <a:off x="5376016" y="1481984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100" dirty="0"/>
                  <a:t>48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41A53FD5-6800-4B9F-BE8F-ACF7F2942C04}"/>
                  </a:ext>
                </a:extLst>
              </p:cNvPr>
              <p:cNvSpPr txBox="1"/>
              <p:nvPr/>
            </p:nvSpPr>
            <p:spPr>
              <a:xfrm>
                <a:off x="5386064" y="1261930"/>
                <a:ext cx="3289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100" dirty="0"/>
                  <a:t>63</a:t>
                </a:r>
              </a:p>
            </p:txBody>
          </p:sp>
          <p:grpSp>
            <p:nvGrpSpPr>
              <p:cNvPr id="24" name="Group 36"/>
              <p:cNvGrpSpPr/>
              <p:nvPr/>
            </p:nvGrpSpPr>
            <p:grpSpPr>
              <a:xfrm>
                <a:off x="5334000" y="812562"/>
                <a:ext cx="410900" cy="611996"/>
                <a:chOff x="4265772" y="947870"/>
                <a:chExt cx="410900" cy="611996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C8ADA026-EEC8-4570-87DD-E3042030B3B7}"/>
                    </a:ext>
                  </a:extLst>
                </p:cNvPr>
                <p:cNvSpPr txBox="1"/>
                <p:nvPr/>
              </p:nvSpPr>
              <p:spPr>
                <a:xfrm>
                  <a:off x="4275600" y="1050422"/>
                  <a:ext cx="40107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100" dirty="0"/>
                    <a:t>135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AB5EC303-D11F-44F8-BB42-6DD1582A2ED1}"/>
                    </a:ext>
                  </a:extLst>
                </p:cNvPr>
                <p:cNvSpPr txBox="1"/>
                <p:nvPr/>
              </p:nvSpPr>
              <p:spPr>
                <a:xfrm>
                  <a:off x="4309216" y="1298256"/>
                  <a:ext cx="32893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100" dirty="0"/>
                    <a:t>75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FABC79EF-4478-48F2-9439-34378B1E98B7}"/>
                    </a:ext>
                  </a:extLst>
                </p:cNvPr>
                <p:cNvSpPr txBox="1"/>
                <p:nvPr/>
              </p:nvSpPr>
              <p:spPr>
                <a:xfrm>
                  <a:off x="4267200" y="947870"/>
                  <a:ext cx="40107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100" dirty="0" smtClean="0"/>
                    <a:t>180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F8DBCA87-4A2E-462B-9CC4-F095A5623B20}"/>
                    </a:ext>
                  </a:extLst>
                </p:cNvPr>
                <p:cNvSpPr txBox="1"/>
                <p:nvPr/>
              </p:nvSpPr>
              <p:spPr>
                <a:xfrm>
                  <a:off x="4265772" y="1153434"/>
                  <a:ext cx="401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1100" dirty="0"/>
                    <a:t>100</a:t>
                  </a:r>
                </a:p>
              </p:txBody>
            </p:sp>
          </p:grpSp>
        </p:grpSp>
      </p:grpSp>
      <p:grpSp>
        <p:nvGrpSpPr>
          <p:cNvPr id="54" name="Group 53"/>
          <p:cNvGrpSpPr/>
          <p:nvPr/>
        </p:nvGrpSpPr>
        <p:grpSpPr>
          <a:xfrm>
            <a:off x="1752600" y="3505200"/>
            <a:ext cx="3917313" cy="3429000"/>
            <a:chOff x="2407287" y="3505200"/>
            <a:chExt cx="3917313" cy="3429000"/>
          </a:xfrm>
        </p:grpSpPr>
        <p:grpSp>
          <p:nvGrpSpPr>
            <p:cNvPr id="5" name="Group 24"/>
            <p:cNvGrpSpPr/>
            <p:nvPr/>
          </p:nvGrpSpPr>
          <p:grpSpPr>
            <a:xfrm>
              <a:off x="2407287" y="3505200"/>
              <a:ext cx="3917313" cy="3429000"/>
              <a:chOff x="1188087" y="3429000"/>
              <a:chExt cx="3917313" cy="3429000"/>
            </a:xfrm>
          </p:grpSpPr>
          <p:grpSp>
            <p:nvGrpSpPr>
              <p:cNvPr id="33" name="Group 23"/>
              <p:cNvGrpSpPr/>
              <p:nvPr/>
            </p:nvGrpSpPr>
            <p:grpSpPr>
              <a:xfrm>
                <a:off x="1188087" y="3733800"/>
                <a:ext cx="3917313" cy="3124200"/>
                <a:chOff x="838200" y="3733800"/>
                <a:chExt cx="3917313" cy="3124200"/>
              </a:xfrm>
            </p:grpSpPr>
            <p:pic>
              <p:nvPicPr>
                <p:cNvPr id="35" name="Picture 5" descr="D:\d drive\previous computer\D MMSB\Dr. Sagar Balla\Sagar1.10.13\sagar neena computer\Fresh Analysis or ML Paper\Manuscript files\Final Documents\Cancer Investigation\23102023\Western blotting\Nanog\Dr Rahul Lab Gel Doc\Nanog merged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9034" t="22578" r="32191" b="25211"/>
                <a:stretch>
                  <a:fillRect/>
                </a:stretch>
              </p:blipFill>
              <p:spPr bwMode="auto">
                <a:xfrm>
                  <a:off x="838200" y="3733800"/>
                  <a:ext cx="3124200" cy="2819400"/>
                </a:xfrm>
                <a:prstGeom prst="rect">
                  <a:avLst/>
                </a:prstGeom>
                <a:noFill/>
              </p:spPr>
            </p:pic>
            <p:sp>
              <p:nvSpPr>
                <p:cNvPr id="36" name="TextBox 35"/>
                <p:cNvSpPr txBox="1"/>
                <p:nvPr/>
              </p:nvSpPr>
              <p:spPr>
                <a:xfrm>
                  <a:off x="1828800" y="6488668"/>
                  <a:ext cx="7970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dirty="0" err="1" smtClean="0"/>
                    <a:t>Nanog</a:t>
                  </a:r>
                  <a:endParaRPr lang="en-IN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86000" y="5029200"/>
                  <a:ext cx="914400" cy="22860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910410" y="4942312"/>
                  <a:ext cx="8451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dirty="0" smtClean="0"/>
                    <a:t>37 </a:t>
                  </a:r>
                  <a:r>
                    <a:rPr lang="en-IN" dirty="0" err="1" smtClean="0"/>
                    <a:t>KDa</a:t>
                  </a:r>
                  <a:endParaRPr lang="en-IN" dirty="0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2590800" y="3429000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 smtClean="0"/>
                  <a:t>CC  RR</a:t>
                </a:r>
                <a:endParaRPr lang="en-IN" dirty="0"/>
              </a:p>
            </p:txBody>
          </p:sp>
        </p:grpSp>
        <p:grpSp>
          <p:nvGrpSpPr>
            <p:cNvPr id="8" name="Group 52"/>
            <p:cNvGrpSpPr/>
            <p:nvPr/>
          </p:nvGrpSpPr>
          <p:grpSpPr>
            <a:xfrm>
              <a:off x="3109104" y="3962400"/>
              <a:ext cx="420232" cy="2547610"/>
              <a:chOff x="3109104" y="3886200"/>
              <a:chExt cx="420232" cy="2547610"/>
            </a:xfrm>
          </p:grpSpPr>
          <p:grpSp>
            <p:nvGrpSpPr>
              <p:cNvPr id="9" name="Group 41"/>
              <p:cNvGrpSpPr/>
              <p:nvPr/>
            </p:nvGrpSpPr>
            <p:grpSpPr>
              <a:xfrm>
                <a:off x="3109104" y="3886200"/>
                <a:ext cx="408336" cy="654726"/>
                <a:chOff x="4326876" y="947870"/>
                <a:chExt cx="408336" cy="654726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C8ADA026-EEC8-4570-87DD-E3042030B3B7}"/>
                    </a:ext>
                  </a:extLst>
                </p:cNvPr>
                <p:cNvSpPr txBox="1"/>
                <p:nvPr/>
              </p:nvSpPr>
              <p:spPr>
                <a:xfrm>
                  <a:off x="4326876" y="1050422"/>
                  <a:ext cx="40107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100" dirty="0"/>
                    <a:t>135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AB5EC303-D11F-44F8-BB42-6DD1582A2ED1}"/>
                    </a:ext>
                  </a:extLst>
                </p:cNvPr>
                <p:cNvSpPr txBox="1"/>
                <p:nvPr/>
              </p:nvSpPr>
              <p:spPr>
                <a:xfrm>
                  <a:off x="4343400" y="1340986"/>
                  <a:ext cx="32893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100" dirty="0"/>
                    <a:t>75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FABC79EF-4478-48F2-9439-34378B1E98B7}"/>
                    </a:ext>
                  </a:extLst>
                </p:cNvPr>
                <p:cNvSpPr txBox="1"/>
                <p:nvPr/>
              </p:nvSpPr>
              <p:spPr>
                <a:xfrm>
                  <a:off x="4327022" y="947870"/>
                  <a:ext cx="401072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100" dirty="0" smtClean="0"/>
                    <a:t>180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F8DBCA87-4A2E-462B-9CC4-F095A5623B20}"/>
                    </a:ext>
                  </a:extLst>
                </p:cNvPr>
                <p:cNvSpPr txBox="1"/>
                <p:nvPr/>
              </p:nvSpPr>
              <p:spPr>
                <a:xfrm>
                  <a:off x="4334140" y="1196164"/>
                  <a:ext cx="401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N" sz="1100" dirty="0"/>
                    <a:t>100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1A53FD5-6800-4B9F-BE8F-ACF7F2942C04}"/>
                  </a:ext>
                </a:extLst>
              </p:cNvPr>
              <p:cNvSpPr txBox="1"/>
              <p:nvPr/>
            </p:nvSpPr>
            <p:spPr>
              <a:xfrm>
                <a:off x="3184022" y="4615904"/>
                <a:ext cx="3289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100" dirty="0"/>
                  <a:t>63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1ACA41E-0D22-4D9D-B70E-00E38A6C4C80}"/>
                  </a:ext>
                </a:extLst>
              </p:cNvPr>
              <p:cNvSpPr txBox="1"/>
              <p:nvPr/>
            </p:nvSpPr>
            <p:spPr>
              <a:xfrm>
                <a:off x="3192568" y="4946342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100" dirty="0"/>
                  <a:t>48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9D0D194-7854-4857-86C8-F7861A63BC4C}"/>
                  </a:ext>
                </a:extLst>
              </p:cNvPr>
              <p:cNvSpPr txBox="1"/>
              <p:nvPr/>
            </p:nvSpPr>
            <p:spPr>
              <a:xfrm>
                <a:off x="3200400" y="5410200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100" dirty="0"/>
                  <a:t>35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1B3685D-3D9C-4B5C-9867-724600FA95F6}"/>
                  </a:ext>
                </a:extLst>
              </p:cNvPr>
              <p:cNvSpPr txBox="1"/>
              <p:nvPr/>
            </p:nvSpPr>
            <p:spPr>
              <a:xfrm>
                <a:off x="3200400" y="5715000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100" dirty="0"/>
                  <a:t>25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1DB0B6C-944C-40F0-BE63-0B7CDFEEFCB5}"/>
                  </a:ext>
                </a:extLst>
              </p:cNvPr>
              <p:cNvSpPr txBox="1"/>
              <p:nvPr/>
            </p:nvSpPr>
            <p:spPr>
              <a:xfrm>
                <a:off x="3200400" y="6172200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100" dirty="0"/>
                  <a:t>17</a:t>
                </a: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0" y="0"/>
            <a:ext cx="567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Supplementary Figure S3a: Original Western Blot Pictures</a:t>
            </a:r>
            <a:endParaRPr lang="en-IN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130</Words>
  <Application>Microsoft Office PowerPoint</Application>
  <PresentationFormat>On-screen Show (4:3)</PresentationFormat>
  <Paragraphs>69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26</cp:revision>
  <dcterms:created xsi:type="dcterms:W3CDTF">2006-08-16T00:00:00Z</dcterms:created>
  <dcterms:modified xsi:type="dcterms:W3CDTF">2025-08-11T03:37:58Z</dcterms:modified>
</cp:coreProperties>
</file>