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tiff" ContentType="image/tiff"/>
  <Override PartName="/ppt/charts/chart6.xml" ContentType="application/vnd.openxmlformats-officedocument.drawingml.chart+xml"/>
  <Override PartName="/ppt/charts/chart7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9"/>
  </p:notesMasterIdLst>
  <p:sldIdLst>
    <p:sldId id="279" r:id="rId2"/>
    <p:sldId id="280" r:id="rId3"/>
    <p:sldId id="256" r:id="rId4"/>
    <p:sldId id="283" r:id="rId5"/>
    <p:sldId id="281" r:id="rId6"/>
    <p:sldId id="278" r:id="rId7"/>
    <p:sldId id="282" r:id="rId8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864">
          <p15:clr>
            <a:srgbClr val="A4A3A4"/>
          </p15:clr>
        </p15:guide>
        <p15:guide id="2" pos="25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5" autoAdjust="0"/>
    <p:restoredTop sz="94660"/>
  </p:normalViewPr>
  <p:slideViewPr>
    <p:cSldViewPr snapToGrid="0">
      <p:cViewPr>
        <p:scale>
          <a:sx n="100" d="100"/>
          <a:sy n="100" d="100"/>
        </p:scale>
        <p:origin x="-1320" y="1866"/>
      </p:cViewPr>
      <p:guideLst>
        <p:guide orient="horz" pos="382"/>
        <p:guide pos="431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munkalap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munkalap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&#225;nfalvi%20Zs&#243;fia\AppData\Local\Temp\Tuber%20yield-1,2,3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F:\Munka\MBK\Zula\Leaf%20graph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F:\Munka\MBK\Zula\Leaf%20graphs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F:\Munka\MBK\Zula\Tuber%20graphs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F:\Munka\MBK\Zula\Tuber%20graph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hu-HU"/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hu-HU"/>
              <a:t>T</a:t>
            </a:r>
            <a:r>
              <a:rPr lang="en-US" err="1"/>
              <a:t>uber</a:t>
            </a:r>
            <a:r>
              <a:rPr lang="hu-HU"/>
              <a:t> number</a:t>
            </a:r>
            <a:r>
              <a:rPr lang="en-US"/>
              <a:t>  </a:t>
            </a:r>
          </a:p>
        </c:rich>
      </c:tx>
      <c:layout>
        <c:manualLayout>
          <c:xMode val="edge"/>
          <c:yMode val="edge"/>
          <c:x val="0.3959399569435843"/>
          <c:y val="7.004379115762159E-2"/>
        </c:manualLayout>
      </c:layout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</c:spPr>
          <c:dPt>
            <c:idx val="0"/>
            <c:spPr>
              <a:pattFill prst="ltDnDiag">
                <a:fgClr>
                  <a:schemeClr val="tx1"/>
                </a:fgClr>
                <a:bgClr>
                  <a:schemeClr val="bg1"/>
                </a:bgClr>
              </a:pattFill>
              <a:ln>
                <a:solidFill>
                  <a:schemeClr val="tx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599-4353-84F8-5FF5F3F43D9C}"/>
              </c:ext>
            </c:extLst>
          </c:dPt>
          <c:dPt>
            <c:idx val="1"/>
            <c:spPr>
              <a:pattFill prst="dkDnDiag">
                <a:fgClr>
                  <a:schemeClr val="tx1"/>
                </a:fgClr>
                <a:bgClr>
                  <a:schemeClr val="bg1"/>
                </a:bgClr>
              </a:pattFill>
              <a:ln>
                <a:solidFill>
                  <a:schemeClr val="tx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599-4353-84F8-5FF5F3F43D9C}"/>
              </c:ext>
            </c:extLst>
          </c:dPt>
          <c:dPt>
            <c:idx val="2"/>
            <c:spPr>
              <a:pattFill prst="wdDnDiag">
                <a:fgClr>
                  <a:schemeClr val="tx1"/>
                </a:fgClr>
                <a:bgClr>
                  <a:schemeClr val="bg1"/>
                </a:bgClr>
              </a:pattFill>
              <a:ln>
                <a:solidFill>
                  <a:schemeClr val="tx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D599-4353-84F8-5FF5F3F43D9C}"/>
              </c:ext>
            </c:extLst>
          </c:dPt>
          <c:dPt>
            <c:idx val="4"/>
            <c:spPr>
              <a:pattFill prst="ltUpDiag">
                <a:fgClr>
                  <a:schemeClr val="tx1"/>
                </a:fgClr>
                <a:bgClr>
                  <a:schemeClr val="bg1"/>
                </a:bgClr>
              </a:pattFill>
              <a:ln>
                <a:solidFill>
                  <a:schemeClr val="tx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D599-4353-84F8-5FF5F3F43D9C}"/>
              </c:ext>
            </c:extLst>
          </c:dPt>
          <c:dPt>
            <c:idx val="5"/>
            <c:spPr>
              <a:pattFill prst="dkUpDiag">
                <a:fgClr>
                  <a:schemeClr val="tx1"/>
                </a:fgClr>
                <a:bgClr>
                  <a:schemeClr val="bg1"/>
                </a:bgClr>
              </a:pattFill>
              <a:ln>
                <a:solidFill>
                  <a:schemeClr val="tx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D599-4353-84F8-5FF5F3F43D9C}"/>
              </c:ext>
            </c:extLst>
          </c:dPt>
          <c:dPt>
            <c:idx val="6"/>
            <c:spPr>
              <a:pattFill prst="wdUpDiag">
                <a:fgClr>
                  <a:schemeClr val="tx1"/>
                </a:fgClr>
                <a:bgClr>
                  <a:schemeClr val="bg1"/>
                </a:bgClr>
              </a:pattFill>
              <a:ln>
                <a:solidFill>
                  <a:schemeClr val="tx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D599-4353-84F8-5FF5F3F43D9C}"/>
              </c:ext>
            </c:extLst>
          </c:dPt>
          <c:errBars>
            <c:errBarType val="plus"/>
            <c:errValType val="cust"/>
            <c:plus>
              <c:numRef>
                <c:f>Sheet1!$J$16:$J$22</c:f>
                <c:numCache>
                  <c:formatCode>General</c:formatCode>
                  <c:ptCount val="7"/>
                  <c:pt idx="0">
                    <c:v>0.42910760111344354</c:v>
                  </c:pt>
                  <c:pt idx="1">
                    <c:v>0.26457513110645908</c:v>
                  </c:pt>
                  <c:pt idx="2">
                    <c:v>0.35930488446443593</c:v>
                  </c:pt>
                  <c:pt idx="4">
                    <c:v>1.3114877048604001</c:v>
                  </c:pt>
                  <c:pt idx="5">
                    <c:v>0.81100760374569525</c:v>
                  </c:pt>
                  <c:pt idx="6">
                    <c:v>0.47710935154672363</c:v>
                  </c:pt>
                </c:numCache>
              </c:numRef>
            </c:plus>
            <c:minus>
              <c:numRef>
                <c:f>Sheet1!$J$16:$J$22</c:f>
                <c:numCache>
                  <c:formatCode>General</c:formatCode>
                  <c:ptCount val="7"/>
                  <c:pt idx="0">
                    <c:v>0.42910760111344354</c:v>
                  </c:pt>
                  <c:pt idx="1">
                    <c:v>0.26457513110645908</c:v>
                  </c:pt>
                  <c:pt idx="2">
                    <c:v>0.35930488446443593</c:v>
                  </c:pt>
                  <c:pt idx="4">
                    <c:v>1.3114877048604001</c:v>
                  </c:pt>
                  <c:pt idx="5">
                    <c:v>0.81100760374569525</c:v>
                  </c:pt>
                  <c:pt idx="6">
                    <c:v>0.47710935154672363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Sheet1!$E$16:$E$22</c:f>
              <c:strCache>
                <c:ptCount val="7"/>
                <c:pt idx="0">
                  <c:v>HP</c:v>
                </c:pt>
                <c:pt idx="1">
                  <c:v>HP/HP</c:v>
                </c:pt>
                <c:pt idx="2">
                  <c:v>HP/WL</c:v>
                </c:pt>
                <c:pt idx="4">
                  <c:v>WL</c:v>
                </c:pt>
                <c:pt idx="5">
                  <c:v>WL/WL</c:v>
                </c:pt>
                <c:pt idx="6">
                  <c:v>WL/HP</c:v>
                </c:pt>
              </c:strCache>
            </c:strRef>
          </c:cat>
          <c:val>
            <c:numRef>
              <c:f>Sheet1!$I$16:$I$22</c:f>
              <c:numCache>
                <c:formatCode>General</c:formatCode>
                <c:ptCount val="7"/>
                <c:pt idx="0">
                  <c:v>2.706666666666667</c:v>
                </c:pt>
                <c:pt idx="1">
                  <c:v>2.3000000000000003</c:v>
                </c:pt>
                <c:pt idx="2">
                  <c:v>2.86</c:v>
                </c:pt>
                <c:pt idx="4">
                  <c:v>3.1999999999999997</c:v>
                </c:pt>
                <c:pt idx="5">
                  <c:v>2.8333333333333335</c:v>
                </c:pt>
                <c:pt idx="6">
                  <c:v>2.5233333333333352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D599-4353-84F8-5FF5F3F43D9C}"/>
            </c:ext>
          </c:extLst>
        </c:ser>
        <c:gapWidth val="219"/>
        <c:overlap val="-27"/>
        <c:axId val="94956160"/>
        <c:axId val="102850944"/>
      </c:barChart>
      <c:catAx>
        <c:axId val="94956160"/>
        <c:scaling>
          <c:orientation val="minMax"/>
        </c:scaling>
        <c:axPos val="b"/>
        <c:numFmt formatCode="General" sourceLinked="1"/>
        <c:majorTickMark val="in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hu-HU"/>
          </a:p>
        </c:txPr>
        <c:crossAx val="102850944"/>
        <c:crosses val="autoZero"/>
        <c:auto val="1"/>
        <c:lblAlgn val="ctr"/>
        <c:lblOffset val="100"/>
      </c:catAx>
      <c:valAx>
        <c:axId val="102850944"/>
        <c:scaling>
          <c:orientation val="minMax"/>
        </c:scaling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hu-HU" sz="1100" b="0" i="0" u="none" strike="noStrike" kern="1200" baseline="0" noProof="1" dirty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hu-HU" sz="1100" noProof="1" smtClean="0"/>
                  <a:t>Tuber number / </a:t>
                </a:r>
                <a:r>
                  <a:rPr lang="hu-HU" sz="1100" noProof="1"/>
                  <a:t>plant</a:t>
                </a:r>
              </a:p>
            </c:rich>
          </c:tx>
          <c:layout>
            <c:manualLayout>
              <c:xMode val="edge"/>
              <c:yMode val="edge"/>
              <c:x val="2.3969984369143837E-2"/>
              <c:y val="0.23619765879919449"/>
            </c:manualLayout>
          </c:layout>
          <c:spPr>
            <a:noFill/>
            <a:ln>
              <a:noFill/>
            </a:ln>
            <a:effectLst/>
          </c:spPr>
        </c:title>
        <c:numFmt formatCode="General" sourceLinked="1"/>
        <c:majorTickMark val="in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hu-HU"/>
          </a:p>
        </c:txPr>
        <c:crossAx val="949561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chemeClr val="tx1"/>
      </a:solidFill>
    </a:ln>
    <a:effectLst/>
  </c:spPr>
  <c:txPr>
    <a:bodyPr/>
    <a:lstStyle/>
    <a:p>
      <a:pPr>
        <a:defRPr sz="12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hu-H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hu-HU"/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hu-HU" noProof="1" smtClean="0"/>
              <a:t>Tuber size</a:t>
            </a:r>
            <a:r>
              <a:rPr lang="en-US" smtClean="0"/>
              <a:t> </a:t>
            </a:r>
            <a:endParaRPr lang="en-US"/>
          </a:p>
        </c:rich>
      </c:tx>
      <c:layout>
        <c:manualLayout>
          <c:xMode val="edge"/>
          <c:yMode val="edge"/>
          <c:x val="0.42231654581750011"/>
          <c:y val="6.4183369504163618E-2"/>
        </c:manualLayout>
      </c:layout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spPr>
            <a:pattFill prst="ltDnDiag">
              <a:fgClr>
                <a:schemeClr val="tx1"/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  <a:effectLst/>
          </c:spPr>
          <c:dPt>
            <c:idx val="1"/>
            <c:spPr>
              <a:pattFill prst="dkDnDiag">
                <a:fgClr>
                  <a:schemeClr val="tx1"/>
                </a:fgClr>
                <a:bgClr>
                  <a:schemeClr val="bg1"/>
                </a:bgClr>
              </a:pattFill>
              <a:ln>
                <a:solidFill>
                  <a:schemeClr val="tx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7E0-46D6-B927-49AB79B0FD07}"/>
              </c:ext>
            </c:extLst>
          </c:dPt>
          <c:dPt>
            <c:idx val="2"/>
            <c:spPr>
              <a:pattFill prst="wdDnDiag">
                <a:fgClr>
                  <a:schemeClr val="tx1"/>
                </a:fgClr>
                <a:bgClr>
                  <a:schemeClr val="bg1"/>
                </a:bgClr>
              </a:pattFill>
              <a:ln>
                <a:solidFill>
                  <a:schemeClr val="tx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7E0-46D6-B927-49AB79B0FD07}"/>
              </c:ext>
            </c:extLst>
          </c:dPt>
          <c:dPt>
            <c:idx val="4"/>
            <c:spPr>
              <a:pattFill prst="ltUpDiag">
                <a:fgClr>
                  <a:schemeClr val="tx1"/>
                </a:fgClr>
                <a:bgClr>
                  <a:schemeClr val="bg1"/>
                </a:bgClr>
              </a:pattFill>
              <a:ln>
                <a:solidFill>
                  <a:schemeClr val="tx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97E0-46D6-B927-49AB79B0FD07}"/>
              </c:ext>
            </c:extLst>
          </c:dPt>
          <c:dPt>
            <c:idx val="5"/>
            <c:spPr>
              <a:pattFill prst="dkUpDiag">
                <a:fgClr>
                  <a:schemeClr val="tx1"/>
                </a:fgClr>
                <a:bgClr>
                  <a:schemeClr val="bg1"/>
                </a:bgClr>
              </a:pattFill>
              <a:ln>
                <a:solidFill>
                  <a:schemeClr val="tx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97E0-46D6-B927-49AB79B0FD07}"/>
              </c:ext>
            </c:extLst>
          </c:dPt>
          <c:dPt>
            <c:idx val="6"/>
            <c:spPr>
              <a:pattFill prst="wdUpDiag">
                <a:fgClr>
                  <a:schemeClr val="tx1"/>
                </a:fgClr>
                <a:bgClr>
                  <a:schemeClr val="bg1"/>
                </a:bgClr>
              </a:pattFill>
              <a:ln>
                <a:solidFill>
                  <a:schemeClr val="tx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97E0-46D6-B927-49AB79B0FD07}"/>
              </c:ext>
            </c:extLst>
          </c:dPt>
          <c:errBars>
            <c:errBarType val="plus"/>
            <c:errValType val="cust"/>
            <c:plus>
              <c:numRef>
                <c:f>'Articled orson'!$J$7:$J$13</c:f>
                <c:numCache>
                  <c:formatCode>General</c:formatCode>
                  <c:ptCount val="7"/>
                  <c:pt idx="0">
                    <c:v>1.1893135274883047</c:v>
                  </c:pt>
                  <c:pt idx="1">
                    <c:v>1.1538438176614498</c:v>
                  </c:pt>
                  <c:pt idx="2">
                    <c:v>0.64881087811130056</c:v>
                  </c:pt>
                  <c:pt idx="4">
                    <c:v>0.3676955262170063</c:v>
                  </c:pt>
                  <c:pt idx="5">
                    <c:v>0.71856724729762766</c:v>
                  </c:pt>
                  <c:pt idx="6">
                    <c:v>0.60730735399978564</c:v>
                  </c:pt>
                </c:numCache>
              </c:numRef>
            </c:plus>
            <c:minus>
              <c:numRef>
                <c:f>'Articled orson'!$J$7:$J$13</c:f>
                <c:numCache>
                  <c:formatCode>General</c:formatCode>
                  <c:ptCount val="7"/>
                  <c:pt idx="0">
                    <c:v>1.1893135274883047</c:v>
                  </c:pt>
                  <c:pt idx="1">
                    <c:v>1.1538438176614498</c:v>
                  </c:pt>
                  <c:pt idx="2">
                    <c:v>0.64881087811130056</c:v>
                  </c:pt>
                  <c:pt idx="4">
                    <c:v>0.3676955262170063</c:v>
                  </c:pt>
                  <c:pt idx="5">
                    <c:v>0.71856724729762766</c:v>
                  </c:pt>
                  <c:pt idx="6">
                    <c:v>0.60730735399978564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'Articled orson'!$E$7:$E$13</c:f>
              <c:strCache>
                <c:ptCount val="7"/>
                <c:pt idx="0">
                  <c:v>HP</c:v>
                </c:pt>
                <c:pt idx="1">
                  <c:v>HP/HP</c:v>
                </c:pt>
                <c:pt idx="2">
                  <c:v>HP/WL</c:v>
                </c:pt>
                <c:pt idx="4">
                  <c:v>WL</c:v>
                </c:pt>
                <c:pt idx="5">
                  <c:v>WL/WL</c:v>
                </c:pt>
                <c:pt idx="6">
                  <c:v>WL/HP</c:v>
                </c:pt>
              </c:strCache>
            </c:strRef>
          </c:cat>
          <c:val>
            <c:numRef>
              <c:f>'Articled orson'!$I$7:$I$13</c:f>
              <c:numCache>
                <c:formatCode>General</c:formatCode>
                <c:ptCount val="7"/>
                <c:pt idx="0">
                  <c:v>3.3299999999999987</c:v>
                </c:pt>
                <c:pt idx="1">
                  <c:v>3.456666666666663</c:v>
                </c:pt>
                <c:pt idx="2">
                  <c:v>3.4533333333333331</c:v>
                </c:pt>
                <c:pt idx="4">
                  <c:v>2.66</c:v>
                </c:pt>
                <c:pt idx="5">
                  <c:v>2.7816666666666672</c:v>
                </c:pt>
                <c:pt idx="6">
                  <c:v>2.5766666666666667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97E0-46D6-B927-49AB79B0FD07}"/>
            </c:ext>
          </c:extLst>
        </c:ser>
        <c:gapWidth val="219"/>
        <c:overlap val="-27"/>
        <c:axId val="106951808"/>
        <c:axId val="106953344"/>
      </c:barChart>
      <c:catAx>
        <c:axId val="106951808"/>
        <c:scaling>
          <c:orientation val="minMax"/>
        </c:scaling>
        <c:axPos val="b"/>
        <c:numFmt formatCode="General" sourceLinked="1"/>
        <c:majorTickMark val="in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hu-HU"/>
          </a:p>
        </c:txPr>
        <c:crossAx val="106953344"/>
        <c:crosses val="autoZero"/>
        <c:auto val="1"/>
        <c:lblAlgn val="ctr"/>
        <c:lblOffset val="100"/>
      </c:catAx>
      <c:valAx>
        <c:axId val="106953344"/>
        <c:scaling>
          <c:orientation val="minMax"/>
        </c:scaling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Individual tuber </a:t>
                </a:r>
                <a:r>
                  <a:rPr lang="en-US" smtClean="0"/>
                  <a:t>mass</a:t>
                </a:r>
                <a:r>
                  <a:rPr lang="hu-HU" baseline="0" smtClean="0"/>
                  <a:t> </a:t>
                </a:r>
                <a:r>
                  <a:rPr lang="hu-HU" smtClean="0"/>
                  <a:t>(</a:t>
                </a:r>
                <a:r>
                  <a:rPr lang="en-US" smtClean="0"/>
                  <a:t>g</a:t>
                </a:r>
                <a:r>
                  <a:rPr lang="hu-HU" smtClean="0"/>
                  <a:t>)</a:t>
                </a:r>
                <a:r>
                  <a:rPr lang="en-US" smtClean="0"/>
                  <a:t> </a:t>
                </a:r>
                <a:endParaRPr lang="en-US"/>
              </a:p>
            </c:rich>
          </c:tx>
          <c:layout/>
          <c:spPr>
            <a:noFill/>
            <a:ln>
              <a:noFill/>
            </a:ln>
            <a:effectLst/>
          </c:spPr>
        </c:title>
        <c:numFmt formatCode="General" sourceLinked="1"/>
        <c:majorTickMark val="in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hu-HU"/>
          </a:p>
        </c:txPr>
        <c:crossAx val="1069518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 sz="12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hu-H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hu-HU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/>
              <a:t>Tuber yield </a:t>
            </a:r>
          </a:p>
        </c:rich>
      </c:tx>
      <c:layout>
        <c:manualLayout>
          <c:xMode val="edge"/>
          <c:yMode val="edge"/>
          <c:x val="0.41288188976378037"/>
          <c:y val="8.3333333333333343E-2"/>
        </c:manualLayout>
      </c:layout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</c:spPr>
          <c:dPt>
            <c:idx val="0"/>
            <c:spPr>
              <a:pattFill prst="ltDnDiag">
                <a:fgClr>
                  <a:schemeClr val="tx1"/>
                </a:fgClr>
                <a:bgClr>
                  <a:schemeClr val="bg1"/>
                </a:bgClr>
              </a:pattFill>
              <a:ln>
                <a:solidFill>
                  <a:schemeClr val="tx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5E0-49CF-8404-6444EF328991}"/>
              </c:ext>
            </c:extLst>
          </c:dPt>
          <c:dPt>
            <c:idx val="1"/>
            <c:spPr>
              <a:pattFill prst="dkDnDiag">
                <a:fgClr>
                  <a:schemeClr val="tx1"/>
                </a:fgClr>
                <a:bgClr>
                  <a:schemeClr val="bg1"/>
                </a:bgClr>
              </a:pattFill>
              <a:ln>
                <a:solidFill>
                  <a:schemeClr val="tx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85E0-49CF-8404-6444EF328991}"/>
              </c:ext>
            </c:extLst>
          </c:dPt>
          <c:dPt>
            <c:idx val="2"/>
            <c:spPr>
              <a:pattFill prst="wdDnDiag">
                <a:fgClr>
                  <a:schemeClr val="tx1"/>
                </a:fgClr>
                <a:bgClr>
                  <a:schemeClr val="bg1"/>
                </a:bgClr>
              </a:pattFill>
              <a:ln>
                <a:solidFill>
                  <a:schemeClr val="tx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5E0-49CF-8404-6444EF328991}"/>
              </c:ext>
            </c:extLst>
          </c:dPt>
          <c:dPt>
            <c:idx val="4"/>
            <c:spPr>
              <a:pattFill prst="ltUpDiag">
                <a:fgClr>
                  <a:schemeClr val="tx1"/>
                </a:fgClr>
                <a:bgClr>
                  <a:schemeClr val="bg1"/>
                </a:bgClr>
              </a:pattFill>
              <a:ln>
                <a:solidFill>
                  <a:schemeClr val="tx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85E0-49CF-8404-6444EF328991}"/>
              </c:ext>
            </c:extLst>
          </c:dPt>
          <c:dPt>
            <c:idx val="5"/>
            <c:spPr>
              <a:pattFill prst="dkUpDiag">
                <a:fgClr>
                  <a:schemeClr val="tx1"/>
                </a:fgClr>
                <a:bgClr>
                  <a:schemeClr val="bg1"/>
                </a:bgClr>
              </a:pattFill>
              <a:ln>
                <a:solidFill>
                  <a:schemeClr val="tx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85E0-49CF-8404-6444EF328991}"/>
              </c:ext>
            </c:extLst>
          </c:dPt>
          <c:dPt>
            <c:idx val="6"/>
            <c:spPr>
              <a:pattFill prst="wdUpDiag">
                <a:fgClr>
                  <a:schemeClr val="tx1"/>
                </a:fgClr>
                <a:bgClr>
                  <a:schemeClr val="bg1"/>
                </a:bgClr>
              </a:pattFill>
              <a:ln>
                <a:solidFill>
                  <a:schemeClr val="tx1"/>
                </a:solidFill>
              </a:ln>
              <a:effectLst/>
            </c:spPr>
          </c:dPt>
          <c:errBars>
            <c:errBarType val="plus"/>
            <c:errValType val="cust"/>
            <c:plus>
              <c:numRef>
                <c:f>'[Tuber yield-1,2,3.xlsx]Total mass'!$G$16:$G$22</c:f>
                <c:numCache>
                  <c:formatCode>General</c:formatCode>
                  <c:ptCount val="7"/>
                  <c:pt idx="0">
                    <c:v>3.2252579773419963</c:v>
                  </c:pt>
                  <c:pt idx="1">
                    <c:v>3.1445115187192503</c:v>
                  </c:pt>
                  <c:pt idx="2">
                    <c:v>2.5749112713947202</c:v>
                  </c:pt>
                  <c:pt idx="4">
                    <c:v>3.0591224595007973</c:v>
                  </c:pt>
                  <c:pt idx="5">
                    <c:v>3.7275454473055611</c:v>
                  </c:pt>
                  <c:pt idx="6">
                    <c:v>2.7598856288787577</c:v>
                  </c:pt>
                </c:numCache>
              </c:numRef>
            </c:plus>
            <c:minus>
              <c:numRef>
                <c:f>'[Tuber yield-1,2,3.xlsx]Total mass'!$G$16:$G$22</c:f>
                <c:numCache>
                  <c:formatCode>General</c:formatCode>
                  <c:ptCount val="7"/>
                  <c:pt idx="0">
                    <c:v>3.2252579773419963</c:v>
                  </c:pt>
                  <c:pt idx="1">
                    <c:v>3.1445115187192503</c:v>
                  </c:pt>
                  <c:pt idx="2">
                    <c:v>2.5749112713947202</c:v>
                  </c:pt>
                  <c:pt idx="4">
                    <c:v>3.0591224595007973</c:v>
                  </c:pt>
                  <c:pt idx="5">
                    <c:v>3.7275454473055611</c:v>
                  </c:pt>
                  <c:pt idx="6">
                    <c:v>2.7598856288787577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'[Tuber yield-1,2,3.xlsx]Total mass'!$E$16:$E$22</c:f>
              <c:strCache>
                <c:ptCount val="7"/>
                <c:pt idx="0">
                  <c:v>HP</c:v>
                </c:pt>
                <c:pt idx="1">
                  <c:v>HP/HP</c:v>
                </c:pt>
                <c:pt idx="2">
                  <c:v>HP/WL</c:v>
                </c:pt>
                <c:pt idx="4">
                  <c:v>WL</c:v>
                </c:pt>
                <c:pt idx="5">
                  <c:v>WL/WL</c:v>
                </c:pt>
                <c:pt idx="6">
                  <c:v>WL/HP</c:v>
                </c:pt>
              </c:strCache>
            </c:strRef>
          </c:cat>
          <c:val>
            <c:numRef>
              <c:f>'[Tuber yield-1,2,3.xlsx]Total mass'!$F$16:$F$22</c:f>
              <c:numCache>
                <c:formatCode>General</c:formatCode>
                <c:ptCount val="7"/>
                <c:pt idx="0">
                  <c:v>10.162714285714303</c:v>
                </c:pt>
                <c:pt idx="1">
                  <c:v>8.077111111111094</c:v>
                </c:pt>
                <c:pt idx="2">
                  <c:v>7.1991666666666658</c:v>
                </c:pt>
                <c:pt idx="4">
                  <c:v>8.0546666666666766</c:v>
                </c:pt>
                <c:pt idx="5">
                  <c:v>8.3655555555555736</c:v>
                </c:pt>
                <c:pt idx="6">
                  <c:v>9.933094405594403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5E0-49CF-8404-6444EF328991}"/>
            </c:ext>
          </c:extLst>
        </c:ser>
        <c:gapWidth val="219"/>
        <c:overlap val="-27"/>
        <c:axId val="103023744"/>
        <c:axId val="103025280"/>
      </c:barChart>
      <c:catAx>
        <c:axId val="103023744"/>
        <c:scaling>
          <c:orientation val="minMax"/>
        </c:scaling>
        <c:axPos val="b"/>
        <c:numFmt formatCode="General" sourceLinked="1"/>
        <c:majorTickMark val="in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hu-HU"/>
          </a:p>
        </c:txPr>
        <c:crossAx val="103025280"/>
        <c:crosses val="autoZero"/>
        <c:auto val="1"/>
        <c:lblAlgn val="ctr"/>
        <c:lblOffset val="100"/>
      </c:catAx>
      <c:valAx>
        <c:axId val="103025280"/>
        <c:scaling>
          <c:orientation val="minMax"/>
        </c:scaling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Total</a:t>
                </a:r>
                <a:r>
                  <a:rPr lang="en-US" baseline="0"/>
                  <a:t> mass of tubers</a:t>
                </a:r>
                <a:r>
                  <a:rPr lang="hu-HU" baseline="0"/>
                  <a:t> (g) </a:t>
                </a:r>
                <a:r>
                  <a:rPr lang="en-US" baseline="0"/>
                  <a:t>/</a:t>
                </a:r>
                <a:r>
                  <a:rPr lang="hu-HU" baseline="0"/>
                  <a:t> </a:t>
                </a:r>
                <a:r>
                  <a:rPr lang="en-US" baseline="0"/>
                  <a:t>plant</a:t>
                </a:r>
                <a:endParaRPr lang="en-US"/>
              </a:p>
            </c:rich>
          </c:tx>
          <c:layout/>
          <c:spPr>
            <a:noFill/>
            <a:ln>
              <a:noFill/>
            </a:ln>
            <a:effectLst/>
          </c:spPr>
        </c:title>
        <c:numFmt formatCode="General" sourceLinked="1"/>
        <c:majorTickMark val="in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hu-HU"/>
          </a:p>
        </c:txPr>
        <c:crossAx val="1030237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hu-H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hu-HU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hu-HU" sz="1800" b="1"/>
              <a:t>HP</a:t>
            </a:r>
            <a:r>
              <a:rPr lang="hu-HU" sz="1800" b="1" baseline="0"/>
              <a:t> leaf</a:t>
            </a:r>
            <a:endParaRPr lang="hu-HU" sz="1800" b="1"/>
          </a:p>
        </c:rich>
      </c:tx>
      <c:layout>
        <c:manualLayout>
          <c:xMode val="edge"/>
          <c:yMode val="edge"/>
          <c:x val="0.44539807524059499"/>
          <c:y val="4.4491530990365721E-2"/>
        </c:manualLayout>
      </c:layout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spPr>
            <a:solidFill>
              <a:schemeClr val="accent6"/>
            </a:solidFill>
            <a:ln>
              <a:noFill/>
            </a:ln>
            <a:effectLst/>
          </c:spPr>
          <c:errBars>
            <c:errBarType val="plus"/>
            <c:errValType val="cust"/>
            <c:plus>
              <c:numRef>
                <c:f>Munka2!$G$3:$G$33</c:f>
                <c:numCache>
                  <c:formatCode>General</c:formatCode>
                  <c:ptCount val="31"/>
                  <c:pt idx="0">
                    <c:v>5.7948815485064739E-2</c:v>
                  </c:pt>
                  <c:pt idx="1">
                    <c:v>5.0569454652413994E-3</c:v>
                  </c:pt>
                  <c:pt idx="2">
                    <c:v>2.0865254578971792</c:v>
                  </c:pt>
                  <c:pt idx="3">
                    <c:v>5.1351386957652234E-2</c:v>
                  </c:pt>
                  <c:pt idx="4">
                    <c:v>3.86109836493244E-3</c:v>
                  </c:pt>
                  <c:pt idx="5">
                    <c:v>1.8323514073141031E-2</c:v>
                  </c:pt>
                  <c:pt idx="6">
                    <c:v>7.8516833389180987E-2</c:v>
                  </c:pt>
                  <c:pt idx="7">
                    <c:v>0.28179061516579734</c:v>
                  </c:pt>
                  <c:pt idx="8">
                    <c:v>0.23759876842899741</c:v>
                  </c:pt>
                  <c:pt idx="9">
                    <c:v>4.6049537172950855E-3</c:v>
                  </c:pt>
                  <c:pt idx="10">
                    <c:v>1.0232781882948605E-2</c:v>
                  </c:pt>
                  <c:pt idx="11">
                    <c:v>0.48008425137612032</c:v>
                  </c:pt>
                  <c:pt idx="12">
                    <c:v>1.7178549949933303E-2</c:v>
                  </c:pt>
                  <c:pt idx="13">
                    <c:v>2.4409589560069282E-2</c:v>
                  </c:pt>
                  <c:pt idx="14">
                    <c:v>4.5613791023626934E-2</c:v>
                  </c:pt>
                  <c:pt idx="15">
                    <c:v>2.7721704519363799</c:v>
                  </c:pt>
                  <c:pt idx="16">
                    <c:v>7.7185837993722032E-3</c:v>
                  </c:pt>
                  <c:pt idx="17">
                    <c:v>2.0962954696457032</c:v>
                  </c:pt>
                  <c:pt idx="18">
                    <c:v>6.0980996159906136</c:v>
                  </c:pt>
                  <c:pt idx="19">
                    <c:v>0.16177444642450406</c:v>
                  </c:pt>
                  <c:pt idx="20">
                    <c:v>0.38231113926302374</c:v>
                  </c:pt>
                  <c:pt idx="21">
                    <c:v>6.8532191876783822E-3</c:v>
                  </c:pt>
                  <c:pt idx="22">
                    <c:v>13.979530801322905</c:v>
                  </c:pt>
                  <c:pt idx="23">
                    <c:v>6.8235303339614283E-3</c:v>
                  </c:pt>
                  <c:pt idx="24">
                    <c:v>2.1293732222578412</c:v>
                  </c:pt>
                  <c:pt idx="25">
                    <c:v>1.7793227063107049E-2</c:v>
                  </c:pt>
                  <c:pt idx="26">
                    <c:v>7.4543525370043421E-3</c:v>
                  </c:pt>
                  <c:pt idx="27">
                    <c:v>7.8338822482758291E-3</c:v>
                  </c:pt>
                  <c:pt idx="28">
                    <c:v>2.3607232546378969E-2</c:v>
                  </c:pt>
                  <c:pt idx="29">
                    <c:v>9.1960338589175267E-3</c:v>
                  </c:pt>
                  <c:pt idx="30">
                    <c:v>1.7236487766896738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Munka2!$B$3:$B$33</c:f>
              <c:strCache>
                <c:ptCount val="31"/>
                <c:pt idx="0">
                  <c:v>Valine </c:v>
                </c:pt>
                <c:pt idx="1">
                  <c:v>Isoleucine</c:v>
                </c:pt>
                <c:pt idx="2">
                  <c:v>Proline</c:v>
                </c:pt>
                <c:pt idx="3">
                  <c:v>Glycine</c:v>
                </c:pt>
                <c:pt idx="4">
                  <c:v>Serine </c:v>
                </c:pt>
                <c:pt idx="5">
                  <c:v>L-Threonine</c:v>
                </c:pt>
                <c:pt idx="6">
                  <c:v>B-alanine</c:v>
                </c:pt>
                <c:pt idx="7">
                  <c:v>L-Aspartic-acid</c:v>
                </c:pt>
                <c:pt idx="8">
                  <c:v>5-oxo-Proline</c:v>
                </c:pt>
                <c:pt idx="9">
                  <c:v>GABA </c:v>
                </c:pt>
                <c:pt idx="10">
                  <c:v>Ornithine</c:v>
                </c:pt>
                <c:pt idx="11">
                  <c:v>Glutamic acid</c:v>
                </c:pt>
                <c:pt idx="12">
                  <c:v>Phenylalanine</c:v>
                </c:pt>
                <c:pt idx="13">
                  <c:v>L-Asparagine</c:v>
                </c:pt>
                <c:pt idx="14">
                  <c:v>L-Tryptophan</c:v>
                </c:pt>
                <c:pt idx="15">
                  <c:v>Fructose</c:v>
                </c:pt>
                <c:pt idx="16">
                  <c:v>Galactose</c:v>
                </c:pt>
                <c:pt idx="17">
                  <c:v>Glucose</c:v>
                </c:pt>
                <c:pt idx="18">
                  <c:v>Sucrose</c:v>
                </c:pt>
                <c:pt idx="19">
                  <c:v>Mannitol</c:v>
                </c:pt>
                <c:pt idx="20">
                  <c:v>Myo-inositol</c:v>
                </c:pt>
                <c:pt idx="21">
                  <c:v>Galactinol </c:v>
                </c:pt>
                <c:pt idx="22">
                  <c:v>Malic acid</c:v>
                </c:pt>
                <c:pt idx="23">
                  <c:v>Pentonic acid</c:v>
                </c:pt>
                <c:pt idx="24">
                  <c:v>Citric acid</c:v>
                </c:pt>
                <c:pt idx="25">
                  <c:v>Palmitic acid</c:v>
                </c:pt>
                <c:pt idx="26">
                  <c:v>Galactaric acid</c:v>
                </c:pt>
                <c:pt idx="27">
                  <c:v>Arabino-hexaric a.</c:v>
                </c:pt>
                <c:pt idx="28">
                  <c:v>Stearic acid</c:v>
                </c:pt>
                <c:pt idx="29">
                  <c:v>Glucuronic acid </c:v>
                </c:pt>
                <c:pt idx="30">
                  <c:v>Phosphoric acid</c:v>
                </c:pt>
              </c:strCache>
            </c:strRef>
          </c:cat>
          <c:val>
            <c:numRef>
              <c:f>Munka2!$F$3:$F$33</c:f>
              <c:numCache>
                <c:formatCode>General</c:formatCode>
                <c:ptCount val="31"/>
                <c:pt idx="0">
                  <c:v>8.376326374068177E-2</c:v>
                </c:pt>
                <c:pt idx="1">
                  <c:v>1.7407006947618545E-2</c:v>
                </c:pt>
                <c:pt idx="2">
                  <c:v>2.4232881905487207</c:v>
                </c:pt>
                <c:pt idx="3">
                  <c:v>0.24102663457165621</c:v>
                </c:pt>
                <c:pt idx="4">
                  <c:v>0.31525195422980201</c:v>
                </c:pt>
                <c:pt idx="5">
                  <c:v>0.14669579845129924</c:v>
                </c:pt>
                <c:pt idx="6">
                  <c:v>7.1513705771919886E-2</c:v>
                </c:pt>
                <c:pt idx="7">
                  <c:v>0.66376542776963765</c:v>
                </c:pt>
                <c:pt idx="8">
                  <c:v>0.52706558428003958</c:v>
                </c:pt>
                <c:pt idx="9">
                  <c:v>3.2350333845794006E-2</c:v>
                </c:pt>
                <c:pt idx="10">
                  <c:v>1.4109516201296524E-2</c:v>
                </c:pt>
                <c:pt idx="11">
                  <c:v>0.49929253575651078</c:v>
                </c:pt>
                <c:pt idx="12">
                  <c:v>3.4497844531011582E-2</c:v>
                </c:pt>
                <c:pt idx="13">
                  <c:v>4.2639844863879686E-2</c:v>
                </c:pt>
                <c:pt idx="14">
                  <c:v>7.6130726738520019E-2</c:v>
                </c:pt>
                <c:pt idx="15">
                  <c:v>11.305100771570546</c:v>
                </c:pt>
                <c:pt idx="16">
                  <c:v>2.2728912000000011E-2</c:v>
                </c:pt>
                <c:pt idx="17">
                  <c:v>8.7704031079513207</c:v>
                </c:pt>
                <c:pt idx="18">
                  <c:v>19.065533893864359</c:v>
                </c:pt>
                <c:pt idx="19">
                  <c:v>0.22043300887285572</c:v>
                </c:pt>
                <c:pt idx="20">
                  <c:v>0.8061114035139566</c:v>
                </c:pt>
                <c:pt idx="21">
                  <c:v>2.3719199810217657E-2</c:v>
                </c:pt>
                <c:pt idx="22">
                  <c:v>19.21290061929222</c:v>
                </c:pt>
                <c:pt idx="23">
                  <c:v>2.9354418432996517E-2</c:v>
                </c:pt>
                <c:pt idx="24">
                  <c:v>2.4976539728011677</c:v>
                </c:pt>
                <c:pt idx="25">
                  <c:v>0.25874503411428179</c:v>
                </c:pt>
                <c:pt idx="26">
                  <c:v>2.8246029242000703E-2</c:v>
                </c:pt>
                <c:pt idx="27">
                  <c:v>5.0454238287123816E-2</c:v>
                </c:pt>
                <c:pt idx="28">
                  <c:v>0.28442176118601198</c:v>
                </c:pt>
                <c:pt idx="29">
                  <c:v>6.6793969118534094E-2</c:v>
                </c:pt>
                <c:pt idx="30">
                  <c:v>3.6201903584874247</c:v>
                </c:pt>
              </c:numCache>
            </c:numRef>
          </c:val>
        </c:ser>
        <c:axId val="112161536"/>
        <c:axId val="112163072"/>
      </c:barChart>
      <c:catAx>
        <c:axId val="11216153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12163072"/>
        <c:crosses val="autoZero"/>
        <c:auto val="1"/>
        <c:lblAlgn val="ctr"/>
        <c:lblOffset val="100"/>
      </c:catAx>
      <c:valAx>
        <c:axId val="112163072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u-HU"/>
                  <a:t>Relative content</a:t>
                </a:r>
              </a:p>
            </c:rich>
          </c:tx>
          <c:layout/>
          <c:spPr>
            <a:noFill/>
            <a:ln>
              <a:noFill/>
            </a:ln>
            <a:effectLst/>
          </c:spPr>
        </c:title>
        <c:numFmt formatCode="General" sourceLinked="1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121615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hu-H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hu-HU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hu-HU" sz="1800" b="1"/>
              <a:t>WL</a:t>
            </a:r>
            <a:r>
              <a:rPr lang="hu-HU" sz="1800" b="1" baseline="0"/>
              <a:t> leaf</a:t>
            </a:r>
            <a:endParaRPr lang="hu-HU" sz="1800" b="1"/>
          </a:p>
        </c:rich>
      </c:tx>
      <c:layout/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spPr>
            <a:solidFill>
              <a:schemeClr val="accent6"/>
            </a:solidFill>
            <a:ln>
              <a:noFill/>
            </a:ln>
            <a:effectLst/>
          </c:spPr>
          <c:errBars>
            <c:errBarType val="plus"/>
            <c:errValType val="cust"/>
            <c:plus>
              <c:numRef>
                <c:f>Munka2!$Q$3:$Q$33</c:f>
                <c:numCache>
                  <c:formatCode>General</c:formatCode>
                  <c:ptCount val="31"/>
                  <c:pt idx="0">
                    <c:v>3.4252518240704403E-2</c:v>
                  </c:pt>
                  <c:pt idx="1">
                    <c:v>1.2931173387510483E-2</c:v>
                  </c:pt>
                  <c:pt idx="2">
                    <c:v>2.2094503923694999</c:v>
                  </c:pt>
                  <c:pt idx="3">
                    <c:v>0.14631479737604441</c:v>
                  </c:pt>
                  <c:pt idx="4">
                    <c:v>0.10156864923014752</c:v>
                  </c:pt>
                  <c:pt idx="5">
                    <c:v>2.6893004633763287E-2</c:v>
                  </c:pt>
                  <c:pt idx="6">
                    <c:v>9.3059259630389524E-2</c:v>
                  </c:pt>
                  <c:pt idx="7">
                    <c:v>0.11473502197272618</c:v>
                  </c:pt>
                  <c:pt idx="8">
                    <c:v>1.231647238203742</c:v>
                  </c:pt>
                  <c:pt idx="9">
                    <c:v>1.8206489336227524E-2</c:v>
                  </c:pt>
                  <c:pt idx="10">
                    <c:v>5.8307260807587778E-3</c:v>
                  </c:pt>
                  <c:pt idx="11">
                    <c:v>0.80470415929668571</c:v>
                  </c:pt>
                  <c:pt idx="12">
                    <c:v>1.9137142710746461E-2</c:v>
                  </c:pt>
                  <c:pt idx="13">
                    <c:v>2.639044965914137E-2</c:v>
                  </c:pt>
                  <c:pt idx="14">
                    <c:v>2.7600414967517899E-2</c:v>
                  </c:pt>
                  <c:pt idx="15">
                    <c:v>1.0448836298787727</c:v>
                  </c:pt>
                  <c:pt idx="16">
                    <c:v>7.9025260529195732E-3</c:v>
                  </c:pt>
                  <c:pt idx="17">
                    <c:v>0.4187902854823598</c:v>
                  </c:pt>
                  <c:pt idx="18">
                    <c:v>3.8185260085234902</c:v>
                  </c:pt>
                  <c:pt idx="19">
                    <c:v>2.0019057133684265E-2</c:v>
                  </c:pt>
                  <c:pt idx="20">
                    <c:v>1.96486338281887E-2</c:v>
                  </c:pt>
                  <c:pt idx="21">
                    <c:v>1.6799412041794446E-2</c:v>
                  </c:pt>
                  <c:pt idx="22">
                    <c:v>18.88169833079408</c:v>
                  </c:pt>
                  <c:pt idx="23">
                    <c:v>2.1314938692658315E-2</c:v>
                  </c:pt>
                  <c:pt idx="24">
                    <c:v>0.28247399499862824</c:v>
                  </c:pt>
                  <c:pt idx="25">
                    <c:v>0.12828754168481105</c:v>
                  </c:pt>
                  <c:pt idx="26">
                    <c:v>1.3209206418158129E-2</c:v>
                  </c:pt>
                  <c:pt idx="27">
                    <c:v>9.9185744078699768E-3</c:v>
                  </c:pt>
                  <c:pt idx="28">
                    <c:v>0.1290098500370595</c:v>
                  </c:pt>
                  <c:pt idx="29">
                    <c:v>5.710912366609576E-2</c:v>
                  </c:pt>
                  <c:pt idx="30">
                    <c:v>4.7310279140540166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Munka2!$B$3:$B$33</c:f>
              <c:strCache>
                <c:ptCount val="31"/>
                <c:pt idx="0">
                  <c:v>Valine </c:v>
                </c:pt>
                <c:pt idx="1">
                  <c:v>Isoleucine</c:v>
                </c:pt>
                <c:pt idx="2">
                  <c:v>Proline</c:v>
                </c:pt>
                <c:pt idx="3">
                  <c:v>Glycine</c:v>
                </c:pt>
                <c:pt idx="4">
                  <c:v>Serine </c:v>
                </c:pt>
                <c:pt idx="5">
                  <c:v>L-Threonine</c:v>
                </c:pt>
                <c:pt idx="6">
                  <c:v>B-alanine</c:v>
                </c:pt>
                <c:pt idx="7">
                  <c:v>L-Aspartic-acid</c:v>
                </c:pt>
                <c:pt idx="8">
                  <c:v>5-oxo-Proline</c:v>
                </c:pt>
                <c:pt idx="9">
                  <c:v>GABA </c:v>
                </c:pt>
                <c:pt idx="10">
                  <c:v>Ornithine</c:v>
                </c:pt>
                <c:pt idx="11">
                  <c:v>Glutamic acid</c:v>
                </c:pt>
                <c:pt idx="12">
                  <c:v>Phenylalanine</c:v>
                </c:pt>
                <c:pt idx="13">
                  <c:v>L-Asparagine</c:v>
                </c:pt>
                <c:pt idx="14">
                  <c:v>L-Tryptophan</c:v>
                </c:pt>
                <c:pt idx="15">
                  <c:v>Fructose</c:v>
                </c:pt>
                <c:pt idx="16">
                  <c:v>Galactose</c:v>
                </c:pt>
                <c:pt idx="17">
                  <c:v>Glucose</c:v>
                </c:pt>
                <c:pt idx="18">
                  <c:v>Sucrose</c:v>
                </c:pt>
                <c:pt idx="19">
                  <c:v>Mannitol</c:v>
                </c:pt>
                <c:pt idx="20">
                  <c:v>Myo-inositol</c:v>
                </c:pt>
                <c:pt idx="21">
                  <c:v>Galactinol </c:v>
                </c:pt>
                <c:pt idx="22">
                  <c:v>Malic acid</c:v>
                </c:pt>
                <c:pt idx="23">
                  <c:v>Pentonic acid</c:v>
                </c:pt>
                <c:pt idx="24">
                  <c:v>Citric acid</c:v>
                </c:pt>
                <c:pt idx="25">
                  <c:v>Palmitic acid</c:v>
                </c:pt>
                <c:pt idx="26">
                  <c:v>Galactaric acid</c:v>
                </c:pt>
                <c:pt idx="27">
                  <c:v>Arabino-hexaric a.</c:v>
                </c:pt>
                <c:pt idx="28">
                  <c:v>Stearic acid</c:v>
                </c:pt>
                <c:pt idx="29">
                  <c:v>Glucuronic acid </c:v>
                </c:pt>
                <c:pt idx="30">
                  <c:v>Phosphoric acid</c:v>
                </c:pt>
              </c:strCache>
            </c:strRef>
          </c:cat>
          <c:val>
            <c:numRef>
              <c:f>Munka2!$P$3:$P$33</c:f>
              <c:numCache>
                <c:formatCode>General</c:formatCode>
                <c:ptCount val="31"/>
                <c:pt idx="0">
                  <c:v>8.4199405868446861E-2</c:v>
                </c:pt>
                <c:pt idx="1">
                  <c:v>2.2549849471061055E-2</c:v>
                </c:pt>
                <c:pt idx="2">
                  <c:v>1.3779742808852715</c:v>
                </c:pt>
                <c:pt idx="3">
                  <c:v>0.2936531266900082</c:v>
                </c:pt>
                <c:pt idx="4">
                  <c:v>0.41230885167942988</c:v>
                </c:pt>
                <c:pt idx="5">
                  <c:v>0.12744242912085621</c:v>
                </c:pt>
                <c:pt idx="6">
                  <c:v>7.1488049475385201E-2</c:v>
                </c:pt>
                <c:pt idx="7">
                  <c:v>0.45090548611600162</c:v>
                </c:pt>
                <c:pt idx="8">
                  <c:v>1.3663997644987684</c:v>
                </c:pt>
                <c:pt idx="9">
                  <c:v>5.1491697844662516E-2</c:v>
                </c:pt>
                <c:pt idx="10">
                  <c:v>1.7791545805430343E-2</c:v>
                </c:pt>
                <c:pt idx="11">
                  <c:v>0.7400087618608675</c:v>
                </c:pt>
                <c:pt idx="12">
                  <c:v>5.2934687838232075E-2</c:v>
                </c:pt>
                <c:pt idx="13">
                  <c:v>3.5294261017706011E-2</c:v>
                </c:pt>
                <c:pt idx="14">
                  <c:v>6.1415779036649423E-2</c:v>
                </c:pt>
                <c:pt idx="15">
                  <c:v>26.248181042585085</c:v>
                </c:pt>
                <c:pt idx="16">
                  <c:v>2.7910442333333341E-2</c:v>
                </c:pt>
                <c:pt idx="17">
                  <c:v>16.590425163208991</c:v>
                </c:pt>
                <c:pt idx="18">
                  <c:v>36.878304476868074</c:v>
                </c:pt>
                <c:pt idx="19">
                  <c:v>3.5446101790146671E-2</c:v>
                </c:pt>
                <c:pt idx="20">
                  <c:v>1.3286049320644358</c:v>
                </c:pt>
                <c:pt idx="21">
                  <c:v>0.19189550791704937</c:v>
                </c:pt>
                <c:pt idx="22">
                  <c:v>19.585059378736094</c:v>
                </c:pt>
                <c:pt idx="23">
                  <c:v>5.1448442472523656E-2</c:v>
                </c:pt>
                <c:pt idx="24">
                  <c:v>0.32478976945904453</c:v>
                </c:pt>
                <c:pt idx="25">
                  <c:v>0.30612442472208024</c:v>
                </c:pt>
                <c:pt idx="26">
                  <c:v>2.2423340069397512E-2</c:v>
                </c:pt>
                <c:pt idx="27">
                  <c:v>7.4543738656017322E-2</c:v>
                </c:pt>
                <c:pt idx="28">
                  <c:v>0.28290099405026053</c:v>
                </c:pt>
                <c:pt idx="29">
                  <c:v>9.2813767158247351E-2</c:v>
                </c:pt>
                <c:pt idx="30">
                  <c:v>7.6483564227246719</c:v>
                </c:pt>
              </c:numCache>
            </c:numRef>
          </c:val>
        </c:ser>
        <c:axId val="112179456"/>
        <c:axId val="112025600"/>
      </c:barChart>
      <c:catAx>
        <c:axId val="11217945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12025600"/>
        <c:crosses val="autoZero"/>
        <c:auto val="1"/>
        <c:lblAlgn val="ctr"/>
        <c:lblOffset val="100"/>
      </c:catAx>
      <c:valAx>
        <c:axId val="112025600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u-HU"/>
                  <a:t>Relative</a:t>
                </a:r>
                <a:r>
                  <a:rPr lang="hu-HU" baseline="0"/>
                  <a:t> content</a:t>
                </a:r>
                <a:endParaRPr lang="hu-HU"/>
              </a:p>
            </c:rich>
          </c:tx>
          <c:layout/>
          <c:spPr>
            <a:noFill/>
            <a:ln>
              <a:noFill/>
            </a:ln>
            <a:effectLst/>
          </c:spPr>
        </c:title>
        <c:numFmt formatCode="General" sourceLinked="1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121794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hu-H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hu-HU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hu-HU" sz="1800" b="1"/>
              <a:t>WL</a:t>
            </a:r>
            <a:r>
              <a:rPr lang="hu-HU" sz="1800" b="1" baseline="0"/>
              <a:t> tuber</a:t>
            </a:r>
            <a:endParaRPr lang="hu-HU" sz="1800" b="1"/>
          </a:p>
        </c:rich>
      </c:tx>
      <c:layout>
        <c:manualLayout>
          <c:xMode val="edge"/>
          <c:yMode val="edge"/>
          <c:x val="0.43239349192279214"/>
          <c:y val="3.8103021569610477E-3"/>
        </c:manualLayout>
      </c:layout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errBars>
            <c:errBarType val="plus"/>
            <c:errValType val="cust"/>
            <c:plus>
              <c:numRef>
                <c:f>Munka2!$Q$2:$Q$31</c:f>
                <c:numCache>
                  <c:formatCode>General</c:formatCode>
                  <c:ptCount val="30"/>
                  <c:pt idx="0">
                    <c:v>1.7857104922192948</c:v>
                  </c:pt>
                  <c:pt idx="1">
                    <c:v>0.79561972588881225</c:v>
                  </c:pt>
                  <c:pt idx="2">
                    <c:v>1.0759894564994712</c:v>
                  </c:pt>
                  <c:pt idx="3">
                    <c:v>0.10652573331394322</c:v>
                  </c:pt>
                  <c:pt idx="4">
                    <c:v>1.5558457273273538</c:v>
                  </c:pt>
                  <c:pt idx="5">
                    <c:v>0.30826864407292282</c:v>
                  </c:pt>
                  <c:pt idx="6">
                    <c:v>5.5473652428061383E-2</c:v>
                  </c:pt>
                  <c:pt idx="7">
                    <c:v>1.0511134429706197</c:v>
                  </c:pt>
                  <c:pt idx="8">
                    <c:v>2.9877327295682732</c:v>
                  </c:pt>
                  <c:pt idx="9">
                    <c:v>0.33952927219075679</c:v>
                  </c:pt>
                  <c:pt idx="10">
                    <c:v>0.67006348992815079</c:v>
                  </c:pt>
                  <c:pt idx="11">
                    <c:v>0.44349735667203855</c:v>
                  </c:pt>
                  <c:pt idx="12">
                    <c:v>0.51918698748244807</c:v>
                  </c:pt>
                  <c:pt idx="13">
                    <c:v>4.5214869873505057</c:v>
                  </c:pt>
                  <c:pt idx="14">
                    <c:v>1.4747714150922338</c:v>
                  </c:pt>
                  <c:pt idx="15">
                    <c:v>8.5812599287774696E-2</c:v>
                  </c:pt>
                  <c:pt idx="16">
                    <c:v>2.7085825011524878</c:v>
                  </c:pt>
                  <c:pt idx="17">
                    <c:v>55.486122119090645</c:v>
                  </c:pt>
                  <c:pt idx="18">
                    <c:v>0.13303473234798241</c:v>
                  </c:pt>
                  <c:pt idx="19">
                    <c:v>0.25577511576933726</c:v>
                  </c:pt>
                  <c:pt idx="20">
                    <c:v>6.7860455709611883E-2</c:v>
                  </c:pt>
                  <c:pt idx="21">
                    <c:v>2.3899256503895234</c:v>
                  </c:pt>
                  <c:pt idx="22">
                    <c:v>2.8793172492994606E-2</c:v>
                  </c:pt>
                  <c:pt idx="23">
                    <c:v>11.41622021954951</c:v>
                  </c:pt>
                  <c:pt idx="24">
                    <c:v>2.5644865911445412E-2</c:v>
                  </c:pt>
                  <c:pt idx="25">
                    <c:v>9.6417866006883214E-3</c:v>
                  </c:pt>
                  <c:pt idx="26">
                    <c:v>4.0331201857604977E-2</c:v>
                  </c:pt>
                  <c:pt idx="27">
                    <c:v>3.9631471649771696E-2</c:v>
                  </c:pt>
                  <c:pt idx="28">
                    <c:v>4.3257049836288301E-2</c:v>
                  </c:pt>
                  <c:pt idx="29">
                    <c:v>6.3335539564837005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Munka2!$B$2:$B$31</c:f>
              <c:strCache>
                <c:ptCount val="30"/>
                <c:pt idx="0">
                  <c:v>Valine </c:v>
                </c:pt>
                <c:pt idx="1">
                  <c:v>Isoleucine</c:v>
                </c:pt>
                <c:pt idx="2">
                  <c:v>Proline</c:v>
                </c:pt>
                <c:pt idx="3">
                  <c:v>Glycine</c:v>
                </c:pt>
                <c:pt idx="4">
                  <c:v>Serine </c:v>
                </c:pt>
                <c:pt idx="5">
                  <c:v>L-Threonine</c:v>
                </c:pt>
                <c:pt idx="6">
                  <c:v>B-alanine</c:v>
                </c:pt>
                <c:pt idx="7">
                  <c:v>L-Aspartic-acid</c:v>
                </c:pt>
                <c:pt idx="8">
                  <c:v>5-oxo-Proline</c:v>
                </c:pt>
                <c:pt idx="9">
                  <c:v>GABA</c:v>
                </c:pt>
                <c:pt idx="10">
                  <c:v>Ornithine</c:v>
                </c:pt>
                <c:pt idx="11">
                  <c:v>Glutamic acid</c:v>
                </c:pt>
                <c:pt idx="12">
                  <c:v>Phenylalanine</c:v>
                </c:pt>
                <c:pt idx="13">
                  <c:v>L-Asparagine</c:v>
                </c:pt>
                <c:pt idx="14">
                  <c:v>Fructose</c:v>
                </c:pt>
                <c:pt idx="15">
                  <c:v>Galactose</c:v>
                </c:pt>
                <c:pt idx="16">
                  <c:v>Glucose</c:v>
                </c:pt>
                <c:pt idx="17">
                  <c:v>Sucrose</c:v>
                </c:pt>
                <c:pt idx="18">
                  <c:v>Mannitol</c:v>
                </c:pt>
                <c:pt idx="19">
                  <c:v>Myo-inositol</c:v>
                </c:pt>
                <c:pt idx="20">
                  <c:v>Galactinol </c:v>
                </c:pt>
                <c:pt idx="21">
                  <c:v>Malic acid</c:v>
                </c:pt>
                <c:pt idx="22">
                  <c:v>Pentonic acid</c:v>
                </c:pt>
                <c:pt idx="23">
                  <c:v>Citric acid</c:v>
                </c:pt>
                <c:pt idx="24">
                  <c:v>Palmitic acid</c:v>
                </c:pt>
                <c:pt idx="25">
                  <c:v>Galactaric acid</c:v>
                </c:pt>
                <c:pt idx="26">
                  <c:v> Lactulose</c:v>
                </c:pt>
                <c:pt idx="27">
                  <c:v>Stearic acid</c:v>
                </c:pt>
                <c:pt idx="28">
                  <c:v>Galacturonic acid</c:v>
                </c:pt>
                <c:pt idx="29">
                  <c:v>Phosphoric acid</c:v>
                </c:pt>
              </c:strCache>
            </c:strRef>
          </c:cat>
          <c:val>
            <c:numRef>
              <c:f>Munka2!$P$2:$P$31</c:f>
              <c:numCache>
                <c:formatCode>General</c:formatCode>
                <c:ptCount val="30"/>
                <c:pt idx="0">
                  <c:v>5.8954986324750145</c:v>
                </c:pt>
                <c:pt idx="1">
                  <c:v>2.0048707589730039</c:v>
                </c:pt>
                <c:pt idx="2">
                  <c:v>1.5753426031901228</c:v>
                </c:pt>
                <c:pt idx="3">
                  <c:v>0.6114665129285527</c:v>
                </c:pt>
                <c:pt idx="4">
                  <c:v>4.1876413044635319</c:v>
                </c:pt>
                <c:pt idx="5">
                  <c:v>1.7744592523043803</c:v>
                </c:pt>
                <c:pt idx="6">
                  <c:v>0.21088047701932941</c:v>
                </c:pt>
                <c:pt idx="7">
                  <c:v>6.3837932861839404</c:v>
                </c:pt>
                <c:pt idx="8">
                  <c:v>8.461111994840099</c:v>
                </c:pt>
                <c:pt idx="9">
                  <c:v>2.2363661483010802</c:v>
                </c:pt>
                <c:pt idx="10">
                  <c:v>1.0405181294194081</c:v>
                </c:pt>
                <c:pt idx="11">
                  <c:v>4.7899311180985213</c:v>
                </c:pt>
                <c:pt idx="12">
                  <c:v>1.0706293351702778</c:v>
                </c:pt>
                <c:pt idx="13">
                  <c:v>18.959058492834107</c:v>
                </c:pt>
                <c:pt idx="14">
                  <c:v>2.843997747675802</c:v>
                </c:pt>
                <c:pt idx="15">
                  <c:v>0.16764567480000001</c:v>
                </c:pt>
                <c:pt idx="16">
                  <c:v>5.5381107756157757</c:v>
                </c:pt>
                <c:pt idx="17">
                  <c:v>94.816843067024848</c:v>
                </c:pt>
                <c:pt idx="18">
                  <c:v>0.46465374809660026</c:v>
                </c:pt>
                <c:pt idx="19">
                  <c:v>1.7992826733344238</c:v>
                </c:pt>
                <c:pt idx="20">
                  <c:v>0.14196356823118297</c:v>
                </c:pt>
                <c:pt idx="21">
                  <c:v>8.6136353656267008</c:v>
                </c:pt>
                <c:pt idx="22">
                  <c:v>0.14019468499123741</c:v>
                </c:pt>
                <c:pt idx="23">
                  <c:v>46.998663700929946</c:v>
                </c:pt>
                <c:pt idx="24">
                  <c:v>0.19244658645695228</c:v>
                </c:pt>
                <c:pt idx="25">
                  <c:v>5.8485508820882506E-2</c:v>
                </c:pt>
                <c:pt idx="26">
                  <c:v>0.1669565344295329</c:v>
                </c:pt>
                <c:pt idx="27">
                  <c:v>0.19249718537354141</c:v>
                </c:pt>
                <c:pt idx="28">
                  <c:v>5.7029211105821202E-2</c:v>
                </c:pt>
                <c:pt idx="29">
                  <c:v>16.126720385040432</c:v>
                </c:pt>
              </c:numCache>
            </c:numRef>
          </c:val>
        </c:ser>
        <c:axId val="103081856"/>
        <c:axId val="103083392"/>
      </c:barChart>
      <c:catAx>
        <c:axId val="10308185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03083392"/>
        <c:crosses val="autoZero"/>
        <c:auto val="1"/>
        <c:lblAlgn val="ctr"/>
        <c:lblOffset val="100"/>
      </c:catAx>
      <c:valAx>
        <c:axId val="103083392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u-HU"/>
                  <a:t>Relative</a:t>
                </a:r>
                <a:r>
                  <a:rPr lang="hu-HU" baseline="0"/>
                  <a:t> content</a:t>
                </a:r>
                <a:endParaRPr lang="hu-HU"/>
              </a:p>
            </c:rich>
          </c:tx>
          <c:layout/>
          <c:spPr>
            <a:noFill/>
            <a:ln>
              <a:noFill/>
            </a:ln>
            <a:effectLst/>
          </c:spPr>
        </c:title>
        <c:numFmt formatCode="General" sourceLinked="1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03081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hu-H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hu-HU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hu-HU" sz="1800" b="1"/>
              <a:t>HP</a:t>
            </a:r>
            <a:r>
              <a:rPr lang="hu-HU" sz="1800" b="1" baseline="0"/>
              <a:t> tuber</a:t>
            </a:r>
            <a:endParaRPr lang="hu-HU" sz="1800" b="1"/>
          </a:p>
        </c:rich>
      </c:tx>
      <c:layout/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errBars>
            <c:errBarType val="plus"/>
            <c:errValType val="cust"/>
            <c:plus>
              <c:numRef>
                <c:f>Munka2!$I$2:$I$31</c:f>
                <c:numCache>
                  <c:formatCode>General</c:formatCode>
                  <c:ptCount val="30"/>
                  <c:pt idx="0">
                    <c:v>0.5492492014745165</c:v>
                  </c:pt>
                  <c:pt idx="1">
                    <c:v>0.32415769001474437</c:v>
                  </c:pt>
                  <c:pt idx="2">
                    <c:v>0.48909797177944259</c:v>
                  </c:pt>
                  <c:pt idx="3">
                    <c:v>0.12425790901443833</c:v>
                  </c:pt>
                  <c:pt idx="4">
                    <c:v>1.3260346884309298</c:v>
                  </c:pt>
                  <c:pt idx="5">
                    <c:v>0.41162464781600239</c:v>
                  </c:pt>
                  <c:pt idx="6">
                    <c:v>7.6688231344350363E-2</c:v>
                  </c:pt>
                  <c:pt idx="7">
                    <c:v>1.1956132260435861</c:v>
                  </c:pt>
                  <c:pt idx="8">
                    <c:v>4.1698583641678271</c:v>
                  </c:pt>
                  <c:pt idx="9">
                    <c:v>1.1321199855994488</c:v>
                  </c:pt>
                  <c:pt idx="10">
                    <c:v>0.31270623634617895</c:v>
                  </c:pt>
                  <c:pt idx="11">
                    <c:v>1.631504884978576</c:v>
                  </c:pt>
                  <c:pt idx="12">
                    <c:v>0.19981732712373676</c:v>
                  </c:pt>
                  <c:pt idx="13">
                    <c:v>3.7648842027383846</c:v>
                  </c:pt>
                  <c:pt idx="14">
                    <c:v>0.72754602379697242</c:v>
                  </c:pt>
                  <c:pt idx="15">
                    <c:v>0.10888976567836535</c:v>
                  </c:pt>
                  <c:pt idx="16">
                    <c:v>2.9227812874590682</c:v>
                  </c:pt>
                  <c:pt idx="17">
                    <c:v>59.248910827498946</c:v>
                  </c:pt>
                  <c:pt idx="18">
                    <c:v>9.0391387722060845E-2</c:v>
                  </c:pt>
                  <c:pt idx="19">
                    <c:v>0.29854223027407262</c:v>
                  </c:pt>
                  <c:pt idx="20">
                    <c:v>6.5354824583513729E-2</c:v>
                  </c:pt>
                  <c:pt idx="21">
                    <c:v>3.5831863560522352</c:v>
                  </c:pt>
                  <c:pt idx="22">
                    <c:v>0.15743791075076968</c:v>
                  </c:pt>
                  <c:pt idx="23">
                    <c:v>12.234462982021348</c:v>
                  </c:pt>
                  <c:pt idx="24">
                    <c:v>8.1317249947742948E-2</c:v>
                  </c:pt>
                  <c:pt idx="25">
                    <c:v>3.1698932995412356E-2</c:v>
                  </c:pt>
                  <c:pt idx="26">
                    <c:v>0.10664430017988659</c:v>
                  </c:pt>
                  <c:pt idx="27">
                    <c:v>0.20070566858072644</c:v>
                  </c:pt>
                  <c:pt idx="28">
                    <c:v>3.3368522496527608E-2</c:v>
                  </c:pt>
                  <c:pt idx="29">
                    <c:v>6.8250426191900742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Munka2!$B$2:$B$31</c:f>
              <c:strCache>
                <c:ptCount val="30"/>
                <c:pt idx="0">
                  <c:v>Valine </c:v>
                </c:pt>
                <c:pt idx="1">
                  <c:v>Isoleucine</c:v>
                </c:pt>
                <c:pt idx="2">
                  <c:v>Proline</c:v>
                </c:pt>
                <c:pt idx="3">
                  <c:v>Glycine</c:v>
                </c:pt>
                <c:pt idx="4">
                  <c:v>Serine </c:v>
                </c:pt>
                <c:pt idx="5">
                  <c:v>L-Threonine</c:v>
                </c:pt>
                <c:pt idx="6">
                  <c:v>B-alanine</c:v>
                </c:pt>
                <c:pt idx="7">
                  <c:v>L-Aspartic-acid</c:v>
                </c:pt>
                <c:pt idx="8">
                  <c:v>5-oxo-Proline</c:v>
                </c:pt>
                <c:pt idx="9">
                  <c:v>GABA</c:v>
                </c:pt>
                <c:pt idx="10">
                  <c:v>Ornithine</c:v>
                </c:pt>
                <c:pt idx="11">
                  <c:v>Glutamic acid</c:v>
                </c:pt>
                <c:pt idx="12">
                  <c:v>Phenylalanine</c:v>
                </c:pt>
                <c:pt idx="13">
                  <c:v>L-Asparagine</c:v>
                </c:pt>
                <c:pt idx="14">
                  <c:v>Fructose</c:v>
                </c:pt>
                <c:pt idx="15">
                  <c:v>Galactose</c:v>
                </c:pt>
                <c:pt idx="16">
                  <c:v>Glucose</c:v>
                </c:pt>
                <c:pt idx="17">
                  <c:v>Sucrose</c:v>
                </c:pt>
                <c:pt idx="18">
                  <c:v>Mannitol</c:v>
                </c:pt>
                <c:pt idx="19">
                  <c:v>Myo-inositol</c:v>
                </c:pt>
                <c:pt idx="20">
                  <c:v>Galactinol </c:v>
                </c:pt>
                <c:pt idx="21">
                  <c:v>Malic acid</c:v>
                </c:pt>
                <c:pt idx="22">
                  <c:v>Pentonic acid</c:v>
                </c:pt>
                <c:pt idx="23">
                  <c:v>Citric acid</c:v>
                </c:pt>
                <c:pt idx="24">
                  <c:v>Palmitic acid</c:v>
                </c:pt>
                <c:pt idx="25">
                  <c:v>Galactaric acid</c:v>
                </c:pt>
                <c:pt idx="26">
                  <c:v> Lactulose</c:v>
                </c:pt>
                <c:pt idx="27">
                  <c:v>Stearic acid</c:v>
                </c:pt>
                <c:pt idx="28">
                  <c:v>Galacturonic acid</c:v>
                </c:pt>
                <c:pt idx="29">
                  <c:v>Phosphoric acid</c:v>
                </c:pt>
              </c:strCache>
            </c:strRef>
          </c:cat>
          <c:val>
            <c:numRef>
              <c:f>Munka2!$H$2:$H$31</c:f>
              <c:numCache>
                <c:formatCode>General</c:formatCode>
                <c:ptCount val="30"/>
                <c:pt idx="0">
                  <c:v>2.613055607502706</c:v>
                </c:pt>
                <c:pt idx="1">
                  <c:v>0.90151939239750178</c:v>
                </c:pt>
                <c:pt idx="2">
                  <c:v>3.4476160181009741</c:v>
                </c:pt>
                <c:pt idx="3">
                  <c:v>0.58351370582095996</c:v>
                </c:pt>
                <c:pt idx="4">
                  <c:v>2.3655934447242548</c:v>
                </c:pt>
                <c:pt idx="5">
                  <c:v>1.1469943174495802</c:v>
                </c:pt>
                <c:pt idx="6">
                  <c:v>0.2525857485494748</c:v>
                </c:pt>
                <c:pt idx="7">
                  <c:v>4.3666968677819318</c:v>
                </c:pt>
                <c:pt idx="8">
                  <c:v>11.099917985375667</c:v>
                </c:pt>
                <c:pt idx="9">
                  <c:v>2.5329610661661688</c:v>
                </c:pt>
                <c:pt idx="10">
                  <c:v>0.31832419437379311</c:v>
                </c:pt>
                <c:pt idx="11">
                  <c:v>3.8814585119758056</c:v>
                </c:pt>
                <c:pt idx="12">
                  <c:v>0.31675790536199128</c:v>
                </c:pt>
                <c:pt idx="13">
                  <c:v>11.510883055224674</c:v>
                </c:pt>
                <c:pt idx="14">
                  <c:v>1.6547790007964593</c:v>
                </c:pt>
                <c:pt idx="15">
                  <c:v>0.20270612800000004</c:v>
                </c:pt>
                <c:pt idx="16">
                  <c:v>3.5950281295876167</c:v>
                </c:pt>
                <c:pt idx="17">
                  <c:v>255.53788203127388</c:v>
                </c:pt>
                <c:pt idx="18">
                  <c:v>0.52582353225533973</c:v>
                </c:pt>
                <c:pt idx="19">
                  <c:v>1.892137225692448</c:v>
                </c:pt>
                <c:pt idx="20">
                  <c:v>0.21957435441812045</c:v>
                </c:pt>
                <c:pt idx="21">
                  <c:v>8.7782117774009585</c:v>
                </c:pt>
                <c:pt idx="22">
                  <c:v>0.31291337652607831</c:v>
                </c:pt>
                <c:pt idx="23">
                  <c:v>63.109223258513424</c:v>
                </c:pt>
                <c:pt idx="24">
                  <c:v>0.33725714458191525</c:v>
                </c:pt>
                <c:pt idx="25">
                  <c:v>8.9241869729954723E-2</c:v>
                </c:pt>
                <c:pt idx="26">
                  <c:v>0.35043456321914296</c:v>
                </c:pt>
                <c:pt idx="27">
                  <c:v>0.42953596847839243</c:v>
                </c:pt>
                <c:pt idx="28">
                  <c:v>0.11471699727355562</c:v>
                </c:pt>
                <c:pt idx="29">
                  <c:v>17.611977925541602</c:v>
                </c:pt>
              </c:numCache>
            </c:numRef>
          </c:val>
        </c:ser>
        <c:axId val="112285568"/>
        <c:axId val="112287104"/>
      </c:barChart>
      <c:catAx>
        <c:axId val="11228556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12287104"/>
        <c:crosses val="autoZero"/>
        <c:auto val="1"/>
        <c:lblAlgn val="ctr"/>
        <c:lblOffset val="100"/>
      </c:catAx>
      <c:valAx>
        <c:axId val="11228710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u-HU"/>
                  <a:t>Relative</a:t>
                </a:r>
                <a:r>
                  <a:rPr lang="hu-HU" baseline="0"/>
                  <a:t> content</a:t>
                </a:r>
                <a:endParaRPr lang="hu-HU"/>
              </a:p>
            </c:rich>
          </c:tx>
          <c:layout/>
          <c:spPr>
            <a:noFill/>
            <a:ln>
              <a:noFill/>
            </a:ln>
            <a:effectLst/>
          </c:spPr>
        </c:title>
        <c:numFmt formatCode="General" sourceLinked="1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12285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hu-H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D56CE7-45B3-4FAB-A35A-4A8B159AF181}" type="datetimeFigureOut">
              <a:rPr lang="en-US" smtClean="0"/>
              <a:pPr/>
              <a:t>9/2/2020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125FFE-C387-45C8-871E-69CC90045C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572115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71713" y="1143000"/>
            <a:ext cx="231457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.at the  </a:t>
            </a:r>
            <a:r>
              <a:rPr lang="en-US" sz="1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End of the vegetation period. </a:t>
            </a:r>
            <a:r>
              <a:rPr lang="hu-HU" sz="12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Tuber colour are determined by the rootstock</a:t>
            </a:r>
            <a:r>
              <a:rPr lang="en-US" sz="12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Shape is determined by the scion </a:t>
            </a:r>
            <a:endParaRPr lang="hu-HU" sz="12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01D27C-68AA-4E27-B291-32D05777D30A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46022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hu-HU" smtClean="0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597B5-7FE7-43A4-88A3-1ED18E799683}" type="datetimeFigureOut">
              <a:rPr lang="en-US" smtClean="0"/>
              <a:pPr/>
              <a:t>9/2/2020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63430-EC24-4DDA-8109-E348083FCF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942850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597B5-7FE7-43A4-88A3-1ED18E799683}" type="datetimeFigureOut">
              <a:rPr lang="en-US" smtClean="0"/>
              <a:pPr/>
              <a:t>9/2/2020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63430-EC24-4DDA-8109-E348083FCF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09447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597B5-7FE7-43A4-88A3-1ED18E799683}" type="datetimeFigureOut">
              <a:rPr lang="en-US" smtClean="0"/>
              <a:pPr/>
              <a:t>9/2/2020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63430-EC24-4DDA-8109-E348083FCF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50491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597B5-7FE7-43A4-88A3-1ED18E799683}" type="datetimeFigureOut">
              <a:rPr lang="en-US" smtClean="0"/>
              <a:pPr/>
              <a:t>9/2/2020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63430-EC24-4DDA-8109-E348083FCF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9160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597B5-7FE7-43A4-88A3-1ED18E799683}" type="datetimeFigureOut">
              <a:rPr lang="en-US" smtClean="0"/>
              <a:pPr/>
              <a:t>9/2/2020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63430-EC24-4DDA-8109-E348083FCF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14402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597B5-7FE7-43A4-88A3-1ED18E799683}" type="datetimeFigureOut">
              <a:rPr lang="en-US" smtClean="0"/>
              <a:pPr/>
              <a:t>9/2/2020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63430-EC24-4DDA-8109-E348083FCF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91574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597B5-7FE7-43A4-88A3-1ED18E799683}" type="datetimeFigureOut">
              <a:rPr lang="en-US" smtClean="0"/>
              <a:pPr/>
              <a:t>9/2/2020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63430-EC24-4DDA-8109-E348083FCF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69607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597B5-7FE7-43A4-88A3-1ED18E799683}" type="datetimeFigureOut">
              <a:rPr lang="en-US" smtClean="0"/>
              <a:pPr/>
              <a:t>9/2/2020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63430-EC24-4DDA-8109-E348083FCF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55780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597B5-7FE7-43A4-88A3-1ED18E799683}" type="datetimeFigureOut">
              <a:rPr lang="en-US" smtClean="0"/>
              <a:pPr/>
              <a:t>9/2/2020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63430-EC24-4DDA-8109-E348083FCF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63375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597B5-7FE7-43A4-88A3-1ED18E799683}" type="datetimeFigureOut">
              <a:rPr lang="en-US" smtClean="0"/>
              <a:pPr/>
              <a:t>9/2/2020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63430-EC24-4DDA-8109-E348083FCF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13176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hu-HU" smtClean="0"/>
              <a:t>Kép beszúrásához kattintson az ikonra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597B5-7FE7-43A4-88A3-1ED18E799683}" type="datetimeFigureOut">
              <a:rPr lang="en-US" smtClean="0"/>
              <a:pPr/>
              <a:t>9/2/2020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63430-EC24-4DDA-8109-E348083FCF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81278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597B5-7FE7-43A4-88A3-1ED18E799683}" type="datetimeFigureOut">
              <a:rPr lang="en-US" smtClean="0"/>
              <a:pPr/>
              <a:t>9/2/2020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663430-EC24-4DDA-8109-E348083FCF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03478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tiff"/><Relationship Id="rId5" Type="http://schemas.openxmlformats.org/officeDocument/2006/relationships/image" Target="../media/image9.tiff"/><Relationship Id="rId4" Type="http://schemas.openxmlformats.org/officeDocument/2006/relationships/image" Target="../media/image8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tiff"/><Relationship Id="rId5" Type="http://schemas.openxmlformats.org/officeDocument/2006/relationships/image" Target="../media/image14.tiff"/><Relationship Id="rId4" Type="http://schemas.openxmlformats.org/officeDocument/2006/relationships/image" Target="../media/image13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Csoportba foglalás 5"/>
          <p:cNvGrpSpPr/>
          <p:nvPr/>
        </p:nvGrpSpPr>
        <p:grpSpPr>
          <a:xfrm>
            <a:off x="1204036" y="2084501"/>
            <a:ext cx="4493216" cy="3363475"/>
            <a:chOff x="1184986" y="1627301"/>
            <a:chExt cx="4493216" cy="3363475"/>
          </a:xfrm>
        </p:grpSpPr>
        <p:pic>
          <p:nvPicPr>
            <p:cNvPr id="13" name="Picture 12" descr="A picture containing indoor, table, banana, sitting&#10;&#10;Description automatically generated">
              <a:extLst>
                <a:ext uri="{FF2B5EF4-FFF2-40B4-BE49-F238E27FC236}">
                  <a16:creationId xmlns="" xmlns:a16="http://schemas.microsoft.com/office/drawing/2014/main" id="{5CF32E56-9F9A-4252-9281-970BDB647C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73590" t="6655" r="7584" b="63803"/>
            <a:stretch/>
          </p:blipFill>
          <p:spPr>
            <a:xfrm rot="5400000">
              <a:off x="3109755" y="2552201"/>
              <a:ext cx="1016696" cy="1392145"/>
            </a:xfrm>
            <a:prstGeom prst="rect">
              <a:avLst/>
            </a:prstGeom>
          </p:spPr>
        </p:pic>
        <p:pic>
          <p:nvPicPr>
            <p:cNvPr id="15" name="Picture 14" descr="A picture containing indoor, table, banana, sitting&#10;&#10;Description automatically generated">
              <a:extLst>
                <a:ext uri="{FF2B5EF4-FFF2-40B4-BE49-F238E27FC236}">
                  <a16:creationId xmlns="" xmlns:a16="http://schemas.microsoft.com/office/drawing/2014/main" id="{11036339-D19F-4DD3-B5B5-2357DC13F390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33783" t="52606" r="36609" b="3209"/>
            <a:stretch/>
          </p:blipFill>
          <p:spPr>
            <a:xfrm rot="5400000">
              <a:off x="3093957" y="1492124"/>
              <a:ext cx="1016892" cy="1423542"/>
            </a:xfrm>
            <a:prstGeom prst="rect">
              <a:avLst/>
            </a:prstGeom>
          </p:spPr>
        </p:pic>
        <p:pic>
          <p:nvPicPr>
            <p:cNvPr id="18" name="Picture 7">
              <a:extLst>
                <a:ext uri="{FF2B5EF4-FFF2-40B4-BE49-F238E27FC236}">
                  <a16:creationId xmlns="" xmlns:a16="http://schemas.microsoft.com/office/drawing/2014/main" id="{5508B2CA-FC71-4260-ACD6-97A2528200D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 xmlns="">
                    <a14:imgLayer r:embed="rId6">
                      <a14:imgEffect>
                        <a14:brightnessContrast bright="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35092" r="51667" b="15385"/>
            <a:stretch/>
          </p:blipFill>
          <p:spPr>
            <a:xfrm>
              <a:off x="1197420" y="1695652"/>
              <a:ext cx="1680483" cy="1021687"/>
            </a:xfrm>
            <a:prstGeom prst="rect">
              <a:avLst/>
            </a:prstGeom>
          </p:spPr>
        </p:pic>
        <p:pic>
          <p:nvPicPr>
            <p:cNvPr id="19" name="Picture 6" descr="A close up of a fruit&#10;&#10;Description automatically generated">
              <a:extLst>
                <a:ext uri="{FF2B5EF4-FFF2-40B4-BE49-F238E27FC236}">
                  <a16:creationId xmlns="" xmlns:a16="http://schemas.microsoft.com/office/drawing/2014/main" id="{B5A31496-6BD5-4977-8EC0-429A3568D83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 xmlns="">
                    <a14:imgLayer r:embed="rId8">
                      <a14:imgEffect>
                        <a14:brightnessContrast bright="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63413" t="40761" r="1" b="15191"/>
            <a:stretch/>
          </p:blipFill>
          <p:spPr>
            <a:xfrm>
              <a:off x="1270711" y="2731443"/>
              <a:ext cx="1614595" cy="1005033"/>
            </a:xfrm>
            <a:prstGeom prst="rect">
              <a:avLst/>
            </a:prstGeom>
          </p:spPr>
        </p:pic>
        <p:sp>
          <p:nvSpPr>
            <p:cNvPr id="16" name="Szövegdoboz 10">
              <a:extLst>
                <a:ext uri="{FF2B5EF4-FFF2-40B4-BE49-F238E27FC236}">
                  <a16:creationId xmlns="" xmlns:a16="http://schemas.microsoft.com/office/drawing/2014/main" id="{F8143622-8674-4F96-A6D3-8A799684E5B3}"/>
                </a:ext>
              </a:extLst>
            </p:cNvPr>
            <p:cNvSpPr txBox="1"/>
            <p:nvPr/>
          </p:nvSpPr>
          <p:spPr>
            <a:xfrm>
              <a:off x="1184986" y="1636826"/>
              <a:ext cx="3145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u-HU" sz="1400" b="1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  <p:pic>
          <p:nvPicPr>
            <p:cNvPr id="12" name="Picture 11" descr="A picture containing indoor, table, banana, sitting&#10;&#10;Description automatically generated">
              <a:extLst>
                <a:ext uri="{FF2B5EF4-FFF2-40B4-BE49-F238E27FC236}">
                  <a16:creationId xmlns="" xmlns:a16="http://schemas.microsoft.com/office/drawing/2014/main" id="{4F537051-802D-4C35-A223-C5071E0E98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68459" t="54325" b="4711"/>
            <a:stretch/>
          </p:blipFill>
          <p:spPr>
            <a:xfrm rot="5400000">
              <a:off x="4495741" y="1554752"/>
              <a:ext cx="1021889" cy="1303284"/>
            </a:xfrm>
            <a:prstGeom prst="rect">
              <a:avLst/>
            </a:prstGeom>
          </p:spPr>
        </p:pic>
        <p:sp>
          <p:nvSpPr>
            <p:cNvPr id="17" name="Szövegdoboz 10">
              <a:extLst>
                <a:ext uri="{FF2B5EF4-FFF2-40B4-BE49-F238E27FC236}">
                  <a16:creationId xmlns="" xmlns:a16="http://schemas.microsoft.com/office/drawing/2014/main" id="{6AE14861-FE92-4FED-BB93-89F2EA3AEDC8}"/>
                </a:ext>
              </a:extLst>
            </p:cNvPr>
            <p:cNvSpPr txBox="1"/>
            <p:nvPr/>
          </p:nvSpPr>
          <p:spPr>
            <a:xfrm>
              <a:off x="4289218" y="1631122"/>
              <a:ext cx="30489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u-HU" sz="1400" b="1">
                  <a:latin typeface="Arial" panose="020B0604020202020204" pitchFamily="34" charset="0"/>
                  <a:cs typeface="Arial" panose="020B0604020202020204" pitchFamily="34" charset="0"/>
                </a:rPr>
                <a:t>E</a:t>
              </a:r>
            </a:p>
          </p:txBody>
        </p:sp>
        <p:sp>
          <p:nvSpPr>
            <p:cNvPr id="25" name="Szövegdoboz 10">
              <a:extLst>
                <a:ext uri="{FF2B5EF4-FFF2-40B4-BE49-F238E27FC236}">
                  <a16:creationId xmlns="" xmlns:a16="http://schemas.microsoft.com/office/drawing/2014/main" id="{EFA9C6C0-A3C7-48E9-AC4C-E9FFBB86C4AD}"/>
                </a:ext>
              </a:extLst>
            </p:cNvPr>
            <p:cNvSpPr txBox="1"/>
            <p:nvPr/>
          </p:nvSpPr>
          <p:spPr>
            <a:xfrm>
              <a:off x="2860519" y="2700307"/>
              <a:ext cx="3145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u-HU" sz="1400" b="1"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</a:p>
          </p:txBody>
        </p:sp>
        <p:sp>
          <p:nvSpPr>
            <p:cNvPr id="26" name="Szövegdoboz 10">
              <a:extLst>
                <a:ext uri="{FF2B5EF4-FFF2-40B4-BE49-F238E27FC236}">
                  <a16:creationId xmlns="" xmlns:a16="http://schemas.microsoft.com/office/drawing/2014/main" id="{D6D5ED3F-483E-4591-9E74-E46EE6E70138}"/>
                </a:ext>
              </a:extLst>
            </p:cNvPr>
            <p:cNvSpPr txBox="1"/>
            <p:nvPr/>
          </p:nvSpPr>
          <p:spPr>
            <a:xfrm>
              <a:off x="1210919" y="2693212"/>
              <a:ext cx="3145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u-HU" sz="1400" b="1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  <p:pic>
          <p:nvPicPr>
            <p:cNvPr id="11" name="Picture 10" descr="A picture containing indoor, table, banana, sitting&#10;&#10;Description automatically generated">
              <a:extLst>
                <a:ext uri="{FF2B5EF4-FFF2-40B4-BE49-F238E27FC236}">
                  <a16:creationId xmlns="" xmlns:a16="http://schemas.microsoft.com/office/drawing/2014/main" id="{4FBF0DF0-059D-4DC3-BC64-29A55DD9FDB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32121" t="8519" r="38056" b="54545"/>
            <a:stretch/>
          </p:blipFill>
          <p:spPr>
            <a:xfrm rot="5400000">
              <a:off x="4504173" y="2576714"/>
              <a:ext cx="1017196" cy="1330863"/>
            </a:xfrm>
            <a:prstGeom prst="rect">
              <a:avLst/>
            </a:prstGeom>
          </p:spPr>
        </p:pic>
        <p:sp>
          <p:nvSpPr>
            <p:cNvPr id="27" name="Szövegdoboz 10">
              <a:extLst>
                <a:ext uri="{FF2B5EF4-FFF2-40B4-BE49-F238E27FC236}">
                  <a16:creationId xmlns="" xmlns:a16="http://schemas.microsoft.com/office/drawing/2014/main" id="{9CC689AE-E0C0-4346-B170-0983D3E5D4A4}"/>
                </a:ext>
              </a:extLst>
            </p:cNvPr>
            <p:cNvSpPr txBox="1"/>
            <p:nvPr/>
          </p:nvSpPr>
          <p:spPr>
            <a:xfrm>
              <a:off x="4290585" y="2677454"/>
              <a:ext cx="29367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u-HU" sz="1400" b="1">
                  <a:latin typeface="Arial" panose="020B0604020202020204" pitchFamily="34" charset="0"/>
                  <a:cs typeface="Arial" panose="020B0604020202020204" pitchFamily="34" charset="0"/>
                </a:rPr>
                <a:t>F</a:t>
              </a:r>
            </a:p>
          </p:txBody>
        </p:sp>
        <p:sp>
          <p:nvSpPr>
            <p:cNvPr id="28" name="Szövegdoboz 10">
              <a:extLst>
                <a:ext uri="{FF2B5EF4-FFF2-40B4-BE49-F238E27FC236}">
                  <a16:creationId xmlns="" xmlns:a16="http://schemas.microsoft.com/office/drawing/2014/main" id="{9C73CC2E-AB24-4089-8DD2-38924125C9BB}"/>
                </a:ext>
              </a:extLst>
            </p:cNvPr>
            <p:cNvSpPr txBox="1"/>
            <p:nvPr/>
          </p:nvSpPr>
          <p:spPr>
            <a:xfrm>
              <a:off x="2819382" y="1627301"/>
              <a:ext cx="3145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u-HU" sz="1400" b="1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</a:p>
          </p:txBody>
        </p:sp>
        <p:sp>
          <p:nvSpPr>
            <p:cNvPr id="3" name="Rectangle 2">
              <a:extLst>
                <a:ext uri="{FF2B5EF4-FFF2-40B4-BE49-F238E27FC236}">
                  <a16:creationId xmlns="" xmlns:a16="http://schemas.microsoft.com/office/drawing/2014/main" id="{790C32F3-422D-4DE2-8263-DC34EDA053B7}"/>
                </a:ext>
              </a:extLst>
            </p:cNvPr>
            <p:cNvSpPr/>
            <p:nvPr/>
          </p:nvSpPr>
          <p:spPr>
            <a:xfrm>
              <a:off x="1197420" y="3910352"/>
              <a:ext cx="4474167" cy="10804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07000"/>
                </a:lnSpc>
                <a:spcAft>
                  <a:spcPts val="1067"/>
                </a:spcAft>
              </a:pPr>
              <a:r>
                <a:rPr lang="hu-HU" sz="1200" b="1" noProof="1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Fig. </a:t>
              </a:r>
              <a:r>
                <a:rPr lang="hu-HU" sz="1200" b="1" noProof="1" smtClean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S1 </a:t>
              </a:r>
              <a:r>
                <a:rPr lang="hu-HU" sz="1200" noProof="1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Morphology of mature</a:t>
              </a:r>
              <a:r>
                <a:rPr lang="hu-HU" sz="1200" b="1" noProof="1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t</a:t>
              </a:r>
              <a:r>
                <a:rPr lang="hu-HU" sz="1200" noProof="1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ubers collected from </a:t>
              </a:r>
              <a:r>
                <a:rPr lang="hu-HU" sz="1200" noProof="1" smtClean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the non-grafted </a:t>
              </a:r>
              <a:r>
                <a:rPr lang="hu-HU" sz="1200" noProof="1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and grafted potato plants. (</a:t>
              </a:r>
              <a:r>
                <a:rPr lang="hu-HU" sz="1200" b="1" noProof="1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A</a:t>
              </a:r>
              <a:r>
                <a:rPr lang="hu-HU" sz="1200" noProof="1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) non-grafted HP, (</a:t>
              </a:r>
              <a:r>
                <a:rPr lang="hu-HU" sz="1200" b="1" noProof="1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B</a:t>
              </a:r>
              <a:r>
                <a:rPr lang="hu-HU" sz="1200" noProof="1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) non-grafted WL, (</a:t>
              </a:r>
              <a:r>
                <a:rPr lang="hu-HU" sz="1200" b="1" noProof="1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</a:t>
              </a:r>
              <a:r>
                <a:rPr lang="hu-HU" sz="1200" noProof="1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) homo-grafted HP/HP (</a:t>
              </a:r>
              <a:r>
                <a:rPr lang="hu-HU" sz="1200" b="1" noProof="1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D</a:t>
              </a:r>
              <a:r>
                <a:rPr lang="hu-HU" sz="1200" noProof="1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) homo-grafted WL/WL, (</a:t>
              </a:r>
              <a:r>
                <a:rPr lang="hu-HU" sz="1200" b="1" noProof="1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E</a:t>
              </a:r>
              <a:r>
                <a:rPr lang="hu-HU" sz="1200" noProof="1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) hetero-graft WL/HP, </a:t>
              </a:r>
              <a:r>
                <a:rPr lang="hu-HU" sz="1200" noProof="1" smtClean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HP is the </a:t>
              </a:r>
              <a:r>
                <a:rPr lang="hu-HU" sz="1200" noProof="1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rootstock (</a:t>
              </a:r>
              <a:r>
                <a:rPr lang="hu-HU" sz="1200" b="1" noProof="1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F</a:t>
              </a:r>
              <a:r>
                <a:rPr lang="hu-HU" sz="1200" noProof="1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) hetero-graft HP/WL, </a:t>
              </a:r>
              <a:r>
                <a:rPr lang="hu-HU" sz="1200" noProof="1" smtClean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WL is the </a:t>
              </a:r>
              <a:r>
                <a:rPr lang="hu-HU" sz="1200" noProof="1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rootstock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3598951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="" xmlns:a16="http://schemas.microsoft.com/office/drawing/2014/main" id="{38EE0B4A-CA6B-4329-8F69-6E50655680A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217230429"/>
              </p:ext>
            </p:extLst>
          </p:nvPr>
        </p:nvGraphicFramePr>
        <p:xfrm>
          <a:off x="1077649" y="545605"/>
          <a:ext cx="4500000" cy="23055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="" xmlns:a16="http://schemas.microsoft.com/office/drawing/2014/main" id="{C1BAE06F-B03A-4596-87A8-25FF80E5B4D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019069567"/>
              </p:ext>
            </p:extLst>
          </p:nvPr>
        </p:nvGraphicFramePr>
        <p:xfrm>
          <a:off x="1077649" y="2923352"/>
          <a:ext cx="4500000" cy="230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zövegdoboz 10">
            <a:extLst>
              <a:ext uri="{FF2B5EF4-FFF2-40B4-BE49-F238E27FC236}">
                <a16:creationId xmlns="" xmlns:a16="http://schemas.microsoft.com/office/drawing/2014/main" id="{A2F5EDFC-FE32-4A3D-8A57-C10DA4FB4195}"/>
              </a:ext>
            </a:extLst>
          </p:cNvPr>
          <p:cNvSpPr txBox="1"/>
          <p:nvPr/>
        </p:nvSpPr>
        <p:spPr>
          <a:xfrm>
            <a:off x="1095081" y="551797"/>
            <a:ext cx="207830" cy="248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867" b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5" name="Szövegdoboz 10">
            <a:extLst>
              <a:ext uri="{FF2B5EF4-FFF2-40B4-BE49-F238E27FC236}">
                <a16:creationId xmlns="" xmlns:a16="http://schemas.microsoft.com/office/drawing/2014/main" id="{0570F519-3B77-4401-AEE1-9B70264D4460}"/>
              </a:ext>
            </a:extLst>
          </p:cNvPr>
          <p:cNvSpPr txBox="1"/>
          <p:nvPr/>
        </p:nvSpPr>
        <p:spPr>
          <a:xfrm>
            <a:off x="1084818" y="2957148"/>
            <a:ext cx="207830" cy="248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67" b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hu-HU" sz="1867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52D5EB64-0D04-47DC-A283-7493AAA6DD87}"/>
              </a:ext>
            </a:extLst>
          </p:cNvPr>
          <p:cNvSpPr/>
          <p:nvPr/>
        </p:nvSpPr>
        <p:spPr>
          <a:xfrm>
            <a:off x="891983" y="7736112"/>
            <a:ext cx="495464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sz="1200" b="1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Fig. </a:t>
            </a:r>
            <a:r>
              <a:rPr lang="hu-HU" sz="1200" b="1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S2 </a:t>
            </a:r>
            <a:r>
              <a:rPr lang="hu-HU" sz="12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Tuber </a:t>
            </a:r>
            <a:r>
              <a:rPr lang="hu-HU" sz="12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number (</a:t>
            </a:r>
            <a:r>
              <a:rPr lang="hu-HU" sz="1200" b="1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hu-HU" sz="12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size (</a:t>
            </a:r>
            <a:r>
              <a:rPr lang="hu-HU" sz="1200" b="1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hu-HU" sz="12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and </a:t>
            </a:r>
            <a:r>
              <a:rPr lang="hu-HU" sz="12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yield per plant </a:t>
            </a:r>
            <a:r>
              <a:rPr lang="hu-HU" sz="12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hu-HU" sz="1200" b="1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hu-HU" sz="12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at </a:t>
            </a:r>
            <a:r>
              <a:rPr lang="hu-HU" sz="12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the end of the vegetation period. </a:t>
            </a:r>
            <a:r>
              <a:rPr lang="hu-HU" sz="12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means </a:t>
            </a:r>
            <a:r>
              <a:rPr lang="hu-HU" sz="12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are obtained from three consecutive experiments. </a:t>
            </a:r>
            <a:r>
              <a:rPr lang="hu-HU" sz="12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standard </a:t>
            </a:r>
            <a:r>
              <a:rPr lang="hu-HU" sz="12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deviations are indicated by error bars. </a:t>
            </a:r>
            <a:r>
              <a:rPr lang="hu-HU" sz="12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 significant differences were detected between the means </a:t>
            </a:r>
            <a:r>
              <a:rPr lang="hu-HU" sz="12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at </a:t>
            </a:r>
            <a:r>
              <a:rPr lang="hu-HU" sz="1200" i="1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lang="hu-HU" sz="12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≤ 0.05 by </a:t>
            </a:r>
            <a:r>
              <a:rPr lang="hu-HU" sz="12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one-way ANOVA with post-hoc Tukey HSD test. </a:t>
            </a:r>
            <a:endParaRPr lang="en-GB" sz="1200"/>
          </a:p>
        </p:txBody>
      </p:sp>
      <p:graphicFrame>
        <p:nvGraphicFramePr>
          <p:cNvPr id="10" name="Chart 1">
            <a:extLst>
              <a:ext uri="{FF2B5EF4-FFF2-40B4-BE49-F238E27FC236}">
                <a16:creationId xmlns:lc="http://schemas.openxmlformats.org/drawingml/2006/lockedCanvas" xmlns:a16="http://schemas.microsoft.com/office/drawing/2014/main" xmlns:xdr="http://schemas.openxmlformats.org/drawingml/2006/spreadsheetDrawing" xmlns="" id="{A673975E-625E-4144-8380-1ABC5154682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145897531"/>
              </p:ext>
            </p:extLst>
          </p:nvPr>
        </p:nvGraphicFramePr>
        <p:xfrm>
          <a:off x="1084818" y="5297826"/>
          <a:ext cx="4500000" cy="230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Szövegdoboz 10">
            <a:extLst>
              <a:ext uri="{FF2B5EF4-FFF2-40B4-BE49-F238E27FC236}">
                <a16:creationId xmlns="" xmlns:a16="http://schemas.microsoft.com/office/drawing/2014/main" id="{0570F519-3B77-4401-AEE1-9B70264D4460}"/>
              </a:ext>
            </a:extLst>
          </p:cNvPr>
          <p:cNvSpPr txBox="1"/>
          <p:nvPr/>
        </p:nvSpPr>
        <p:spPr>
          <a:xfrm>
            <a:off x="1112524" y="5340121"/>
            <a:ext cx="357790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867" b="1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hu-HU" sz="1867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6039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Csoportba foglalás 39"/>
          <p:cNvGrpSpPr/>
          <p:nvPr/>
        </p:nvGrpSpPr>
        <p:grpSpPr>
          <a:xfrm>
            <a:off x="390525" y="3465648"/>
            <a:ext cx="6287640" cy="412461"/>
            <a:chOff x="400050" y="3800801"/>
            <a:chExt cx="6287640" cy="412461"/>
          </a:xfrm>
        </p:grpSpPr>
        <p:grpSp>
          <p:nvGrpSpPr>
            <p:cNvPr id="12" name="Csoportba foglalás 11"/>
            <p:cNvGrpSpPr/>
            <p:nvPr/>
          </p:nvGrpSpPr>
          <p:grpSpPr>
            <a:xfrm>
              <a:off x="400050" y="3803563"/>
              <a:ext cx="2844800" cy="146137"/>
              <a:chOff x="400050" y="3682913"/>
              <a:chExt cx="2844800" cy="146137"/>
            </a:xfrm>
          </p:grpSpPr>
          <p:cxnSp>
            <p:nvCxnSpPr>
              <p:cNvPr id="6" name="Egyenes összekötő 5"/>
              <p:cNvCxnSpPr/>
              <p:nvPr/>
            </p:nvCxnSpPr>
            <p:spPr>
              <a:xfrm>
                <a:off x="406400" y="3682913"/>
                <a:ext cx="0" cy="14400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Egyenes összekötő 7"/>
              <p:cNvCxnSpPr/>
              <p:nvPr/>
            </p:nvCxnSpPr>
            <p:spPr>
              <a:xfrm>
                <a:off x="400050" y="3829050"/>
                <a:ext cx="284400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Egyenes összekötő 10"/>
              <p:cNvCxnSpPr/>
              <p:nvPr/>
            </p:nvCxnSpPr>
            <p:spPr>
              <a:xfrm>
                <a:off x="3244850" y="3682913"/>
                <a:ext cx="0" cy="14400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4" name="Egyenes összekötő 13"/>
            <p:cNvCxnSpPr/>
            <p:nvPr/>
          </p:nvCxnSpPr>
          <p:spPr>
            <a:xfrm>
              <a:off x="3309719" y="3802388"/>
              <a:ext cx="0" cy="14400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Egyenes összekötő 14"/>
            <p:cNvCxnSpPr/>
            <p:nvPr/>
          </p:nvCxnSpPr>
          <p:spPr>
            <a:xfrm>
              <a:off x="3308089" y="3949708"/>
              <a:ext cx="756000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Egyenes összekötő 15"/>
            <p:cNvCxnSpPr/>
            <p:nvPr/>
          </p:nvCxnSpPr>
          <p:spPr>
            <a:xfrm>
              <a:off x="4057041" y="3802388"/>
              <a:ext cx="0" cy="14400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Egyenes összekötő 16"/>
            <p:cNvCxnSpPr/>
            <p:nvPr/>
          </p:nvCxnSpPr>
          <p:spPr>
            <a:xfrm>
              <a:off x="4109471" y="3800801"/>
              <a:ext cx="0" cy="14400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Egyenes összekötő 17"/>
            <p:cNvCxnSpPr/>
            <p:nvPr/>
          </p:nvCxnSpPr>
          <p:spPr>
            <a:xfrm>
              <a:off x="4103208" y="3949564"/>
              <a:ext cx="504000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Egyenes összekötő 18"/>
            <p:cNvCxnSpPr/>
            <p:nvPr/>
          </p:nvCxnSpPr>
          <p:spPr>
            <a:xfrm>
              <a:off x="4602619" y="3800801"/>
              <a:ext cx="0" cy="14400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Egyenes összekötő 25"/>
            <p:cNvCxnSpPr/>
            <p:nvPr/>
          </p:nvCxnSpPr>
          <p:spPr>
            <a:xfrm>
              <a:off x="4662703" y="3802889"/>
              <a:ext cx="0" cy="14400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Egyenes összekötő 26"/>
            <p:cNvCxnSpPr/>
            <p:nvPr/>
          </p:nvCxnSpPr>
          <p:spPr>
            <a:xfrm>
              <a:off x="4662703" y="3949564"/>
              <a:ext cx="1332000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Egyenes összekötő 27"/>
            <p:cNvCxnSpPr/>
            <p:nvPr/>
          </p:nvCxnSpPr>
          <p:spPr>
            <a:xfrm>
              <a:off x="5997810" y="3805564"/>
              <a:ext cx="0" cy="14400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Egyenes összekötő 29"/>
            <p:cNvCxnSpPr/>
            <p:nvPr/>
          </p:nvCxnSpPr>
          <p:spPr>
            <a:xfrm>
              <a:off x="6065615" y="3802889"/>
              <a:ext cx="0" cy="14400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Egyenes összekötő 30"/>
            <p:cNvCxnSpPr/>
            <p:nvPr/>
          </p:nvCxnSpPr>
          <p:spPr>
            <a:xfrm>
              <a:off x="6065615" y="3951652"/>
              <a:ext cx="540000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Egyenes összekötő 31"/>
            <p:cNvCxnSpPr/>
            <p:nvPr/>
          </p:nvCxnSpPr>
          <p:spPr>
            <a:xfrm>
              <a:off x="6602604" y="3802889"/>
              <a:ext cx="0" cy="14400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Szövegdoboz 33"/>
            <p:cNvSpPr txBox="1"/>
            <p:nvPr/>
          </p:nvSpPr>
          <p:spPr>
            <a:xfrm>
              <a:off x="1246340" y="3951652"/>
              <a:ext cx="877163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u-HU" sz="1100" noProof="1" smtClean="0"/>
                <a:t>Amino acids</a:t>
              </a:r>
              <a:endParaRPr lang="hu-HU" sz="1100" noProof="1"/>
            </a:p>
          </p:txBody>
        </p:sp>
        <p:sp>
          <p:nvSpPr>
            <p:cNvPr id="35" name="Szövegdoboz 34"/>
            <p:cNvSpPr txBox="1"/>
            <p:nvPr/>
          </p:nvSpPr>
          <p:spPr>
            <a:xfrm>
              <a:off x="3374989" y="3939546"/>
              <a:ext cx="55976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u-HU" sz="1100" noProof="1" smtClean="0"/>
                <a:t>Sugars</a:t>
              </a:r>
              <a:endParaRPr lang="hu-HU" sz="1100" noProof="1"/>
            </a:p>
          </p:txBody>
        </p:sp>
        <p:sp>
          <p:nvSpPr>
            <p:cNvPr id="36" name="Szövegdoboz 35"/>
            <p:cNvSpPr txBox="1"/>
            <p:nvPr/>
          </p:nvSpPr>
          <p:spPr>
            <a:xfrm>
              <a:off x="4014557" y="3939546"/>
              <a:ext cx="73129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u-HU" sz="1100" noProof="1" smtClean="0"/>
                <a:t>Sugar alc.</a:t>
              </a:r>
              <a:endParaRPr lang="hu-HU" sz="1100" noProof="1"/>
            </a:p>
          </p:txBody>
        </p:sp>
        <p:sp>
          <p:nvSpPr>
            <p:cNvPr id="37" name="Szövegdoboz 36"/>
            <p:cNvSpPr txBox="1"/>
            <p:nvPr/>
          </p:nvSpPr>
          <p:spPr>
            <a:xfrm>
              <a:off x="4840043" y="3939546"/>
              <a:ext cx="97975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u-HU" sz="1100" noProof="1" smtClean="0"/>
                <a:t>Organic acids</a:t>
              </a:r>
              <a:endParaRPr lang="hu-HU" sz="1100" noProof="1"/>
            </a:p>
          </p:txBody>
        </p:sp>
        <p:sp>
          <p:nvSpPr>
            <p:cNvPr id="38" name="Szövegdoboz 37"/>
            <p:cNvSpPr txBox="1"/>
            <p:nvPr/>
          </p:nvSpPr>
          <p:spPr>
            <a:xfrm>
              <a:off x="5975636" y="3930899"/>
              <a:ext cx="71205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u-HU" sz="1100" noProof="1" smtClean="0"/>
                <a:t>Inorg. ac.</a:t>
              </a:r>
              <a:endParaRPr lang="hu-HU" sz="1100" noProof="1"/>
            </a:p>
          </p:txBody>
        </p:sp>
      </p:grpSp>
      <p:grpSp>
        <p:nvGrpSpPr>
          <p:cNvPr id="41" name="Csoportba foglalás 40"/>
          <p:cNvGrpSpPr/>
          <p:nvPr/>
        </p:nvGrpSpPr>
        <p:grpSpPr>
          <a:xfrm>
            <a:off x="419100" y="7571835"/>
            <a:ext cx="6287640" cy="412461"/>
            <a:chOff x="400050" y="3800801"/>
            <a:chExt cx="6287640" cy="412461"/>
          </a:xfrm>
        </p:grpSpPr>
        <p:grpSp>
          <p:nvGrpSpPr>
            <p:cNvPr id="42" name="Csoportba foglalás 41"/>
            <p:cNvGrpSpPr/>
            <p:nvPr/>
          </p:nvGrpSpPr>
          <p:grpSpPr>
            <a:xfrm>
              <a:off x="400050" y="3803563"/>
              <a:ext cx="2844800" cy="146137"/>
              <a:chOff x="400050" y="3682913"/>
              <a:chExt cx="2844800" cy="146137"/>
            </a:xfrm>
          </p:grpSpPr>
          <p:cxnSp>
            <p:nvCxnSpPr>
              <p:cNvPr id="60" name="Egyenes összekötő 59"/>
              <p:cNvCxnSpPr/>
              <p:nvPr/>
            </p:nvCxnSpPr>
            <p:spPr>
              <a:xfrm>
                <a:off x="406400" y="3682913"/>
                <a:ext cx="0" cy="14400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Egyenes összekötő 60"/>
              <p:cNvCxnSpPr/>
              <p:nvPr/>
            </p:nvCxnSpPr>
            <p:spPr>
              <a:xfrm>
                <a:off x="400050" y="3829050"/>
                <a:ext cx="284400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Egyenes összekötő 61"/>
              <p:cNvCxnSpPr/>
              <p:nvPr/>
            </p:nvCxnSpPr>
            <p:spPr>
              <a:xfrm>
                <a:off x="3244850" y="3682913"/>
                <a:ext cx="0" cy="14400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3" name="Egyenes összekötő 42"/>
            <p:cNvCxnSpPr/>
            <p:nvPr/>
          </p:nvCxnSpPr>
          <p:spPr>
            <a:xfrm>
              <a:off x="3309719" y="3802388"/>
              <a:ext cx="0" cy="14400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Egyenes összekötő 43"/>
            <p:cNvCxnSpPr/>
            <p:nvPr/>
          </p:nvCxnSpPr>
          <p:spPr>
            <a:xfrm>
              <a:off x="3308089" y="3949708"/>
              <a:ext cx="756000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Egyenes összekötő 44"/>
            <p:cNvCxnSpPr/>
            <p:nvPr/>
          </p:nvCxnSpPr>
          <p:spPr>
            <a:xfrm>
              <a:off x="4057041" y="3802388"/>
              <a:ext cx="0" cy="14400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Egyenes összekötő 45"/>
            <p:cNvCxnSpPr/>
            <p:nvPr/>
          </p:nvCxnSpPr>
          <p:spPr>
            <a:xfrm>
              <a:off x="4109471" y="3800801"/>
              <a:ext cx="0" cy="14400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Egyenes összekötő 46"/>
            <p:cNvCxnSpPr/>
            <p:nvPr/>
          </p:nvCxnSpPr>
          <p:spPr>
            <a:xfrm>
              <a:off x="4103208" y="3949564"/>
              <a:ext cx="504000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Egyenes összekötő 47"/>
            <p:cNvCxnSpPr/>
            <p:nvPr/>
          </p:nvCxnSpPr>
          <p:spPr>
            <a:xfrm>
              <a:off x="4602619" y="3800801"/>
              <a:ext cx="0" cy="14400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Egyenes összekötő 48"/>
            <p:cNvCxnSpPr/>
            <p:nvPr/>
          </p:nvCxnSpPr>
          <p:spPr>
            <a:xfrm>
              <a:off x="4662703" y="3802889"/>
              <a:ext cx="0" cy="14400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Egyenes összekötő 49"/>
            <p:cNvCxnSpPr/>
            <p:nvPr/>
          </p:nvCxnSpPr>
          <p:spPr>
            <a:xfrm>
              <a:off x="4662703" y="3949564"/>
              <a:ext cx="1332000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Egyenes összekötő 50"/>
            <p:cNvCxnSpPr/>
            <p:nvPr/>
          </p:nvCxnSpPr>
          <p:spPr>
            <a:xfrm>
              <a:off x="5997810" y="3805564"/>
              <a:ext cx="0" cy="14400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Egyenes összekötő 51"/>
            <p:cNvCxnSpPr/>
            <p:nvPr/>
          </p:nvCxnSpPr>
          <p:spPr>
            <a:xfrm>
              <a:off x="6065615" y="3802889"/>
              <a:ext cx="0" cy="14400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Egyenes összekötő 52"/>
            <p:cNvCxnSpPr/>
            <p:nvPr/>
          </p:nvCxnSpPr>
          <p:spPr>
            <a:xfrm>
              <a:off x="6065615" y="3951652"/>
              <a:ext cx="540000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Egyenes összekötő 53"/>
            <p:cNvCxnSpPr/>
            <p:nvPr/>
          </p:nvCxnSpPr>
          <p:spPr>
            <a:xfrm>
              <a:off x="6602604" y="3802889"/>
              <a:ext cx="0" cy="14400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Szövegdoboz 54"/>
            <p:cNvSpPr txBox="1"/>
            <p:nvPr/>
          </p:nvSpPr>
          <p:spPr>
            <a:xfrm>
              <a:off x="1246340" y="3951652"/>
              <a:ext cx="877163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u-HU" sz="1100" noProof="1" smtClean="0"/>
                <a:t>Amino acids</a:t>
              </a:r>
              <a:endParaRPr lang="hu-HU" sz="1100" noProof="1"/>
            </a:p>
          </p:txBody>
        </p:sp>
        <p:sp>
          <p:nvSpPr>
            <p:cNvPr id="56" name="Szövegdoboz 55"/>
            <p:cNvSpPr txBox="1"/>
            <p:nvPr/>
          </p:nvSpPr>
          <p:spPr>
            <a:xfrm>
              <a:off x="3374989" y="3939546"/>
              <a:ext cx="55976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u-HU" sz="1100" noProof="1" smtClean="0"/>
                <a:t>Sugars</a:t>
              </a:r>
              <a:endParaRPr lang="hu-HU" sz="1100" noProof="1"/>
            </a:p>
          </p:txBody>
        </p:sp>
        <p:sp>
          <p:nvSpPr>
            <p:cNvPr id="57" name="Szövegdoboz 56"/>
            <p:cNvSpPr txBox="1"/>
            <p:nvPr/>
          </p:nvSpPr>
          <p:spPr>
            <a:xfrm>
              <a:off x="4014557" y="3939546"/>
              <a:ext cx="73129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u-HU" sz="1100" noProof="1" smtClean="0"/>
                <a:t>Sugar alc.</a:t>
              </a:r>
              <a:endParaRPr lang="hu-HU" sz="1100" noProof="1"/>
            </a:p>
          </p:txBody>
        </p:sp>
        <p:sp>
          <p:nvSpPr>
            <p:cNvPr id="58" name="Szövegdoboz 57"/>
            <p:cNvSpPr txBox="1"/>
            <p:nvPr/>
          </p:nvSpPr>
          <p:spPr>
            <a:xfrm>
              <a:off x="4840043" y="3939546"/>
              <a:ext cx="97975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u-HU" sz="1100" noProof="1" smtClean="0"/>
                <a:t>Organic acids</a:t>
              </a:r>
              <a:endParaRPr lang="hu-HU" sz="1100" noProof="1"/>
            </a:p>
          </p:txBody>
        </p:sp>
        <p:sp>
          <p:nvSpPr>
            <p:cNvPr id="59" name="Szövegdoboz 58"/>
            <p:cNvSpPr txBox="1"/>
            <p:nvPr/>
          </p:nvSpPr>
          <p:spPr>
            <a:xfrm>
              <a:off x="5975636" y="3930899"/>
              <a:ext cx="71205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u-HU" sz="1100" noProof="1" smtClean="0"/>
                <a:t>Inorg. ac.</a:t>
              </a:r>
              <a:endParaRPr lang="hu-HU" sz="1100" noProof="1"/>
            </a:p>
          </p:txBody>
        </p:sp>
      </p:grpSp>
      <p:sp>
        <p:nvSpPr>
          <p:cNvPr id="3" name="Szövegdoboz 2"/>
          <p:cNvSpPr txBox="1"/>
          <p:nvPr/>
        </p:nvSpPr>
        <p:spPr>
          <a:xfrm>
            <a:off x="344110" y="8100200"/>
            <a:ext cx="62775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u-HU" sz="1200" b="1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Fig. S3 </a:t>
            </a:r>
            <a:r>
              <a:rPr lang="hu-HU" sz="12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Metabolite composition of leaves. T</a:t>
            </a:r>
            <a:r>
              <a:rPr lang="en-US" sz="12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 relative data shown on the y axis are derived from a comparison of the peak sizes of the samples and an internal standard, ribitol.</a:t>
            </a:r>
            <a:r>
              <a:rPr lang="hu-HU" sz="12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The m</a:t>
            </a:r>
            <a:r>
              <a:rPr lang="en-US" sz="12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eans </a:t>
            </a:r>
            <a:r>
              <a:rPr lang="en-US" sz="12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were obtained from </a:t>
            </a:r>
            <a:r>
              <a:rPr lang="hu-HU" sz="12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two consecutive experiments from </a:t>
            </a:r>
            <a:r>
              <a:rPr lang="en-US" sz="12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three-</a:t>
            </a:r>
            <a:r>
              <a:rPr lang="hu-HU" sz="12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four</a:t>
            </a:r>
            <a:r>
              <a:rPr lang="en-US" sz="12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biological </a:t>
            </a:r>
            <a:r>
              <a:rPr lang="en-US" sz="12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repeats</a:t>
            </a:r>
            <a:r>
              <a:rPr lang="hu-HU" sz="12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(Table S1). The s</a:t>
            </a:r>
            <a:r>
              <a:rPr lang="en-US" sz="12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tandard </a:t>
            </a:r>
            <a:r>
              <a:rPr lang="en-US" sz="12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deviations are indicated by error bars.</a:t>
            </a:r>
            <a:r>
              <a:rPr lang="hu-HU" sz="12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hu-HU" sz="1200" b="1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5" name="Csoportba foglalás 64"/>
          <p:cNvGrpSpPr/>
          <p:nvPr/>
        </p:nvGrpSpPr>
        <p:grpSpPr>
          <a:xfrm>
            <a:off x="0" y="0"/>
            <a:ext cx="6858000" cy="3933825"/>
            <a:chOff x="0" y="0"/>
            <a:chExt cx="6858000" cy="3933825"/>
          </a:xfrm>
        </p:grpSpPr>
        <p:graphicFrame>
          <p:nvGraphicFramePr>
            <p:cNvPr id="66" name="Diagram 65"/>
            <p:cNvGraphicFramePr>
              <a:graphicFrameLocks/>
            </p:cNvGraphicFramePr>
            <p:nvPr/>
          </p:nvGraphicFramePr>
          <p:xfrm>
            <a:off x="0" y="0"/>
            <a:ext cx="6858000" cy="342537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63" name="Téglalap 62"/>
            <p:cNvSpPr/>
            <p:nvPr/>
          </p:nvSpPr>
          <p:spPr>
            <a:xfrm>
              <a:off x="123826" y="114300"/>
              <a:ext cx="6591300" cy="381952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</p:grpSp>
      <p:grpSp>
        <p:nvGrpSpPr>
          <p:cNvPr id="68" name="Csoportba foglalás 67"/>
          <p:cNvGrpSpPr/>
          <p:nvPr/>
        </p:nvGrpSpPr>
        <p:grpSpPr>
          <a:xfrm>
            <a:off x="0" y="4171950"/>
            <a:ext cx="6858000" cy="3819525"/>
            <a:chOff x="0" y="4171950"/>
            <a:chExt cx="6858000" cy="3819525"/>
          </a:xfrm>
        </p:grpSpPr>
        <p:graphicFrame>
          <p:nvGraphicFramePr>
            <p:cNvPr id="67" name="Diagram 66"/>
            <p:cNvGraphicFramePr>
              <a:graphicFrameLocks/>
            </p:cNvGraphicFramePr>
            <p:nvPr/>
          </p:nvGraphicFramePr>
          <p:xfrm>
            <a:off x="0" y="4191000"/>
            <a:ext cx="6858000" cy="325755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64" name="Téglalap 63"/>
            <p:cNvSpPr/>
            <p:nvPr/>
          </p:nvSpPr>
          <p:spPr>
            <a:xfrm>
              <a:off x="133351" y="4171950"/>
              <a:ext cx="6591300" cy="381952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</p:grpSp>
    </p:spTree>
    <p:extLst>
      <p:ext uri="{BB962C8B-B14F-4D97-AF65-F5344CB8AC3E}">
        <p14:creationId xmlns:p14="http://schemas.microsoft.com/office/powerpoint/2010/main" xmlns="" val="36152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/>
          <p:cNvSpPr txBox="1"/>
          <p:nvPr/>
        </p:nvSpPr>
        <p:spPr>
          <a:xfrm>
            <a:off x="319317" y="484412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smtClean="0">
                <a:latin typeface="Arial" pitchFamily="34" charset="0"/>
                <a:cs typeface="Arial" pitchFamily="34" charset="0"/>
              </a:rPr>
              <a:t>A</a:t>
            </a:r>
            <a:endParaRPr lang="hu-HU" sz="240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293916" y="3757384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smtClean="0">
                <a:latin typeface="Arial" pitchFamily="34" charset="0"/>
                <a:cs typeface="Arial" pitchFamily="34" charset="0"/>
              </a:rPr>
              <a:t>B</a:t>
            </a:r>
            <a:endParaRPr lang="hu-HU" sz="240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Szövegdoboz 6"/>
          <p:cNvSpPr txBox="1"/>
          <p:nvPr/>
        </p:nvSpPr>
        <p:spPr>
          <a:xfrm>
            <a:off x="742951" y="7032171"/>
            <a:ext cx="50958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b="1" noProof="1" smtClean="0">
                <a:latin typeface="Times New Roman" pitchFamily="18" charset="0"/>
                <a:cs typeface="Times New Roman" pitchFamily="18" charset="0"/>
              </a:rPr>
              <a:t>Fig. S4 </a:t>
            </a:r>
            <a:r>
              <a:rPr lang="hu-HU" sz="1200" noProof="1" smtClean="0">
                <a:latin typeface="Times New Roman" pitchFamily="18" charset="0"/>
                <a:cs typeface="Times New Roman" pitchFamily="18" charset="0"/>
              </a:rPr>
              <a:t>Sugar concentrations in leaves (</a:t>
            </a:r>
            <a:r>
              <a:rPr lang="hu-HU" sz="1200" b="1" noProof="1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hu-HU" sz="1200" noProof="1" smtClean="0">
                <a:latin typeface="Times New Roman" pitchFamily="18" charset="0"/>
                <a:cs typeface="Times New Roman" pitchFamily="18" charset="0"/>
              </a:rPr>
              <a:t>) and  tubers (</a:t>
            </a:r>
            <a:r>
              <a:rPr lang="hu-HU" sz="1200" b="1" noProof="1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hu-HU" sz="1200" noProof="1" smtClean="0">
                <a:latin typeface="Times New Roman" pitchFamily="18" charset="0"/>
                <a:cs typeface="Times New Roman" pitchFamily="18" charset="0"/>
              </a:rPr>
              <a:t>). The concentrations were calculated by comparing the peak sizes (Table S1 and S2) to those of authentic standards.</a:t>
            </a:r>
          </a:p>
          <a:p>
            <a:endParaRPr lang="hu-HU" sz="1200" b="1" noProof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0574" y="3838575"/>
            <a:ext cx="4906428" cy="295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6925" y="606425"/>
            <a:ext cx="4899025" cy="2952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Kép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1730" y="6005147"/>
            <a:ext cx="3052800" cy="3052800"/>
          </a:xfrm>
          <a:prstGeom prst="rect">
            <a:avLst/>
          </a:prstGeom>
        </p:spPr>
      </p:pic>
      <p:pic>
        <p:nvPicPr>
          <p:cNvPr id="17" name="Kép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1880" y="3010348"/>
            <a:ext cx="3052800" cy="3052800"/>
          </a:xfrm>
          <a:prstGeom prst="rect">
            <a:avLst/>
          </a:prstGeom>
        </p:spPr>
      </p:pic>
      <p:pic>
        <p:nvPicPr>
          <p:cNvPr id="16" name="Kép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32628" y="3024862"/>
            <a:ext cx="3052800" cy="3052800"/>
          </a:xfrm>
          <a:prstGeom prst="rect">
            <a:avLst/>
          </a:prstGeom>
        </p:spPr>
      </p:pic>
      <p:pic>
        <p:nvPicPr>
          <p:cNvPr id="15" name="Kép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80508" y="188633"/>
            <a:ext cx="3051723" cy="3051723"/>
          </a:xfrm>
          <a:prstGeom prst="rect">
            <a:avLst/>
          </a:prstGeom>
        </p:spPr>
      </p:pic>
      <p:pic>
        <p:nvPicPr>
          <p:cNvPr id="14" name="Kép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7037" y="188633"/>
            <a:ext cx="3051723" cy="3051723"/>
          </a:xfrm>
          <a:prstGeom prst="rect">
            <a:avLst/>
          </a:prstGeom>
        </p:spPr>
      </p:pic>
      <p:sp>
        <p:nvSpPr>
          <p:cNvPr id="8" name="Szövegdoboz 7"/>
          <p:cNvSpPr txBox="1"/>
          <p:nvPr/>
        </p:nvSpPr>
        <p:spPr>
          <a:xfrm>
            <a:off x="542925" y="428625"/>
            <a:ext cx="362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/>
              <a:t>A</a:t>
            </a:r>
          </a:p>
        </p:txBody>
      </p:sp>
      <p:sp>
        <p:nvSpPr>
          <p:cNvPr id="9" name="Szövegdoboz 8"/>
          <p:cNvSpPr txBox="1"/>
          <p:nvPr/>
        </p:nvSpPr>
        <p:spPr>
          <a:xfrm>
            <a:off x="494402" y="6201088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dirty="0" smtClean="0"/>
              <a:t>E</a:t>
            </a:r>
            <a:endParaRPr lang="hu-HU" sz="2400" dirty="0"/>
          </a:p>
        </p:txBody>
      </p:sp>
      <p:sp>
        <p:nvSpPr>
          <p:cNvPr id="10" name="Szövegdoboz 9"/>
          <p:cNvSpPr txBox="1"/>
          <p:nvPr/>
        </p:nvSpPr>
        <p:spPr>
          <a:xfrm>
            <a:off x="3726666" y="3240356"/>
            <a:ext cx="3738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smtClean="0"/>
              <a:t>D</a:t>
            </a:r>
            <a:endParaRPr lang="hu-HU" sz="2400"/>
          </a:p>
        </p:txBody>
      </p:sp>
      <p:sp>
        <p:nvSpPr>
          <p:cNvPr id="11" name="Szövegdoboz 10"/>
          <p:cNvSpPr txBox="1"/>
          <p:nvPr/>
        </p:nvSpPr>
        <p:spPr>
          <a:xfrm>
            <a:off x="504500" y="3268931"/>
            <a:ext cx="3481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smtClean="0"/>
              <a:t>C</a:t>
            </a:r>
            <a:endParaRPr lang="hu-HU" sz="2400"/>
          </a:p>
        </p:txBody>
      </p:sp>
      <p:sp>
        <p:nvSpPr>
          <p:cNvPr id="12" name="Szövegdoboz 11"/>
          <p:cNvSpPr txBox="1"/>
          <p:nvPr/>
        </p:nvSpPr>
        <p:spPr>
          <a:xfrm>
            <a:off x="3717141" y="409575"/>
            <a:ext cx="351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smtClean="0"/>
              <a:t>B</a:t>
            </a:r>
            <a:endParaRPr lang="hu-HU" sz="2400"/>
          </a:p>
        </p:txBody>
      </p:sp>
      <p:sp>
        <p:nvSpPr>
          <p:cNvPr id="13" name="Szövegdoboz 12"/>
          <p:cNvSpPr txBox="1"/>
          <p:nvPr/>
        </p:nvSpPr>
        <p:spPr>
          <a:xfrm>
            <a:off x="3546764" y="6691745"/>
            <a:ext cx="28540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u-HU" sz="1200" b="1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Fig. S5 </a:t>
            </a:r>
            <a:r>
              <a:rPr lang="hu-HU" sz="12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PCA biplot analysis of the leaf metabolite data presented in Table S1. (</a:t>
            </a:r>
            <a:r>
              <a:rPr lang="hu-HU" sz="1200" b="1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hu-HU" sz="12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HP-WL, (</a:t>
            </a:r>
            <a:r>
              <a:rPr lang="hu-HU" sz="1200" b="1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hu-HU" sz="12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HP-HP/HP, (</a:t>
            </a:r>
            <a:r>
              <a:rPr lang="hu-HU" sz="1200" b="1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hu-HU" sz="12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WL-WL/WL, (</a:t>
            </a:r>
            <a:r>
              <a:rPr lang="hu-HU" sz="1200" b="1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hu-HU" sz="12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HP/HP-HP/WL, (</a:t>
            </a:r>
            <a:r>
              <a:rPr lang="hu-HU" sz="1200" b="1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hu-HU" sz="12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WL/WL-WL/HP</a:t>
            </a:r>
            <a:endParaRPr lang="hu-HU" sz="1200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78177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4" name="Diagram 53"/>
          <p:cNvGraphicFramePr>
            <a:graphicFrameLocks/>
          </p:cNvGraphicFramePr>
          <p:nvPr/>
        </p:nvGraphicFramePr>
        <p:xfrm>
          <a:off x="0" y="4267199"/>
          <a:ext cx="6858001" cy="33330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3" name="Csoportba foglalás 2"/>
          <p:cNvGrpSpPr/>
          <p:nvPr/>
        </p:nvGrpSpPr>
        <p:grpSpPr>
          <a:xfrm>
            <a:off x="413581" y="3605797"/>
            <a:ext cx="6287640" cy="412461"/>
            <a:chOff x="400050" y="3800801"/>
            <a:chExt cx="6287640" cy="412461"/>
          </a:xfrm>
        </p:grpSpPr>
        <p:grpSp>
          <p:nvGrpSpPr>
            <p:cNvPr id="4" name="Csoportba foglalás 3"/>
            <p:cNvGrpSpPr/>
            <p:nvPr/>
          </p:nvGrpSpPr>
          <p:grpSpPr>
            <a:xfrm>
              <a:off x="400050" y="3803563"/>
              <a:ext cx="2844800" cy="146137"/>
              <a:chOff x="400050" y="3682913"/>
              <a:chExt cx="2844800" cy="146137"/>
            </a:xfrm>
          </p:grpSpPr>
          <p:cxnSp>
            <p:nvCxnSpPr>
              <p:cNvPr id="22" name="Egyenes összekötő 21"/>
              <p:cNvCxnSpPr/>
              <p:nvPr/>
            </p:nvCxnSpPr>
            <p:spPr>
              <a:xfrm>
                <a:off x="406400" y="3682913"/>
                <a:ext cx="0" cy="14400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Egyenes összekötő 22"/>
              <p:cNvCxnSpPr/>
              <p:nvPr/>
            </p:nvCxnSpPr>
            <p:spPr>
              <a:xfrm>
                <a:off x="400050" y="3829050"/>
                <a:ext cx="284400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Egyenes összekötő 23"/>
              <p:cNvCxnSpPr/>
              <p:nvPr/>
            </p:nvCxnSpPr>
            <p:spPr>
              <a:xfrm>
                <a:off x="3244850" y="3682913"/>
                <a:ext cx="0" cy="14400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" name="Egyenes összekötő 4"/>
            <p:cNvCxnSpPr/>
            <p:nvPr/>
          </p:nvCxnSpPr>
          <p:spPr>
            <a:xfrm>
              <a:off x="3309719" y="3802388"/>
              <a:ext cx="0" cy="14400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Egyenes összekötő 5"/>
            <p:cNvCxnSpPr/>
            <p:nvPr/>
          </p:nvCxnSpPr>
          <p:spPr>
            <a:xfrm>
              <a:off x="3308089" y="3949708"/>
              <a:ext cx="756000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Egyenes összekötő 6"/>
            <p:cNvCxnSpPr/>
            <p:nvPr/>
          </p:nvCxnSpPr>
          <p:spPr>
            <a:xfrm>
              <a:off x="4057041" y="3802388"/>
              <a:ext cx="0" cy="14400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Egyenes összekötő 7"/>
            <p:cNvCxnSpPr/>
            <p:nvPr/>
          </p:nvCxnSpPr>
          <p:spPr>
            <a:xfrm>
              <a:off x="4109471" y="3800801"/>
              <a:ext cx="0" cy="14400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Egyenes összekötő 8"/>
            <p:cNvCxnSpPr/>
            <p:nvPr/>
          </p:nvCxnSpPr>
          <p:spPr>
            <a:xfrm>
              <a:off x="4103208" y="3949564"/>
              <a:ext cx="504000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Egyenes összekötő 9"/>
            <p:cNvCxnSpPr/>
            <p:nvPr/>
          </p:nvCxnSpPr>
          <p:spPr>
            <a:xfrm>
              <a:off x="4602619" y="3800801"/>
              <a:ext cx="0" cy="14400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Egyenes összekötő 10"/>
            <p:cNvCxnSpPr/>
            <p:nvPr/>
          </p:nvCxnSpPr>
          <p:spPr>
            <a:xfrm>
              <a:off x="4662703" y="3802889"/>
              <a:ext cx="0" cy="14400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Egyenes összekötő 11"/>
            <p:cNvCxnSpPr/>
            <p:nvPr/>
          </p:nvCxnSpPr>
          <p:spPr>
            <a:xfrm>
              <a:off x="4662703" y="3949564"/>
              <a:ext cx="1332000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Egyenes összekötő 12"/>
            <p:cNvCxnSpPr/>
            <p:nvPr/>
          </p:nvCxnSpPr>
          <p:spPr>
            <a:xfrm>
              <a:off x="5997810" y="3805564"/>
              <a:ext cx="0" cy="14400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Egyenes összekötő 13"/>
            <p:cNvCxnSpPr/>
            <p:nvPr/>
          </p:nvCxnSpPr>
          <p:spPr>
            <a:xfrm>
              <a:off x="6065615" y="3802889"/>
              <a:ext cx="0" cy="14400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Egyenes összekötő 14"/>
            <p:cNvCxnSpPr/>
            <p:nvPr/>
          </p:nvCxnSpPr>
          <p:spPr>
            <a:xfrm>
              <a:off x="6065615" y="3951652"/>
              <a:ext cx="540000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Egyenes összekötő 15"/>
            <p:cNvCxnSpPr/>
            <p:nvPr/>
          </p:nvCxnSpPr>
          <p:spPr>
            <a:xfrm>
              <a:off x="6602604" y="3802889"/>
              <a:ext cx="0" cy="14400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Szövegdoboz 16"/>
            <p:cNvSpPr txBox="1"/>
            <p:nvPr/>
          </p:nvSpPr>
          <p:spPr>
            <a:xfrm>
              <a:off x="1246340" y="3951652"/>
              <a:ext cx="877163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u-HU" sz="1100" err="1" smtClean="0"/>
                <a:t>Amino</a:t>
              </a:r>
              <a:r>
                <a:rPr lang="hu-HU" sz="1100" smtClean="0"/>
                <a:t> </a:t>
              </a:r>
              <a:r>
                <a:rPr lang="hu-HU" sz="1100" err="1" smtClean="0"/>
                <a:t>acids</a:t>
              </a:r>
              <a:endParaRPr lang="hu-HU" sz="1100"/>
            </a:p>
          </p:txBody>
        </p:sp>
        <p:sp>
          <p:nvSpPr>
            <p:cNvPr id="18" name="Szövegdoboz 17"/>
            <p:cNvSpPr txBox="1"/>
            <p:nvPr/>
          </p:nvSpPr>
          <p:spPr>
            <a:xfrm>
              <a:off x="3374989" y="3939546"/>
              <a:ext cx="55976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u-HU" sz="1100" err="1" smtClean="0"/>
                <a:t>Sugars</a:t>
              </a:r>
              <a:endParaRPr lang="hu-HU" sz="1100"/>
            </a:p>
          </p:txBody>
        </p:sp>
        <p:sp>
          <p:nvSpPr>
            <p:cNvPr id="19" name="Szövegdoboz 18"/>
            <p:cNvSpPr txBox="1"/>
            <p:nvPr/>
          </p:nvSpPr>
          <p:spPr>
            <a:xfrm>
              <a:off x="4014557" y="3939546"/>
              <a:ext cx="73129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u-HU" sz="1100" err="1" smtClean="0"/>
                <a:t>Sugar</a:t>
              </a:r>
              <a:r>
                <a:rPr lang="hu-HU" sz="1100" smtClean="0"/>
                <a:t> </a:t>
              </a:r>
              <a:r>
                <a:rPr lang="hu-HU" sz="1100" err="1" smtClean="0"/>
                <a:t>alc</a:t>
              </a:r>
              <a:r>
                <a:rPr lang="hu-HU" sz="1100" smtClean="0"/>
                <a:t>.</a:t>
              </a:r>
              <a:endParaRPr lang="hu-HU" sz="1100"/>
            </a:p>
          </p:txBody>
        </p:sp>
        <p:sp>
          <p:nvSpPr>
            <p:cNvPr id="20" name="Szövegdoboz 19"/>
            <p:cNvSpPr txBox="1"/>
            <p:nvPr/>
          </p:nvSpPr>
          <p:spPr>
            <a:xfrm>
              <a:off x="4840043" y="3939546"/>
              <a:ext cx="97975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u-HU" sz="1100" err="1" smtClean="0"/>
                <a:t>Organic</a:t>
              </a:r>
              <a:r>
                <a:rPr lang="hu-HU" sz="1100" smtClean="0"/>
                <a:t> </a:t>
              </a:r>
              <a:r>
                <a:rPr lang="hu-HU" sz="1100" err="1" smtClean="0"/>
                <a:t>acids</a:t>
              </a:r>
              <a:endParaRPr lang="hu-HU" sz="1100"/>
            </a:p>
          </p:txBody>
        </p:sp>
        <p:sp>
          <p:nvSpPr>
            <p:cNvPr id="21" name="Szövegdoboz 20"/>
            <p:cNvSpPr txBox="1"/>
            <p:nvPr/>
          </p:nvSpPr>
          <p:spPr>
            <a:xfrm>
              <a:off x="5975636" y="3930899"/>
              <a:ext cx="71205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u-HU" sz="1100" err="1" smtClean="0"/>
                <a:t>Inorg</a:t>
              </a:r>
              <a:r>
                <a:rPr lang="hu-HU" sz="1100" smtClean="0"/>
                <a:t>. </a:t>
              </a:r>
              <a:r>
                <a:rPr lang="hu-HU" sz="1100" err="1"/>
                <a:t>a</a:t>
              </a:r>
              <a:r>
                <a:rPr lang="hu-HU" sz="1100" err="1" smtClean="0"/>
                <a:t>c</a:t>
              </a:r>
              <a:r>
                <a:rPr lang="hu-HU" sz="1100" smtClean="0"/>
                <a:t>.</a:t>
              </a:r>
              <a:endParaRPr lang="hu-HU" sz="1100"/>
            </a:p>
          </p:txBody>
        </p:sp>
      </p:grpSp>
      <p:grpSp>
        <p:nvGrpSpPr>
          <p:cNvPr id="26" name="Csoportba foglalás 25"/>
          <p:cNvGrpSpPr/>
          <p:nvPr/>
        </p:nvGrpSpPr>
        <p:grpSpPr>
          <a:xfrm>
            <a:off x="413576" y="7568196"/>
            <a:ext cx="6287640" cy="412461"/>
            <a:chOff x="400050" y="3800801"/>
            <a:chExt cx="6287640" cy="412461"/>
          </a:xfrm>
        </p:grpSpPr>
        <p:grpSp>
          <p:nvGrpSpPr>
            <p:cNvPr id="27" name="Csoportba foglalás 26"/>
            <p:cNvGrpSpPr/>
            <p:nvPr/>
          </p:nvGrpSpPr>
          <p:grpSpPr>
            <a:xfrm>
              <a:off x="400050" y="3803563"/>
              <a:ext cx="2844800" cy="146137"/>
              <a:chOff x="400050" y="3682913"/>
              <a:chExt cx="2844800" cy="146137"/>
            </a:xfrm>
          </p:grpSpPr>
          <p:cxnSp>
            <p:nvCxnSpPr>
              <p:cNvPr id="45" name="Egyenes összekötő 44"/>
              <p:cNvCxnSpPr/>
              <p:nvPr/>
            </p:nvCxnSpPr>
            <p:spPr>
              <a:xfrm>
                <a:off x="406400" y="3682913"/>
                <a:ext cx="0" cy="14400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Egyenes összekötő 45"/>
              <p:cNvCxnSpPr/>
              <p:nvPr/>
            </p:nvCxnSpPr>
            <p:spPr>
              <a:xfrm>
                <a:off x="400050" y="3829050"/>
                <a:ext cx="284400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Egyenes összekötő 46"/>
              <p:cNvCxnSpPr/>
              <p:nvPr/>
            </p:nvCxnSpPr>
            <p:spPr>
              <a:xfrm>
                <a:off x="3244850" y="3682913"/>
                <a:ext cx="0" cy="14400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8" name="Egyenes összekötő 27"/>
            <p:cNvCxnSpPr/>
            <p:nvPr/>
          </p:nvCxnSpPr>
          <p:spPr>
            <a:xfrm>
              <a:off x="3309719" y="3802388"/>
              <a:ext cx="0" cy="14400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Egyenes összekötő 28"/>
            <p:cNvCxnSpPr/>
            <p:nvPr/>
          </p:nvCxnSpPr>
          <p:spPr>
            <a:xfrm>
              <a:off x="3308089" y="3949708"/>
              <a:ext cx="756000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Egyenes összekötő 29"/>
            <p:cNvCxnSpPr/>
            <p:nvPr/>
          </p:nvCxnSpPr>
          <p:spPr>
            <a:xfrm>
              <a:off x="4057041" y="3802388"/>
              <a:ext cx="0" cy="14400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Egyenes összekötő 30"/>
            <p:cNvCxnSpPr/>
            <p:nvPr/>
          </p:nvCxnSpPr>
          <p:spPr>
            <a:xfrm>
              <a:off x="4109471" y="3800801"/>
              <a:ext cx="0" cy="14400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Egyenes összekötő 31"/>
            <p:cNvCxnSpPr/>
            <p:nvPr/>
          </p:nvCxnSpPr>
          <p:spPr>
            <a:xfrm>
              <a:off x="4103208" y="3949564"/>
              <a:ext cx="504000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Egyenes összekötő 32"/>
            <p:cNvCxnSpPr/>
            <p:nvPr/>
          </p:nvCxnSpPr>
          <p:spPr>
            <a:xfrm>
              <a:off x="4602619" y="3800801"/>
              <a:ext cx="0" cy="14400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Egyenes összekötő 33"/>
            <p:cNvCxnSpPr/>
            <p:nvPr/>
          </p:nvCxnSpPr>
          <p:spPr>
            <a:xfrm>
              <a:off x="4662703" y="3802889"/>
              <a:ext cx="0" cy="14400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Egyenes összekötő 34"/>
            <p:cNvCxnSpPr/>
            <p:nvPr/>
          </p:nvCxnSpPr>
          <p:spPr>
            <a:xfrm>
              <a:off x="4662703" y="3949564"/>
              <a:ext cx="1332000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Egyenes összekötő 35"/>
            <p:cNvCxnSpPr/>
            <p:nvPr/>
          </p:nvCxnSpPr>
          <p:spPr>
            <a:xfrm>
              <a:off x="5997810" y="3805564"/>
              <a:ext cx="0" cy="14400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Egyenes összekötő 36"/>
            <p:cNvCxnSpPr/>
            <p:nvPr/>
          </p:nvCxnSpPr>
          <p:spPr>
            <a:xfrm>
              <a:off x="6065615" y="3802889"/>
              <a:ext cx="0" cy="14400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Egyenes összekötő 37"/>
            <p:cNvCxnSpPr/>
            <p:nvPr/>
          </p:nvCxnSpPr>
          <p:spPr>
            <a:xfrm>
              <a:off x="6065615" y="3951652"/>
              <a:ext cx="540000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Egyenes összekötő 38"/>
            <p:cNvCxnSpPr/>
            <p:nvPr/>
          </p:nvCxnSpPr>
          <p:spPr>
            <a:xfrm>
              <a:off x="6602604" y="3802889"/>
              <a:ext cx="0" cy="14400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Szövegdoboz 39"/>
            <p:cNvSpPr txBox="1"/>
            <p:nvPr/>
          </p:nvSpPr>
          <p:spPr>
            <a:xfrm>
              <a:off x="1246340" y="3951652"/>
              <a:ext cx="877163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u-HU" sz="1100" err="1" smtClean="0"/>
                <a:t>Amino</a:t>
              </a:r>
              <a:r>
                <a:rPr lang="hu-HU" sz="1100" smtClean="0"/>
                <a:t> </a:t>
              </a:r>
              <a:r>
                <a:rPr lang="hu-HU" sz="1100" err="1" smtClean="0"/>
                <a:t>acids</a:t>
              </a:r>
              <a:endParaRPr lang="hu-HU" sz="1100"/>
            </a:p>
          </p:txBody>
        </p:sp>
        <p:sp>
          <p:nvSpPr>
            <p:cNvPr id="41" name="Szövegdoboz 40"/>
            <p:cNvSpPr txBox="1"/>
            <p:nvPr/>
          </p:nvSpPr>
          <p:spPr>
            <a:xfrm>
              <a:off x="3374989" y="3939546"/>
              <a:ext cx="55976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u-HU" sz="1100" err="1" smtClean="0"/>
                <a:t>Sugars</a:t>
              </a:r>
              <a:endParaRPr lang="hu-HU" sz="1100"/>
            </a:p>
          </p:txBody>
        </p:sp>
        <p:sp>
          <p:nvSpPr>
            <p:cNvPr id="42" name="Szövegdoboz 41"/>
            <p:cNvSpPr txBox="1"/>
            <p:nvPr/>
          </p:nvSpPr>
          <p:spPr>
            <a:xfrm>
              <a:off x="4014557" y="3939546"/>
              <a:ext cx="73129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u-HU" sz="1100" err="1" smtClean="0"/>
                <a:t>Sugar</a:t>
              </a:r>
              <a:r>
                <a:rPr lang="hu-HU" sz="1100" smtClean="0"/>
                <a:t> </a:t>
              </a:r>
              <a:r>
                <a:rPr lang="hu-HU" sz="1100" err="1" smtClean="0"/>
                <a:t>alc</a:t>
              </a:r>
              <a:r>
                <a:rPr lang="hu-HU" sz="1100" smtClean="0"/>
                <a:t>.</a:t>
              </a:r>
              <a:endParaRPr lang="hu-HU" sz="1100"/>
            </a:p>
          </p:txBody>
        </p:sp>
        <p:sp>
          <p:nvSpPr>
            <p:cNvPr id="43" name="Szövegdoboz 42"/>
            <p:cNvSpPr txBox="1"/>
            <p:nvPr/>
          </p:nvSpPr>
          <p:spPr>
            <a:xfrm>
              <a:off x="4840043" y="3939546"/>
              <a:ext cx="97975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u-HU" sz="1100" err="1" smtClean="0"/>
                <a:t>Organic</a:t>
              </a:r>
              <a:r>
                <a:rPr lang="hu-HU" sz="1100" smtClean="0"/>
                <a:t> </a:t>
              </a:r>
              <a:r>
                <a:rPr lang="hu-HU" sz="1100" err="1" smtClean="0"/>
                <a:t>acids</a:t>
              </a:r>
              <a:endParaRPr lang="hu-HU" sz="1100"/>
            </a:p>
          </p:txBody>
        </p:sp>
        <p:sp>
          <p:nvSpPr>
            <p:cNvPr id="44" name="Szövegdoboz 43"/>
            <p:cNvSpPr txBox="1"/>
            <p:nvPr/>
          </p:nvSpPr>
          <p:spPr>
            <a:xfrm>
              <a:off x="5975636" y="3930899"/>
              <a:ext cx="71205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u-HU" sz="1100" err="1" smtClean="0"/>
                <a:t>Inorg</a:t>
              </a:r>
              <a:r>
                <a:rPr lang="hu-HU" sz="1100" smtClean="0"/>
                <a:t>. </a:t>
              </a:r>
              <a:r>
                <a:rPr lang="hu-HU" sz="1100" err="1"/>
                <a:t>a</a:t>
              </a:r>
              <a:r>
                <a:rPr lang="hu-HU" sz="1100" err="1" smtClean="0"/>
                <a:t>c</a:t>
              </a:r>
              <a:r>
                <a:rPr lang="hu-HU" sz="1100" smtClean="0"/>
                <a:t>.</a:t>
              </a:r>
              <a:endParaRPr lang="hu-HU" sz="1100"/>
            </a:p>
          </p:txBody>
        </p:sp>
      </p:grpSp>
      <p:sp>
        <p:nvSpPr>
          <p:cNvPr id="49" name="Szövegdoboz 48"/>
          <p:cNvSpPr txBox="1"/>
          <p:nvPr/>
        </p:nvSpPr>
        <p:spPr>
          <a:xfrm>
            <a:off x="341006" y="8105208"/>
            <a:ext cx="62775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u-HU" sz="1200" b="1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Fig. S6 </a:t>
            </a:r>
            <a:r>
              <a:rPr lang="hu-HU" sz="12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Metabolite composition of tubers. T</a:t>
            </a:r>
            <a:r>
              <a:rPr lang="en-US" sz="12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 relative data shown on the y axis are derived from a comparison of the peak sizes of the samples and an internal standard, ribitol.</a:t>
            </a:r>
            <a:r>
              <a:rPr lang="hu-HU" sz="12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The m</a:t>
            </a:r>
            <a:r>
              <a:rPr lang="en-US" sz="12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eans </a:t>
            </a:r>
            <a:r>
              <a:rPr lang="en-US" sz="12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were obtained from </a:t>
            </a:r>
            <a:r>
              <a:rPr lang="hu-HU" sz="12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two consecutive experiments from four-five</a:t>
            </a:r>
            <a:r>
              <a:rPr lang="en-US" sz="12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biological </a:t>
            </a:r>
            <a:r>
              <a:rPr lang="en-US" sz="12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repeats</a:t>
            </a:r>
            <a:r>
              <a:rPr lang="hu-HU" sz="12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(Table S2). The</a:t>
            </a:r>
            <a:r>
              <a:rPr lang="en-US" sz="12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2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12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tandard </a:t>
            </a:r>
            <a:r>
              <a:rPr lang="en-US" sz="12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deviations are indicated by error bars.</a:t>
            </a:r>
            <a:r>
              <a:rPr lang="hu-HU" sz="12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hu-HU" sz="1200" b="1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1" name="Diagram 50"/>
          <p:cNvGraphicFramePr>
            <a:graphicFrameLocks/>
          </p:cNvGraphicFramePr>
          <p:nvPr/>
        </p:nvGraphicFramePr>
        <p:xfrm>
          <a:off x="0" y="203200"/>
          <a:ext cx="6857999" cy="34686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0" name="Téglalap 49"/>
          <p:cNvSpPr/>
          <p:nvPr/>
        </p:nvSpPr>
        <p:spPr>
          <a:xfrm>
            <a:off x="138340" y="186870"/>
            <a:ext cx="6591300" cy="38195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53" name="Téglalap 52"/>
          <p:cNvSpPr/>
          <p:nvPr/>
        </p:nvSpPr>
        <p:spPr>
          <a:xfrm>
            <a:off x="163515" y="4127499"/>
            <a:ext cx="6591300" cy="38195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3633292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Kép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6812" y="6036738"/>
            <a:ext cx="3052800" cy="3052800"/>
          </a:xfrm>
          <a:prstGeom prst="rect">
            <a:avLst/>
          </a:prstGeom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8500" y="3116332"/>
            <a:ext cx="3052800" cy="3052800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7206" y="3122488"/>
            <a:ext cx="3052800" cy="3052800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8500" y="202868"/>
            <a:ext cx="3052800" cy="3052800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6256" y="200886"/>
            <a:ext cx="3052800" cy="3052800"/>
          </a:xfrm>
          <a:prstGeom prst="rect">
            <a:avLst/>
          </a:prstGeom>
        </p:spPr>
      </p:pic>
      <p:sp>
        <p:nvSpPr>
          <p:cNvPr id="13" name="Szövegdoboz 12"/>
          <p:cNvSpPr txBox="1"/>
          <p:nvPr/>
        </p:nvSpPr>
        <p:spPr>
          <a:xfrm>
            <a:off x="542925" y="428625"/>
            <a:ext cx="362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/>
              <a:t>A</a:t>
            </a:r>
          </a:p>
        </p:txBody>
      </p:sp>
      <p:sp>
        <p:nvSpPr>
          <p:cNvPr id="15" name="Szövegdoboz 14"/>
          <p:cNvSpPr txBox="1"/>
          <p:nvPr/>
        </p:nvSpPr>
        <p:spPr>
          <a:xfrm>
            <a:off x="3581903" y="3365976"/>
            <a:ext cx="3738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dirty="0" smtClean="0"/>
              <a:t>D</a:t>
            </a:r>
            <a:endParaRPr lang="hu-HU" sz="2400" dirty="0"/>
          </a:p>
        </p:txBody>
      </p:sp>
      <p:sp>
        <p:nvSpPr>
          <p:cNvPr id="16" name="Szövegdoboz 15"/>
          <p:cNvSpPr txBox="1"/>
          <p:nvPr/>
        </p:nvSpPr>
        <p:spPr>
          <a:xfrm>
            <a:off x="3576584" y="428625"/>
            <a:ext cx="351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/>
              <a:t>B</a:t>
            </a:r>
          </a:p>
        </p:txBody>
      </p:sp>
      <p:sp>
        <p:nvSpPr>
          <p:cNvPr id="17" name="Szövegdoboz 16"/>
          <p:cNvSpPr txBox="1"/>
          <p:nvPr/>
        </p:nvSpPr>
        <p:spPr>
          <a:xfrm>
            <a:off x="516948" y="3341285"/>
            <a:ext cx="3481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/>
              <a:t>C</a:t>
            </a:r>
          </a:p>
        </p:txBody>
      </p:sp>
      <p:sp>
        <p:nvSpPr>
          <p:cNvPr id="18" name="Szövegdoboz 17"/>
          <p:cNvSpPr txBox="1"/>
          <p:nvPr/>
        </p:nvSpPr>
        <p:spPr>
          <a:xfrm>
            <a:off x="515215" y="6258418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dirty="0"/>
              <a:t>E</a:t>
            </a:r>
          </a:p>
        </p:txBody>
      </p:sp>
      <p:sp>
        <p:nvSpPr>
          <p:cNvPr id="19" name="Szövegdoboz 18"/>
          <p:cNvSpPr txBox="1"/>
          <p:nvPr/>
        </p:nvSpPr>
        <p:spPr>
          <a:xfrm>
            <a:off x="3546764" y="6691745"/>
            <a:ext cx="28540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u-HU" sz="1200" b="1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Fig. S7 </a:t>
            </a:r>
            <a:r>
              <a:rPr lang="hu-HU" sz="12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PCA biplot analysis of the tuber metabolite data presented in Table S2. (</a:t>
            </a:r>
            <a:r>
              <a:rPr lang="hu-HU" sz="1200" b="1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hu-HU" sz="12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HP-WL, (</a:t>
            </a:r>
            <a:r>
              <a:rPr lang="hu-HU" sz="1200" b="1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hu-HU" sz="12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HP-HP/HP, (</a:t>
            </a:r>
            <a:r>
              <a:rPr lang="hu-HU" sz="1200" b="1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hu-HU" sz="12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WL-WL/WL, (</a:t>
            </a:r>
            <a:r>
              <a:rPr lang="hu-HU" sz="1200" b="1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hu-HU" sz="12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HP/HP-WL/HP, (</a:t>
            </a:r>
            <a:r>
              <a:rPr lang="hu-HU" sz="1200" b="1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hu-HU" sz="12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WL/WL-HP/WL</a:t>
            </a:r>
            <a:endParaRPr lang="hu-HU" sz="1200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429387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-té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éma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2325</TotalTime>
  <Words>503</Words>
  <Application>Microsoft Office PowerPoint</Application>
  <PresentationFormat>Diavetítés a képernyőre (4:3 oldalarány)</PresentationFormat>
  <Paragraphs>64</Paragraphs>
  <Slides>7</Slides>
  <Notes>1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7</vt:i4>
      </vt:variant>
    </vt:vector>
  </HeadingPairs>
  <TitlesOfParts>
    <vt:vector size="8" baseType="lpstr">
      <vt:lpstr>Office Theme</vt:lpstr>
      <vt:lpstr>1. dia</vt:lpstr>
      <vt:lpstr>2. dia</vt:lpstr>
      <vt:lpstr>3. dia</vt:lpstr>
      <vt:lpstr>4. dia</vt:lpstr>
      <vt:lpstr>5. dia</vt:lpstr>
      <vt:lpstr>6. dia</vt:lpstr>
      <vt:lpstr>7. dia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Supplementary figures</dc:title>
  <dc:creator>Home</dc:creator>
  <cp:lastModifiedBy>Banfalvi</cp:lastModifiedBy>
  <cp:revision>91</cp:revision>
  <dcterms:created xsi:type="dcterms:W3CDTF">2020-04-29T23:07:35Z</dcterms:created>
  <dcterms:modified xsi:type="dcterms:W3CDTF">2020-09-02T13:50:02Z</dcterms:modified>
</cp:coreProperties>
</file>