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64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112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CEDD4B-F306-5EC8-9388-CEBF28A21B6B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1pPr>
          </a:lstStyle>
          <a:p>
            <a:pPr lvl="0"/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CF518F-AA2C-DA74-DD0E-3B8DA95AB2A4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1pPr>
          </a:lstStyle>
          <a:p>
            <a:pPr lvl="0"/>
            <a:fld id="{23D5D136-4021-4D53-913A-6379FB02D2ED}" type="datetime1">
              <a:rPr lang="en-US"/>
              <a:pPr lvl="0"/>
              <a:t>7/28/2025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2D8A648-3DB7-BAAA-C235-3F9617D74A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099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EFADE49-160E-F808-1FAE-5EE980D12C17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91AAB4-097E-8CEB-D258-9015A64C16F9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77E3A8-E9C3-E087-BEDD-7F428446CFC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1pPr>
          </a:lstStyle>
          <a:p>
            <a:pPr lvl="0"/>
            <a:fld id="{E75B53BF-5082-4F29-A1F8-E7E0A36320C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125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Aptos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Aptos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Aptos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Aptos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Apto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C9E2B9-FE56-FF0B-43E5-FCBE5B51B6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C61AF5-ED94-DD9B-27FC-6343E2CA7F3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091B38-D679-062F-BA8D-F46CF22DE672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8F05000-3068-476E-BAFF-7A352AC55E69}" type="slidenum">
              <a:t>1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C3F1F-537D-AABD-3607-3792D8075BE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5595DB-2A79-7A0D-614C-DA2B991361EE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BD8412-C98A-7ED2-8442-80F8FF7E3D9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F2898AC-1125-4A81-A32E-C879A7BBCF39}" type="datetime1">
              <a:rPr lang="en-US"/>
              <a:pPr lvl="0"/>
              <a:t>7/28/2025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76B4A5-8175-135E-E348-1D5DFD44049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931F6E-2C68-5481-7C9B-732D525DE2C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CA7A7E0-BA4B-49D6-AE2E-2A638529715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409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34F49-754D-13D7-6B08-5C0EBD0431E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61FD58-872A-86A7-0D54-2BF0C8C4AEF0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E2BE14-7EEF-8441-E14E-391E07DFC4A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6154B7E-1AFB-4A37-A8F5-DEE11B208F67}" type="datetime1">
              <a:rPr lang="en-US"/>
              <a:pPr lvl="0"/>
              <a:t>7/28/2025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EDF5F6-01A2-46F5-8493-362D8DC6DB1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D0C435-7B24-3F56-23DD-08AA304D2EC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D26C535-9893-4A79-AD05-848DCC9D599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04139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608F6-38D8-1E84-3FFD-968384A6C5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CC3B4C-1D89-150D-0EDB-2CE3220432B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76767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F0F516-921E-A917-8D17-0DA29670541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3289432-9EC8-4716-958A-2E05487EB1C4}" type="datetime1">
              <a:rPr lang="en-US"/>
              <a:pPr lvl="0"/>
              <a:t>7/28/2025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A6886-A513-4087-9F2E-FD1573B066B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27D86D-9921-F5EF-5C4C-E467A61AF59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FA09E4E-E954-4FAD-9314-FD41203AA55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651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57845-9B62-ADBD-3076-16507071D17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FBACB8-8338-1E9E-4940-50369222D33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EC49BC-215A-58C3-6890-3BAA41B25BAB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90E64A-54AE-1E8C-441B-EE50C99F30B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16A9D8F-D01E-487A-A9C0-CEE83BDB457A}" type="datetime1">
              <a:rPr lang="en-US"/>
              <a:pPr lvl="0"/>
              <a:t>7/28/2025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7E7042-5B3A-19B4-49BD-BCA53FFB943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649615-1D3E-72E0-DA4C-1380D1899F8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C8ACF21-2AAA-47D9-A03B-E91F557CA20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69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A51E4-E21E-693A-5A29-1986374067D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703A39-BCB1-37F5-8854-CC02F2A9D03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F7D605-5328-757E-88BB-F26387BBF125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C74535-BD1E-5ABB-DD52-89B9C65567F6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3179A8-3586-6269-1DF9-BB1BADE091CE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6AA86D-ADEC-31C6-8CF0-3DDE029F3B0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56E5D0E-C8BB-455B-AC08-204EE9C619F3}" type="datetime1">
              <a:rPr lang="en-US"/>
              <a:pPr lvl="0"/>
              <a:t>7/28/2025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12D0D6-C44A-F8C7-A4AD-572AF8D83DC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B53F30-5A66-33AE-C345-8358BA7F15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88CE175-1441-4B7A-8B47-7F3CE975514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496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FCFA5-1B87-E3D3-097B-45A04E051AA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24D032-B362-AAAE-2EB5-B04900550B9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30DE311-1FF6-4CA7-9CC3-0CF16C9BA64B}" type="datetime1">
              <a:rPr lang="en-US"/>
              <a:pPr lvl="0"/>
              <a:t>7/28/2025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0580F0-89BF-F6C1-FDF0-8487E995DD8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57DDCA-C678-771D-F0C8-2793FBB1B59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C8B85F6-3848-4716-9471-51C2D0BD5B1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22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AED8B6-2D2B-AE31-A974-8EB2683E8AC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D97E71F-908F-40D6-817E-4BC55229A9AC}" type="datetime1">
              <a:rPr lang="en-US"/>
              <a:pPr lvl="0"/>
              <a:t>7/28/2025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F72555-631C-D84B-61F1-C1FCC3D2910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4FEBFF-B331-F4C6-019E-526DEA3B9E7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D2948A1-7725-4FCD-9F5A-4A8A5AC9F38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805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4CB62-3C2F-DC93-EAAA-460C2B0E315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66E7E6-D7A0-F72F-C15F-296143C2E3B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9E3F89-615D-268B-9AE8-1733AC54D38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01CB7A-07D6-A840-EEA1-581C6AF13D6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4517FE5-7397-46A2-92CA-3DEBFBC246C6}" type="datetime1">
              <a:rPr lang="en-US"/>
              <a:pPr lvl="0"/>
              <a:t>7/28/2025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F8527B-8992-4B1C-6F1A-E18DD6C00EF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3E3CDF-F19E-BF03-9E6A-C9D4FEB9E97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5FF706F-2366-4B61-BEA3-9A1C34825A6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491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FEF5B-97B2-0498-8195-26EA7CA3C61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0FCFEC-4533-9F6B-37A2-59DB6DFA27B2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BADA73-1B9C-563A-E066-49671FFE1DF8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61C3AE-F973-F9B1-1BD2-BE1D76EC1BE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89817B2-33F8-404E-8F2F-7547F951CEDA}" type="datetime1">
              <a:rPr lang="en-US"/>
              <a:pPr lvl="0"/>
              <a:t>7/28/2025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83641A-A481-B4A1-D881-9284890F48A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66E955-885D-10AD-76E2-E489B99682E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958729F-7DAF-456C-B6D2-73600BAAA8B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968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AE767-D030-BCA4-D89C-F3BB2FD65B3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B74497-25A7-538D-0C0C-9BD0A420C541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726D25-ACD2-8E07-C0B1-358EBE8BAA9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47945E7-B628-426A-9ECD-5537BF7252FE}" type="datetime1">
              <a:rPr lang="en-US"/>
              <a:pPr lvl="0"/>
              <a:t>7/28/2025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06E19-473C-7859-A774-F724F171B2E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6B1445-0FE7-9F6B-0CC2-AF07B3D70B9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4842C80-2F99-49D6-887E-1342C060C46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108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1466A3D-35DF-AB1C-AE7F-1AE430BA26DC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69D280-5F08-131B-E2C4-15C734BAD3F9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8F8D4E-B48F-408F-3F0F-F66A1FFB44C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683728E-FC5F-4B53-8681-13170A5833C1}" type="datetime1">
              <a:rPr lang="en-US"/>
              <a:pPr lvl="0"/>
              <a:t>7/28/2025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73C6C2-AEA7-E351-5E5D-8082E86C1EC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874685-6336-31F6-3F4A-D7B4A2A0C87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854DACB-39C3-4C25-A179-DB33AF47494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840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A9C33D-A099-CBCC-7434-4E6A45C3491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DF36B6-7229-6B93-0A5A-88F81B2BBDB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009979-82A8-50FE-FDAC-3F4D99FB3240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fld id="{05383DE3-DAEF-48B2-9763-1FA936BF8DF0}" type="datetime1">
              <a:rPr lang="en-US"/>
              <a:pPr lvl="0"/>
              <a:t>7/28/2025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77A107-0A16-E77E-1F4B-E6BA32E0DB20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4A7F78-3BAA-4B23-B0BF-DAE597F2B221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fld id="{C96C3073-C1CD-43FA-B51F-11EA10B17FF2}" type="slidenum"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Aptos Display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Aptos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Aptos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Aptos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Aptos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Apto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7F4AB670-A04D-0586-88CB-6362DAA6D6FB}"/>
              </a:ext>
            </a:extLst>
          </p:cNvPr>
          <p:cNvSpPr txBox="1"/>
          <p:nvPr/>
        </p:nvSpPr>
        <p:spPr>
          <a:xfrm>
            <a:off x="3885555" y="2556633"/>
            <a:ext cx="2045028" cy="290212"/>
          </a:xfrm>
          <a:prstGeom prst="rect">
            <a:avLst/>
          </a:pr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286" b="1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700 enrolled</a:t>
            </a:r>
          </a:p>
        </p:txBody>
      </p:sp>
      <p:sp>
        <p:nvSpPr>
          <p:cNvPr id="4" name="TextBox 9">
            <a:extLst>
              <a:ext uri="{FF2B5EF4-FFF2-40B4-BE49-F238E27FC236}">
                <a16:creationId xmlns:a16="http://schemas.microsoft.com/office/drawing/2014/main" id="{7FF68FD9-FCD2-F86F-60B7-81201FE21861}"/>
              </a:ext>
            </a:extLst>
          </p:cNvPr>
          <p:cNvSpPr txBox="1"/>
          <p:nvPr/>
        </p:nvSpPr>
        <p:spPr>
          <a:xfrm>
            <a:off x="3885555" y="968130"/>
            <a:ext cx="2045028" cy="290212"/>
          </a:xfrm>
          <a:prstGeom prst="rect">
            <a:avLst/>
          </a:pr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286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               1103 screened</a:t>
            </a:r>
          </a:p>
        </p:txBody>
      </p:sp>
      <p:cxnSp>
        <p:nvCxnSpPr>
          <p:cNvPr id="5" name="Straight Arrow Connector 10">
            <a:extLst>
              <a:ext uri="{FF2B5EF4-FFF2-40B4-BE49-F238E27FC236}">
                <a16:creationId xmlns:a16="http://schemas.microsoft.com/office/drawing/2014/main" id="{694D8A58-333F-6B65-D725-60F36B21CACB}"/>
              </a:ext>
            </a:extLst>
          </p:cNvPr>
          <p:cNvCxnSpPr>
            <a:cxnSpLocks/>
            <a:stCxn id="4" idx="2"/>
          </p:cNvCxnSpPr>
          <p:nvPr/>
        </p:nvCxnSpPr>
        <p:spPr>
          <a:xfrm>
            <a:off x="4908069" y="1258342"/>
            <a:ext cx="0" cy="1327305"/>
          </a:xfrm>
          <a:prstGeom prst="straightConnector1">
            <a:avLst/>
          </a:prstGeom>
          <a:noFill/>
          <a:ln w="12701" cap="flat">
            <a:solidFill>
              <a:srgbClr val="000000"/>
            </a:solidFill>
            <a:prstDash val="solid"/>
            <a:miter/>
            <a:tailEnd type="arrow"/>
          </a:ln>
        </p:spPr>
      </p:cxnSp>
      <p:cxnSp>
        <p:nvCxnSpPr>
          <p:cNvPr id="6" name="Straight Arrow Connector 11">
            <a:extLst>
              <a:ext uri="{FF2B5EF4-FFF2-40B4-BE49-F238E27FC236}">
                <a16:creationId xmlns:a16="http://schemas.microsoft.com/office/drawing/2014/main" id="{F083504B-E607-C50E-693A-92CF14C77DF1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4908069" y="2047646"/>
            <a:ext cx="599523" cy="0"/>
          </a:xfrm>
          <a:prstGeom prst="straightConnector1">
            <a:avLst/>
          </a:prstGeom>
          <a:noFill/>
          <a:ln w="12701" cap="flat">
            <a:solidFill>
              <a:srgbClr val="000000"/>
            </a:solidFill>
            <a:prstDash val="solid"/>
            <a:miter/>
            <a:tailEnd type="arrow"/>
          </a:ln>
        </p:spPr>
      </p:cxnSp>
      <p:sp>
        <p:nvSpPr>
          <p:cNvPr id="7" name="TextBox 16">
            <a:extLst>
              <a:ext uri="{FF2B5EF4-FFF2-40B4-BE49-F238E27FC236}">
                <a16:creationId xmlns:a16="http://schemas.microsoft.com/office/drawing/2014/main" id="{BD65FB90-8491-7EBE-BF77-FF7BD8C175DE}"/>
              </a:ext>
            </a:extLst>
          </p:cNvPr>
          <p:cNvSpPr txBox="1"/>
          <p:nvPr/>
        </p:nvSpPr>
        <p:spPr>
          <a:xfrm>
            <a:off x="5507592" y="1605730"/>
            <a:ext cx="1478703" cy="883831"/>
          </a:xfrm>
          <a:prstGeom prst="rect">
            <a:avLst/>
          </a:pr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286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355/1103 (32.2%) not eligible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286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48/1103 (4.4%) did not consent</a:t>
            </a:r>
          </a:p>
        </p:txBody>
      </p:sp>
      <p:sp>
        <p:nvSpPr>
          <p:cNvPr id="8" name="TextBox 19">
            <a:extLst>
              <a:ext uri="{FF2B5EF4-FFF2-40B4-BE49-F238E27FC236}">
                <a16:creationId xmlns:a16="http://schemas.microsoft.com/office/drawing/2014/main" id="{9378778C-C31E-522B-20C7-DA7097D09BAC}"/>
              </a:ext>
            </a:extLst>
          </p:cNvPr>
          <p:cNvSpPr txBox="1"/>
          <p:nvPr/>
        </p:nvSpPr>
        <p:spPr>
          <a:xfrm>
            <a:off x="2473525" y="3107680"/>
            <a:ext cx="4111722" cy="290208"/>
          </a:xfrm>
          <a:prstGeom prst="rect">
            <a:avLst/>
          </a:pr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286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                                94 enrolled into qualitative study</a:t>
            </a:r>
          </a:p>
        </p:txBody>
      </p:sp>
      <p:sp>
        <p:nvSpPr>
          <p:cNvPr id="9" name="Rectangle 21">
            <a:extLst>
              <a:ext uri="{FF2B5EF4-FFF2-40B4-BE49-F238E27FC236}">
                <a16:creationId xmlns:a16="http://schemas.microsoft.com/office/drawing/2014/main" id="{24AF9BE2-61F6-8AAF-F561-90DE3E00EDC0}"/>
              </a:ext>
            </a:extLst>
          </p:cNvPr>
          <p:cNvSpPr/>
          <p:nvPr/>
        </p:nvSpPr>
        <p:spPr>
          <a:xfrm>
            <a:off x="909746" y="4289712"/>
            <a:ext cx="901561" cy="298725"/>
          </a:xfrm>
          <a:prstGeom prst="rect">
            <a:avLst/>
          </a:prstGeom>
          <a:solidFill>
            <a:srgbClr val="FFFFFF"/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83987" tIns="41998" rIns="83987" bIns="41998" anchor="ctr" anchorCtr="1" compatLnSpc="0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86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ea typeface="Aptos" pitchFamily="34"/>
                <a:cs typeface="Calibri" pitchFamily="34"/>
              </a:rPr>
              <a:t>16 Males </a:t>
            </a:r>
            <a:endParaRPr lang="en-GB" sz="1286" b="1" i="0" u="none" strike="noStrike" kern="1200" cap="none" spc="0" baseline="0" dirty="0">
              <a:solidFill>
                <a:srgbClr val="000000"/>
              </a:solidFill>
              <a:uFillTx/>
              <a:latin typeface="Calibri" pitchFamily="34"/>
              <a:ea typeface="Aptos" pitchFamily="34"/>
              <a:cs typeface="Calibri" pitchFamily="34"/>
            </a:endParaRPr>
          </a:p>
        </p:txBody>
      </p:sp>
      <p:sp>
        <p:nvSpPr>
          <p:cNvPr id="10" name="Rectangle 22">
            <a:extLst>
              <a:ext uri="{FF2B5EF4-FFF2-40B4-BE49-F238E27FC236}">
                <a16:creationId xmlns:a16="http://schemas.microsoft.com/office/drawing/2014/main" id="{DAB97A58-E7CB-015E-E2E9-6BF8AFAD3F2F}"/>
              </a:ext>
            </a:extLst>
          </p:cNvPr>
          <p:cNvSpPr/>
          <p:nvPr/>
        </p:nvSpPr>
        <p:spPr>
          <a:xfrm>
            <a:off x="2803674" y="4345315"/>
            <a:ext cx="1081881" cy="298726"/>
          </a:xfrm>
          <a:prstGeom prst="rect">
            <a:avLst/>
          </a:prstGeom>
          <a:solidFill>
            <a:srgbClr val="FFFFFF"/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83987" tIns="41998" rIns="83987" bIns="41998" anchor="ctr" anchorCtr="1" compatLnSpc="0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86" b="1" dirty="0">
                <a:solidFill>
                  <a:srgbClr val="000000"/>
                </a:solidFill>
                <a:latin typeface="Calibri" pitchFamily="34"/>
                <a:ea typeface="Aptos" pitchFamily="34"/>
                <a:cs typeface="Calibri" pitchFamily="34"/>
              </a:rPr>
              <a:t>16 F</a:t>
            </a:r>
            <a:r>
              <a:rPr lang="en-US" sz="1286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ea typeface="Aptos" pitchFamily="34"/>
                <a:cs typeface="Calibri" pitchFamily="34"/>
              </a:rPr>
              <a:t>emales</a:t>
            </a:r>
            <a:endParaRPr lang="en-GB" sz="1286" b="1" i="0" u="none" strike="noStrike" kern="1200" cap="none" spc="0" baseline="0" dirty="0">
              <a:solidFill>
                <a:srgbClr val="000000"/>
              </a:solidFill>
              <a:uFillTx/>
              <a:latin typeface="Calibri" pitchFamily="34"/>
              <a:ea typeface="Aptos" pitchFamily="34"/>
              <a:cs typeface="Calibri" pitchFamily="34"/>
            </a:endParaRPr>
          </a:p>
        </p:txBody>
      </p:sp>
      <p:sp>
        <p:nvSpPr>
          <p:cNvPr id="11" name="Rectangle 25">
            <a:extLst>
              <a:ext uri="{FF2B5EF4-FFF2-40B4-BE49-F238E27FC236}">
                <a16:creationId xmlns:a16="http://schemas.microsoft.com/office/drawing/2014/main" id="{EFCA380E-7B2D-4CDC-2500-53BA8D3272B9}"/>
              </a:ext>
            </a:extLst>
          </p:cNvPr>
          <p:cNvSpPr/>
          <p:nvPr/>
        </p:nvSpPr>
        <p:spPr>
          <a:xfrm rot="5400013">
            <a:off x="2240464" y="2974446"/>
            <a:ext cx="369261" cy="1801221"/>
          </a:xfrm>
          <a:prstGeom prst="rect">
            <a:avLst/>
          </a:prstGeom>
          <a:solidFill>
            <a:srgbClr val="FFFFFF"/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vert270" wrap="square" lIns="83987" tIns="41998" rIns="83987" bIns="41998" anchor="ctr" anchorCtr="1" compatLnSpc="0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86" b="1" dirty="0">
                <a:solidFill>
                  <a:srgbClr val="000000"/>
                </a:solidFill>
                <a:latin typeface="Calibri" pitchFamily="34"/>
                <a:ea typeface="Aptos" pitchFamily="34"/>
                <a:cs typeface="Calibri" pitchFamily="34"/>
              </a:rPr>
              <a:t>32</a:t>
            </a:r>
            <a:r>
              <a:rPr lang="en-US" sz="1286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ea typeface="Aptos" pitchFamily="34"/>
                <a:cs typeface="Calibri" pitchFamily="34"/>
              </a:rPr>
              <a:t> enrolled in IDIs  </a:t>
            </a:r>
            <a:endParaRPr lang="en-GB" sz="1286" b="1" i="0" u="none" strike="noStrike" kern="1200" cap="none" spc="0" baseline="0" dirty="0">
              <a:solidFill>
                <a:srgbClr val="000000"/>
              </a:solidFill>
              <a:uFillTx/>
              <a:latin typeface="Calibri" pitchFamily="34"/>
              <a:ea typeface="Aptos" pitchFamily="34"/>
              <a:cs typeface="Calibri" pitchFamily="34"/>
            </a:endParaRPr>
          </a:p>
        </p:txBody>
      </p:sp>
      <p:sp>
        <p:nvSpPr>
          <p:cNvPr id="12" name="Rectangle 32">
            <a:extLst>
              <a:ext uri="{FF2B5EF4-FFF2-40B4-BE49-F238E27FC236}">
                <a16:creationId xmlns:a16="http://schemas.microsoft.com/office/drawing/2014/main" id="{1D413EF6-C98D-D5F5-E54D-E9B8622AD83F}"/>
              </a:ext>
            </a:extLst>
          </p:cNvPr>
          <p:cNvSpPr/>
          <p:nvPr/>
        </p:nvSpPr>
        <p:spPr>
          <a:xfrm rot="5400013">
            <a:off x="6216399" y="2511061"/>
            <a:ext cx="369253" cy="2797533"/>
          </a:xfrm>
          <a:prstGeom prst="rect">
            <a:avLst/>
          </a:prstGeom>
          <a:solidFill>
            <a:srgbClr val="FFFFFF"/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vert270" wrap="square" lIns="83987" tIns="41998" rIns="83987" bIns="41998" anchor="ctr" anchorCtr="1" compatLnSpc="0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86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ea typeface="Aptos" pitchFamily="34"/>
                <a:cs typeface="Calibri" pitchFamily="34"/>
              </a:rPr>
              <a:t>62 enrolled in 8 FGDs (4 males, 4 females)</a:t>
            </a:r>
            <a:endParaRPr lang="en-GB" sz="1286" b="1" i="0" u="none" strike="noStrike" kern="1200" cap="none" spc="0" baseline="0" dirty="0">
              <a:solidFill>
                <a:srgbClr val="000000"/>
              </a:solidFill>
              <a:uFillTx/>
              <a:latin typeface="Calibri" pitchFamily="34"/>
              <a:ea typeface="Aptos" pitchFamily="34"/>
              <a:cs typeface="Calibri" pitchFamily="34"/>
            </a:endParaRPr>
          </a:p>
        </p:txBody>
      </p:sp>
      <p:cxnSp>
        <p:nvCxnSpPr>
          <p:cNvPr id="13" name="Straight Arrow Connector 37">
            <a:extLst>
              <a:ext uri="{FF2B5EF4-FFF2-40B4-BE49-F238E27FC236}">
                <a16:creationId xmlns:a16="http://schemas.microsoft.com/office/drawing/2014/main" id="{1EF639FC-5012-8231-A768-8A779C5EC7AC}"/>
              </a:ext>
            </a:extLst>
          </p:cNvPr>
          <p:cNvCxnSpPr>
            <a:cxnSpLocks/>
          </p:cNvCxnSpPr>
          <p:nvPr/>
        </p:nvCxnSpPr>
        <p:spPr>
          <a:xfrm>
            <a:off x="1654828" y="4059691"/>
            <a:ext cx="0" cy="230020"/>
          </a:xfrm>
          <a:prstGeom prst="straightConnector1">
            <a:avLst/>
          </a:prstGeom>
          <a:noFill/>
          <a:ln w="12701" cap="flat">
            <a:solidFill>
              <a:srgbClr val="000000"/>
            </a:solidFill>
            <a:prstDash val="solid"/>
            <a:miter/>
            <a:tailEnd type="arrow"/>
          </a:ln>
        </p:spPr>
      </p:cxnSp>
      <p:cxnSp>
        <p:nvCxnSpPr>
          <p:cNvPr id="14" name="Straight Arrow Connector 38">
            <a:extLst>
              <a:ext uri="{FF2B5EF4-FFF2-40B4-BE49-F238E27FC236}">
                <a16:creationId xmlns:a16="http://schemas.microsoft.com/office/drawing/2014/main" id="{52ED940C-B852-BC52-1110-EC681C004E54}"/>
              </a:ext>
            </a:extLst>
          </p:cNvPr>
          <p:cNvCxnSpPr>
            <a:cxnSpLocks/>
          </p:cNvCxnSpPr>
          <p:nvPr/>
        </p:nvCxnSpPr>
        <p:spPr>
          <a:xfrm>
            <a:off x="3022140" y="4059691"/>
            <a:ext cx="0" cy="301123"/>
          </a:xfrm>
          <a:prstGeom prst="straightConnector1">
            <a:avLst/>
          </a:prstGeom>
          <a:noFill/>
          <a:ln w="12701" cap="flat">
            <a:solidFill>
              <a:srgbClr val="000000"/>
            </a:solidFill>
            <a:prstDash val="solid"/>
            <a:miter/>
            <a:tailEnd type="arrow"/>
          </a:ln>
        </p:spPr>
      </p:cxnSp>
      <p:sp>
        <p:nvSpPr>
          <p:cNvPr id="16" name="Rectangle 72">
            <a:extLst>
              <a:ext uri="{FF2B5EF4-FFF2-40B4-BE49-F238E27FC236}">
                <a16:creationId xmlns:a16="http://schemas.microsoft.com/office/drawing/2014/main" id="{1C0020BF-F00C-87CE-5FF1-E44D27D55691}"/>
              </a:ext>
            </a:extLst>
          </p:cNvPr>
          <p:cNvSpPr/>
          <p:nvPr/>
        </p:nvSpPr>
        <p:spPr>
          <a:xfrm>
            <a:off x="7047190" y="4363584"/>
            <a:ext cx="1662942" cy="280457"/>
          </a:xfrm>
          <a:prstGeom prst="rect">
            <a:avLst/>
          </a:prstGeom>
          <a:solidFill>
            <a:srgbClr val="FFFFFF"/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83987" tIns="41998" rIns="83987" bIns="41998" anchor="ctr" anchorCtr="1" compatLnSpc="0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86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ea typeface="Aptos" pitchFamily="34"/>
                <a:cs typeface="Calibri" pitchFamily="34"/>
              </a:rPr>
              <a:t>39 Females in 4 FGDs </a:t>
            </a:r>
            <a:endParaRPr lang="en-GB" sz="1286" b="1" i="0" u="none" strike="noStrike" kern="1200" cap="none" spc="0" baseline="0" dirty="0">
              <a:solidFill>
                <a:srgbClr val="000000"/>
              </a:solidFill>
              <a:uFillTx/>
              <a:latin typeface="Calibri" pitchFamily="34"/>
              <a:ea typeface="Aptos" pitchFamily="34"/>
              <a:cs typeface="Calibri" pitchFamily="34"/>
            </a:endParaRPr>
          </a:p>
        </p:txBody>
      </p:sp>
      <p:sp>
        <p:nvSpPr>
          <p:cNvPr id="17" name="Rectangle 73">
            <a:extLst>
              <a:ext uri="{FF2B5EF4-FFF2-40B4-BE49-F238E27FC236}">
                <a16:creationId xmlns:a16="http://schemas.microsoft.com/office/drawing/2014/main" id="{3F182378-9A55-B72B-3CAE-292FA3BB050F}"/>
              </a:ext>
            </a:extLst>
          </p:cNvPr>
          <p:cNvSpPr/>
          <p:nvPr/>
        </p:nvSpPr>
        <p:spPr>
          <a:xfrm>
            <a:off x="4776955" y="4363585"/>
            <a:ext cx="1662939" cy="295796"/>
          </a:xfrm>
          <a:prstGeom prst="rect">
            <a:avLst/>
          </a:prstGeom>
          <a:solidFill>
            <a:srgbClr val="FFFFFF"/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83987" tIns="41998" rIns="83987" bIns="41998" anchor="ctr" anchorCtr="1" compatLnSpc="0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86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ea typeface="Aptos" pitchFamily="34"/>
                <a:cs typeface="Calibri" pitchFamily="34"/>
              </a:rPr>
              <a:t>23  Males in 4 FGDs </a:t>
            </a:r>
            <a:endParaRPr lang="en-GB" sz="1286" b="1" i="0" u="none" strike="noStrike" kern="1200" cap="none" spc="0" baseline="0" dirty="0">
              <a:solidFill>
                <a:srgbClr val="000000"/>
              </a:solidFill>
              <a:uFillTx/>
              <a:latin typeface="Calibri" pitchFamily="34"/>
              <a:ea typeface="Aptos" pitchFamily="34"/>
              <a:cs typeface="Calibri" pitchFamily="34"/>
            </a:endParaRPr>
          </a:p>
        </p:txBody>
      </p:sp>
      <p:cxnSp>
        <p:nvCxnSpPr>
          <p:cNvPr id="19" name="Straight Arrow Connector 138">
            <a:extLst>
              <a:ext uri="{FF2B5EF4-FFF2-40B4-BE49-F238E27FC236}">
                <a16:creationId xmlns:a16="http://schemas.microsoft.com/office/drawing/2014/main" id="{10853245-F7C6-9DC1-09D0-647211C7C909}"/>
              </a:ext>
            </a:extLst>
          </p:cNvPr>
          <p:cNvCxnSpPr>
            <a:cxnSpLocks/>
          </p:cNvCxnSpPr>
          <p:nvPr/>
        </p:nvCxnSpPr>
        <p:spPr>
          <a:xfrm>
            <a:off x="5507592" y="4110789"/>
            <a:ext cx="0" cy="252795"/>
          </a:xfrm>
          <a:prstGeom prst="straightConnector1">
            <a:avLst/>
          </a:prstGeom>
          <a:noFill/>
          <a:ln w="12701" cap="flat">
            <a:solidFill>
              <a:srgbClr val="000000"/>
            </a:solidFill>
            <a:prstDash val="solid"/>
            <a:miter/>
            <a:tailEnd type="arrow"/>
          </a:ln>
        </p:spPr>
      </p:cxnSp>
      <p:cxnSp>
        <p:nvCxnSpPr>
          <p:cNvPr id="20" name="Straight Arrow Connector 139">
            <a:extLst>
              <a:ext uri="{FF2B5EF4-FFF2-40B4-BE49-F238E27FC236}">
                <a16:creationId xmlns:a16="http://schemas.microsoft.com/office/drawing/2014/main" id="{A008DB79-2890-5C83-9D58-413EDB6D55DB}"/>
              </a:ext>
            </a:extLst>
          </p:cNvPr>
          <p:cNvCxnSpPr>
            <a:cxnSpLocks/>
          </p:cNvCxnSpPr>
          <p:nvPr/>
        </p:nvCxnSpPr>
        <p:spPr>
          <a:xfrm>
            <a:off x="7507732" y="4094460"/>
            <a:ext cx="0" cy="277617"/>
          </a:xfrm>
          <a:prstGeom prst="straightConnector1">
            <a:avLst/>
          </a:prstGeom>
          <a:noFill/>
          <a:ln w="12701" cap="flat">
            <a:solidFill>
              <a:srgbClr val="000000"/>
            </a:solidFill>
            <a:prstDash val="solid"/>
            <a:miter/>
            <a:tailEnd type="arrow"/>
          </a:ln>
        </p:spPr>
      </p:cxnSp>
      <p:cxnSp>
        <p:nvCxnSpPr>
          <p:cNvPr id="21" name="Straight Arrow Connector 2">
            <a:extLst>
              <a:ext uri="{FF2B5EF4-FFF2-40B4-BE49-F238E27FC236}">
                <a16:creationId xmlns:a16="http://schemas.microsoft.com/office/drawing/2014/main" id="{B83B9E46-DA64-1AE7-0595-1E359BE81EAA}"/>
              </a:ext>
            </a:extLst>
          </p:cNvPr>
          <p:cNvCxnSpPr>
            <a:cxnSpLocks/>
          </p:cNvCxnSpPr>
          <p:nvPr/>
        </p:nvCxnSpPr>
        <p:spPr>
          <a:xfrm>
            <a:off x="6267844" y="4659381"/>
            <a:ext cx="0" cy="204063"/>
          </a:xfrm>
          <a:prstGeom prst="straightConnector1">
            <a:avLst/>
          </a:prstGeom>
          <a:noFill/>
          <a:ln w="12701" cap="flat">
            <a:solidFill>
              <a:srgbClr val="000000"/>
            </a:solidFill>
            <a:prstDash val="solid"/>
            <a:miter/>
            <a:tailEnd type="arrow"/>
          </a:ln>
        </p:spPr>
      </p:cxnSp>
      <p:cxnSp>
        <p:nvCxnSpPr>
          <p:cNvPr id="22" name="Straight Arrow Connector 3">
            <a:extLst>
              <a:ext uri="{FF2B5EF4-FFF2-40B4-BE49-F238E27FC236}">
                <a16:creationId xmlns:a16="http://schemas.microsoft.com/office/drawing/2014/main" id="{08F85815-2B66-87A5-2111-FB4EB58FE7AB}"/>
              </a:ext>
            </a:extLst>
          </p:cNvPr>
          <p:cNvCxnSpPr>
            <a:cxnSpLocks/>
          </p:cNvCxnSpPr>
          <p:nvPr/>
        </p:nvCxnSpPr>
        <p:spPr>
          <a:xfrm>
            <a:off x="3810779" y="4636560"/>
            <a:ext cx="0" cy="225598"/>
          </a:xfrm>
          <a:prstGeom prst="straightConnector1">
            <a:avLst/>
          </a:prstGeom>
          <a:noFill/>
          <a:ln w="12701" cap="flat">
            <a:solidFill>
              <a:srgbClr val="000000"/>
            </a:solidFill>
            <a:prstDash val="solid"/>
            <a:miter/>
            <a:tailEnd type="arrow"/>
          </a:ln>
        </p:spPr>
      </p:cxnSp>
      <p:sp>
        <p:nvSpPr>
          <p:cNvPr id="23" name="Rectangle 8">
            <a:extLst>
              <a:ext uri="{FF2B5EF4-FFF2-40B4-BE49-F238E27FC236}">
                <a16:creationId xmlns:a16="http://schemas.microsoft.com/office/drawing/2014/main" id="{E889DF64-AC85-E208-C4FE-338ED5163739}"/>
              </a:ext>
            </a:extLst>
          </p:cNvPr>
          <p:cNvSpPr/>
          <p:nvPr/>
        </p:nvSpPr>
        <p:spPr>
          <a:xfrm>
            <a:off x="7047191" y="4838378"/>
            <a:ext cx="1023568" cy="526869"/>
          </a:xfrm>
          <a:prstGeom prst="rect">
            <a:avLst/>
          </a:prstGeom>
          <a:solidFill>
            <a:srgbClr val="FFFFFF"/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83987" tIns="41998" rIns="83987" bIns="41998" anchor="ctr" anchorCtr="0" compatLnSpc="0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86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ea typeface="Aptos" pitchFamily="34"/>
                <a:cs typeface="Calibri" pitchFamily="34"/>
              </a:rPr>
              <a:t>2 FGDs PLWMM</a:t>
            </a:r>
            <a:endParaRPr lang="en-GB" sz="1286" b="1" i="0" u="none" strike="noStrike" kern="1200" cap="none" spc="0" baseline="0" dirty="0">
              <a:solidFill>
                <a:srgbClr val="000000"/>
              </a:solidFill>
              <a:uFillTx/>
              <a:latin typeface="Calibri" pitchFamily="34"/>
              <a:ea typeface="Aptos" pitchFamily="34"/>
              <a:cs typeface="Calibri" pitchFamily="34"/>
            </a:endParaRPr>
          </a:p>
        </p:txBody>
      </p:sp>
      <p:sp>
        <p:nvSpPr>
          <p:cNvPr id="24" name="Rectangle 12">
            <a:extLst>
              <a:ext uri="{FF2B5EF4-FFF2-40B4-BE49-F238E27FC236}">
                <a16:creationId xmlns:a16="http://schemas.microsoft.com/office/drawing/2014/main" id="{EB5A0FD9-4488-2CAE-12B8-CAA90338EFC0}"/>
              </a:ext>
            </a:extLst>
          </p:cNvPr>
          <p:cNvSpPr/>
          <p:nvPr/>
        </p:nvSpPr>
        <p:spPr>
          <a:xfrm>
            <a:off x="4776954" y="4863444"/>
            <a:ext cx="1085777" cy="501804"/>
          </a:xfrm>
          <a:prstGeom prst="rect">
            <a:avLst/>
          </a:prstGeom>
          <a:solidFill>
            <a:srgbClr val="FFFFFF"/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83987" tIns="41998" rIns="83987" bIns="41998" anchor="ctr" anchorCtr="1" compatLnSpc="0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86" b="1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2 FGDs PLWMM</a:t>
            </a:r>
            <a:endParaRPr lang="en-GB" sz="1286" b="1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cs typeface="Calibri" pitchFamily="34"/>
            </a:endParaRPr>
          </a:p>
        </p:txBody>
      </p:sp>
      <p:sp>
        <p:nvSpPr>
          <p:cNvPr id="25" name="Rectangle 1">
            <a:extLst>
              <a:ext uri="{FF2B5EF4-FFF2-40B4-BE49-F238E27FC236}">
                <a16:creationId xmlns:a16="http://schemas.microsoft.com/office/drawing/2014/main" id="{ADC7CCBB-4F42-774F-DBCF-60284CC6041F}"/>
              </a:ext>
            </a:extLst>
          </p:cNvPr>
          <p:cNvSpPr/>
          <p:nvPr/>
        </p:nvSpPr>
        <p:spPr>
          <a:xfrm>
            <a:off x="8146254" y="4838378"/>
            <a:ext cx="1127756" cy="530278"/>
          </a:xfrm>
          <a:prstGeom prst="rect">
            <a:avLst/>
          </a:prstGeom>
          <a:solidFill>
            <a:srgbClr val="FFFFFF"/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83987" tIns="41998" rIns="83987" bIns="41998" anchor="ctr" anchorCtr="0" compatLnSpc="0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86" b="1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Aptos" pitchFamily="34"/>
                <a:cs typeface="Calibri" pitchFamily="34"/>
              </a:rPr>
              <a:t>2 FGD Carers</a:t>
            </a:r>
            <a:endParaRPr lang="en-GB" sz="1286" b="1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ea typeface="Aptos" pitchFamily="34"/>
              <a:cs typeface="Calibri" pitchFamily="34"/>
            </a:endParaRPr>
          </a:p>
        </p:txBody>
      </p:sp>
      <p:sp>
        <p:nvSpPr>
          <p:cNvPr id="26" name="Rectangle 7">
            <a:extLst>
              <a:ext uri="{FF2B5EF4-FFF2-40B4-BE49-F238E27FC236}">
                <a16:creationId xmlns:a16="http://schemas.microsoft.com/office/drawing/2014/main" id="{9391C358-A536-6DAD-5C22-8C0EA6DF797B}"/>
              </a:ext>
            </a:extLst>
          </p:cNvPr>
          <p:cNvSpPr/>
          <p:nvPr/>
        </p:nvSpPr>
        <p:spPr>
          <a:xfrm>
            <a:off x="5951063" y="4863444"/>
            <a:ext cx="894162" cy="501804"/>
          </a:xfrm>
          <a:prstGeom prst="rect">
            <a:avLst/>
          </a:prstGeom>
          <a:solidFill>
            <a:srgbClr val="FFFFFF"/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83987" tIns="41998" rIns="83987" bIns="41998" anchor="ctr" anchorCtr="0" compatLnSpc="0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86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ea typeface="Aptos" pitchFamily="34"/>
                <a:cs typeface="Calibri" pitchFamily="34"/>
              </a:rPr>
              <a:t>2 FGDs Carers</a:t>
            </a:r>
            <a:endParaRPr lang="en-GB" sz="1286" b="1" i="0" u="none" strike="noStrike" kern="1200" cap="none" spc="0" baseline="0" dirty="0">
              <a:solidFill>
                <a:srgbClr val="000000"/>
              </a:solidFill>
              <a:uFillTx/>
              <a:latin typeface="Calibri" pitchFamily="34"/>
              <a:ea typeface="Aptos" pitchFamily="34"/>
              <a:cs typeface="Calibri" pitchFamily="34"/>
            </a:endParaRPr>
          </a:p>
        </p:txBody>
      </p:sp>
      <p:cxnSp>
        <p:nvCxnSpPr>
          <p:cNvPr id="27" name="Straight Arrow Connector 13">
            <a:extLst>
              <a:ext uri="{FF2B5EF4-FFF2-40B4-BE49-F238E27FC236}">
                <a16:creationId xmlns:a16="http://schemas.microsoft.com/office/drawing/2014/main" id="{2BF5402E-5B63-9F42-01C9-79B849C2A692}"/>
              </a:ext>
            </a:extLst>
          </p:cNvPr>
          <p:cNvCxnSpPr>
            <a:cxnSpLocks/>
          </p:cNvCxnSpPr>
          <p:nvPr/>
        </p:nvCxnSpPr>
        <p:spPr>
          <a:xfrm>
            <a:off x="5334287" y="4659381"/>
            <a:ext cx="0" cy="221030"/>
          </a:xfrm>
          <a:prstGeom prst="straightConnector1">
            <a:avLst/>
          </a:prstGeom>
          <a:noFill/>
          <a:ln w="12701" cap="flat">
            <a:solidFill>
              <a:srgbClr val="000000"/>
            </a:solidFill>
            <a:prstDash val="solid"/>
            <a:miter/>
            <a:tailEnd type="arrow"/>
          </a:ln>
        </p:spPr>
      </p:cxnSp>
      <p:cxnSp>
        <p:nvCxnSpPr>
          <p:cNvPr id="28" name="Straight Arrow Connector 14">
            <a:extLst>
              <a:ext uri="{FF2B5EF4-FFF2-40B4-BE49-F238E27FC236}">
                <a16:creationId xmlns:a16="http://schemas.microsoft.com/office/drawing/2014/main" id="{571435A0-863E-A452-AEB9-573651BB7F70}"/>
              </a:ext>
            </a:extLst>
          </p:cNvPr>
          <p:cNvCxnSpPr>
            <a:cxnSpLocks/>
          </p:cNvCxnSpPr>
          <p:nvPr/>
        </p:nvCxnSpPr>
        <p:spPr>
          <a:xfrm>
            <a:off x="7507732" y="4644041"/>
            <a:ext cx="0" cy="218117"/>
          </a:xfrm>
          <a:prstGeom prst="straightConnector1">
            <a:avLst/>
          </a:prstGeom>
          <a:noFill/>
          <a:ln w="12701" cap="flat">
            <a:solidFill>
              <a:srgbClr val="000000"/>
            </a:solidFill>
            <a:prstDash val="solid"/>
            <a:miter/>
            <a:tailEnd type="arrow"/>
          </a:ln>
        </p:spPr>
      </p:cxnSp>
      <p:sp>
        <p:nvSpPr>
          <p:cNvPr id="29" name="Title 28">
            <a:extLst>
              <a:ext uri="{FF2B5EF4-FFF2-40B4-BE49-F238E27FC236}">
                <a16:creationId xmlns:a16="http://schemas.microsoft.com/office/drawing/2014/main" id="{7B0FFFF2-826E-58B3-E101-921295C0932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04639" y="180346"/>
            <a:ext cx="10515600" cy="68421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b="1" dirty="0"/>
              <a:t>                                       Figure S1: Summary of recruitment</a:t>
            </a:r>
          </a:p>
        </p:txBody>
      </p:sp>
      <p:sp>
        <p:nvSpPr>
          <p:cNvPr id="30" name="Rectangle 12">
            <a:extLst>
              <a:ext uri="{FF2B5EF4-FFF2-40B4-BE49-F238E27FC236}">
                <a16:creationId xmlns:a16="http://schemas.microsoft.com/office/drawing/2014/main" id="{A8123934-BB43-8E96-87BD-A5A6DF3EEB7B}"/>
              </a:ext>
            </a:extLst>
          </p:cNvPr>
          <p:cNvSpPr/>
          <p:nvPr/>
        </p:nvSpPr>
        <p:spPr>
          <a:xfrm>
            <a:off x="1327206" y="4874195"/>
            <a:ext cx="1045336" cy="501804"/>
          </a:xfrm>
          <a:prstGeom prst="rect">
            <a:avLst/>
          </a:prstGeom>
          <a:solidFill>
            <a:srgbClr val="FFFFFF"/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83987" tIns="41998" rIns="83987" bIns="41998" anchor="ctr" anchorCtr="1" compatLnSpc="0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86" b="1" dirty="0">
                <a:solidFill>
                  <a:srgbClr val="000000"/>
                </a:solidFill>
                <a:latin typeface="Calibri" pitchFamily="34"/>
                <a:cs typeface="Calibri" pitchFamily="34"/>
              </a:rPr>
              <a:t>8</a:t>
            </a:r>
            <a:r>
              <a:rPr lang="en-US" sz="1286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 IDIs Carers</a:t>
            </a:r>
            <a:endParaRPr lang="en-GB" sz="1286" b="1" i="0" u="none" strike="noStrike" kern="1200" cap="none" spc="0" baseline="0" dirty="0">
              <a:solidFill>
                <a:srgbClr val="000000"/>
              </a:solidFill>
              <a:uFillTx/>
              <a:latin typeface="Calibri" pitchFamily="34"/>
              <a:cs typeface="Calibri" pitchFamily="34"/>
            </a:endParaRPr>
          </a:p>
        </p:txBody>
      </p:sp>
      <p:sp>
        <p:nvSpPr>
          <p:cNvPr id="31" name="Rectangle 12">
            <a:extLst>
              <a:ext uri="{FF2B5EF4-FFF2-40B4-BE49-F238E27FC236}">
                <a16:creationId xmlns:a16="http://schemas.microsoft.com/office/drawing/2014/main" id="{04E53A4F-E739-51B0-388F-315B1BA3297B}"/>
              </a:ext>
            </a:extLst>
          </p:cNvPr>
          <p:cNvSpPr/>
          <p:nvPr/>
        </p:nvSpPr>
        <p:spPr>
          <a:xfrm>
            <a:off x="3635440" y="4863444"/>
            <a:ext cx="1090280" cy="501804"/>
          </a:xfrm>
          <a:prstGeom prst="rect">
            <a:avLst/>
          </a:prstGeom>
          <a:solidFill>
            <a:srgbClr val="FFFFFF"/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83987" tIns="41998" rIns="83987" bIns="41998" anchor="ctr" anchorCtr="1" compatLnSpc="0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86" b="1" dirty="0">
                <a:solidFill>
                  <a:srgbClr val="000000"/>
                </a:solidFill>
                <a:latin typeface="Calibri" pitchFamily="34"/>
                <a:cs typeface="Calibri" pitchFamily="34"/>
              </a:rPr>
              <a:t>8</a:t>
            </a:r>
            <a:r>
              <a:rPr lang="en-US" sz="1286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 </a:t>
            </a:r>
            <a:r>
              <a:rPr lang="en-US" sz="1286" b="1" dirty="0">
                <a:solidFill>
                  <a:srgbClr val="000000"/>
                </a:solidFill>
                <a:latin typeface="Calibri" pitchFamily="34"/>
                <a:cs typeface="Calibri" pitchFamily="34"/>
              </a:rPr>
              <a:t>IDI</a:t>
            </a:r>
            <a:r>
              <a:rPr lang="en-US" sz="1286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s Carers</a:t>
            </a:r>
            <a:endParaRPr lang="en-GB" sz="1286" b="1" i="0" u="none" strike="noStrike" kern="1200" cap="none" spc="0" baseline="0" dirty="0">
              <a:solidFill>
                <a:srgbClr val="000000"/>
              </a:solidFill>
              <a:uFillTx/>
              <a:latin typeface="Calibri" pitchFamily="34"/>
              <a:cs typeface="Calibri" pitchFamily="34"/>
            </a:endParaRP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65933787-FD6C-169A-C7B5-0BC9426B3074}"/>
              </a:ext>
            </a:extLst>
          </p:cNvPr>
          <p:cNvCxnSpPr>
            <a:cxnSpLocks/>
          </p:cNvCxnSpPr>
          <p:nvPr/>
        </p:nvCxnSpPr>
        <p:spPr>
          <a:xfrm>
            <a:off x="3022140" y="3364938"/>
            <a:ext cx="0" cy="32548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9D4850D4-B072-97D2-185B-6E1B67AB6A50}"/>
              </a:ext>
            </a:extLst>
          </p:cNvPr>
          <p:cNvCxnSpPr>
            <a:cxnSpLocks/>
          </p:cNvCxnSpPr>
          <p:nvPr/>
        </p:nvCxnSpPr>
        <p:spPr>
          <a:xfrm>
            <a:off x="5662439" y="3397888"/>
            <a:ext cx="0" cy="3273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8" name="Straight Arrow Connector 14">
            <a:extLst>
              <a:ext uri="{FF2B5EF4-FFF2-40B4-BE49-F238E27FC236}">
                <a16:creationId xmlns:a16="http://schemas.microsoft.com/office/drawing/2014/main" id="{72035F83-E413-04FF-5696-4958645B38A7}"/>
              </a:ext>
            </a:extLst>
          </p:cNvPr>
          <p:cNvCxnSpPr>
            <a:cxnSpLocks/>
          </p:cNvCxnSpPr>
          <p:nvPr/>
        </p:nvCxnSpPr>
        <p:spPr>
          <a:xfrm>
            <a:off x="8393228" y="4647311"/>
            <a:ext cx="0" cy="218117"/>
          </a:xfrm>
          <a:prstGeom prst="straightConnector1">
            <a:avLst/>
          </a:prstGeom>
          <a:noFill/>
          <a:ln w="12701" cap="flat">
            <a:solidFill>
              <a:srgbClr val="000000"/>
            </a:solidFill>
            <a:prstDash val="solid"/>
            <a:miter/>
            <a:tailEnd type="arrow"/>
          </a:ln>
        </p:spPr>
      </p:cxnSp>
      <p:sp>
        <p:nvSpPr>
          <p:cNvPr id="99" name="Rectangle 12">
            <a:extLst>
              <a:ext uri="{FF2B5EF4-FFF2-40B4-BE49-F238E27FC236}">
                <a16:creationId xmlns:a16="http://schemas.microsoft.com/office/drawing/2014/main" id="{62AF4A75-6B24-E29E-541E-9B83B9A1573A}"/>
              </a:ext>
            </a:extLst>
          </p:cNvPr>
          <p:cNvSpPr/>
          <p:nvPr/>
        </p:nvSpPr>
        <p:spPr>
          <a:xfrm>
            <a:off x="2473525" y="4874195"/>
            <a:ext cx="1090280" cy="501804"/>
          </a:xfrm>
          <a:prstGeom prst="rect">
            <a:avLst/>
          </a:prstGeom>
          <a:solidFill>
            <a:srgbClr val="FFFFFF"/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83987" tIns="41998" rIns="83987" bIns="41998" anchor="ctr" anchorCtr="1" compatLnSpc="0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86" b="1" dirty="0">
                <a:solidFill>
                  <a:srgbClr val="000000"/>
                </a:solidFill>
                <a:latin typeface="Calibri" pitchFamily="34"/>
                <a:cs typeface="Calibri" pitchFamily="34"/>
              </a:rPr>
              <a:t>8</a:t>
            </a:r>
            <a:r>
              <a:rPr lang="en-US" sz="1286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 IDIs PLWMM</a:t>
            </a:r>
            <a:endParaRPr lang="en-GB" sz="1286" b="1" i="0" u="none" strike="noStrike" kern="1200" cap="none" spc="0" baseline="0" dirty="0">
              <a:solidFill>
                <a:srgbClr val="000000"/>
              </a:solidFill>
              <a:uFillTx/>
              <a:latin typeface="Calibri" pitchFamily="34"/>
              <a:cs typeface="Calibri" pitchFamily="34"/>
            </a:endParaRPr>
          </a:p>
        </p:txBody>
      </p:sp>
      <p:sp>
        <p:nvSpPr>
          <p:cNvPr id="100" name="Rectangle 12">
            <a:extLst>
              <a:ext uri="{FF2B5EF4-FFF2-40B4-BE49-F238E27FC236}">
                <a16:creationId xmlns:a16="http://schemas.microsoft.com/office/drawing/2014/main" id="{0433C98D-FD66-B01C-8786-B2377A48D3F2}"/>
              </a:ext>
            </a:extLst>
          </p:cNvPr>
          <p:cNvSpPr/>
          <p:nvPr/>
        </p:nvSpPr>
        <p:spPr>
          <a:xfrm>
            <a:off x="131100" y="4887543"/>
            <a:ext cx="1045336" cy="488456"/>
          </a:xfrm>
          <a:prstGeom prst="rect">
            <a:avLst/>
          </a:prstGeom>
          <a:solidFill>
            <a:srgbClr val="FFFFFF"/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83987" tIns="41998" rIns="83987" bIns="41998" anchor="ctr" anchorCtr="1" compatLnSpc="0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86" b="1" dirty="0">
                <a:solidFill>
                  <a:srgbClr val="000000"/>
                </a:solidFill>
                <a:latin typeface="Calibri" pitchFamily="34"/>
                <a:cs typeface="Calibri" pitchFamily="34"/>
              </a:rPr>
              <a:t>8</a:t>
            </a:r>
            <a:r>
              <a:rPr lang="en-US" sz="1286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 </a:t>
            </a:r>
            <a:r>
              <a:rPr lang="en-US" sz="1286" b="1" dirty="0">
                <a:solidFill>
                  <a:srgbClr val="000000"/>
                </a:solidFill>
                <a:latin typeface="Calibri" pitchFamily="34"/>
                <a:cs typeface="Calibri" pitchFamily="34"/>
              </a:rPr>
              <a:t>IDI</a:t>
            </a:r>
            <a:r>
              <a:rPr lang="en-US" sz="1286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s PLWMM</a:t>
            </a:r>
            <a:endParaRPr lang="en-GB" sz="1286" b="1" i="0" u="none" strike="noStrike" kern="1200" cap="none" spc="0" baseline="0" dirty="0">
              <a:solidFill>
                <a:srgbClr val="000000"/>
              </a:solidFill>
              <a:uFillTx/>
              <a:latin typeface="Calibri" pitchFamily="34"/>
              <a:cs typeface="Calibri" pitchFamily="34"/>
            </a:endParaRPr>
          </a:p>
        </p:txBody>
      </p: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CC7A9A98-BD67-FC4C-904D-EA90B2F3C0DC}"/>
              </a:ext>
            </a:extLst>
          </p:cNvPr>
          <p:cNvCxnSpPr>
            <a:stCxn id="2" idx="2"/>
          </p:cNvCxnSpPr>
          <p:nvPr/>
        </p:nvCxnSpPr>
        <p:spPr>
          <a:xfrm>
            <a:off x="4908069" y="2846845"/>
            <a:ext cx="0" cy="26083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0BA45082-3724-ACEF-2512-73CF84844ABF}"/>
              </a:ext>
            </a:extLst>
          </p:cNvPr>
          <p:cNvCxnSpPr>
            <a:cxnSpLocks/>
            <a:endCxn id="99" idx="0"/>
          </p:cNvCxnSpPr>
          <p:nvPr/>
        </p:nvCxnSpPr>
        <p:spPr>
          <a:xfrm>
            <a:off x="3018665" y="4659381"/>
            <a:ext cx="0" cy="21481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91039168-665D-CF02-B704-EE0BD1C6792C}"/>
              </a:ext>
            </a:extLst>
          </p:cNvPr>
          <p:cNvCxnSpPr>
            <a:cxnSpLocks/>
          </p:cNvCxnSpPr>
          <p:nvPr/>
        </p:nvCxnSpPr>
        <p:spPr>
          <a:xfrm>
            <a:off x="1601275" y="4606015"/>
            <a:ext cx="0" cy="28152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B0356337-1D83-D077-42A0-EA01A59043CA}"/>
              </a:ext>
            </a:extLst>
          </p:cNvPr>
          <p:cNvCxnSpPr/>
          <p:nvPr/>
        </p:nvCxnSpPr>
        <p:spPr>
          <a:xfrm>
            <a:off x="1100157" y="4606015"/>
            <a:ext cx="0" cy="28152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8DC06C555FDF4ABD8047CD40EF01DA" ma:contentTypeVersion="18" ma:contentTypeDescription="Create a new document." ma:contentTypeScope="" ma:versionID="2178e5157ca7922a793bbb3e3ebc4040">
  <xsd:schema xmlns:xsd="http://www.w3.org/2001/XMLSchema" xmlns:xs="http://www.w3.org/2001/XMLSchema" xmlns:p="http://schemas.microsoft.com/office/2006/metadata/properties" xmlns:ns3="fb0728f7-d8d3-4d9d-b288-8a9e6b3025b8" xmlns:ns4="124d1cd3-2a1d-4d52-9bd3-5a2fdd3218d7" targetNamespace="http://schemas.microsoft.com/office/2006/metadata/properties" ma:root="true" ma:fieldsID="832803f185251904b6e82ee97aa1ca47" ns3:_="" ns4:_="">
    <xsd:import namespace="fb0728f7-d8d3-4d9d-b288-8a9e6b3025b8"/>
    <xsd:import namespace="124d1cd3-2a1d-4d52-9bd3-5a2fdd3218d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728f7-d8d3-4d9d-b288-8a9e6b3025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4d1cd3-2a1d-4d52-9bd3-5a2fdd3218d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b0728f7-d8d3-4d9d-b288-8a9e6b3025b8" xsi:nil="true"/>
  </documentManagement>
</p:properties>
</file>

<file path=customXml/itemProps1.xml><?xml version="1.0" encoding="utf-8"?>
<ds:datastoreItem xmlns:ds="http://schemas.openxmlformats.org/officeDocument/2006/customXml" ds:itemID="{EBE849D3-C225-4E44-97F2-D68FAA8E289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1399478-D34E-4F1F-8187-2157FCFE71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b0728f7-d8d3-4d9d-b288-8a9e6b3025b8"/>
    <ds:schemaRef ds:uri="124d1cd3-2a1d-4d52-9bd3-5a2fdd3218d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A05FCC8-3530-4197-96D9-F60CBEB19BDD}">
  <ds:schemaRefs>
    <ds:schemaRef ds:uri="http://schemas.microsoft.com/office/2006/metadata/properties"/>
    <ds:schemaRef ds:uri="http://purl.org/dc/dcmitype/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purl.org/dc/elements/1.1/"/>
    <ds:schemaRef ds:uri="http://schemas.openxmlformats.org/package/2006/metadata/core-properties"/>
    <ds:schemaRef ds:uri="124d1cd3-2a1d-4d52-9bd3-5a2fdd3218d7"/>
    <ds:schemaRef ds:uri="fb0728f7-d8d3-4d9d-b288-8a9e6b3025b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86</Words>
  <Application>Microsoft Office PowerPoint</Application>
  <PresentationFormat>Widescreen</PresentationFormat>
  <Paragraphs>21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                                       Figure S1: Summary of recruitment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Sangwani Salimu</dc:creator>
  <cp:lastModifiedBy>Sangwani Salimu</cp:lastModifiedBy>
  <cp:revision>6</cp:revision>
  <dcterms:created xsi:type="dcterms:W3CDTF">2025-03-15T19:31:08Z</dcterms:created>
  <dcterms:modified xsi:type="dcterms:W3CDTF">2025-07-28T09:06:58Z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0x010100D78DC06C555FDF4ABD8047CD40EF01DA</vt:lpwstr>
  </property>
</Properties>
</file>