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1" r:id="rId5"/>
    <p:sldId id="258" r:id="rId6"/>
    <p:sldId id="260" r:id="rId7"/>
    <p:sldId id="262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3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2.tiff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3" Type="http://schemas.openxmlformats.org/officeDocument/2006/relationships/slideLayout" Target="../slideLayouts/slideLayout1.xml"/><Relationship Id="rId42" Type="http://schemas.openxmlformats.org/officeDocument/2006/relationships/tags" Target="../tags/tag95.xml"/><Relationship Id="rId41" Type="http://schemas.openxmlformats.org/officeDocument/2006/relationships/tags" Target="../tags/tag94.xml"/><Relationship Id="rId40" Type="http://schemas.openxmlformats.org/officeDocument/2006/relationships/tags" Target="../tags/tag93.xml"/><Relationship Id="rId4" Type="http://schemas.openxmlformats.org/officeDocument/2006/relationships/tags" Target="../tags/tag65.xml"/><Relationship Id="rId39" Type="http://schemas.openxmlformats.org/officeDocument/2006/relationships/tags" Target="../tags/tag92.xml"/><Relationship Id="rId38" Type="http://schemas.openxmlformats.org/officeDocument/2006/relationships/tags" Target="../tags/tag91.xml"/><Relationship Id="rId37" Type="http://schemas.openxmlformats.org/officeDocument/2006/relationships/tags" Target="../tags/tag90.xml"/><Relationship Id="rId36" Type="http://schemas.openxmlformats.org/officeDocument/2006/relationships/image" Target="../media/image9.tiff"/><Relationship Id="rId35" Type="http://schemas.openxmlformats.org/officeDocument/2006/relationships/tags" Target="../tags/tag89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image" Target="../media/image8.tiff"/><Relationship Id="rId31" Type="http://schemas.openxmlformats.org/officeDocument/2006/relationships/tags" Target="../tags/tag86.xml"/><Relationship Id="rId30" Type="http://schemas.openxmlformats.org/officeDocument/2006/relationships/tags" Target="../tags/tag85.xml"/><Relationship Id="rId3" Type="http://schemas.openxmlformats.org/officeDocument/2006/relationships/image" Target="../media/image1.tiff"/><Relationship Id="rId29" Type="http://schemas.openxmlformats.org/officeDocument/2006/relationships/image" Target="../media/image7.tiff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image" Target="../media/image6.tiff"/><Relationship Id="rId23" Type="http://schemas.openxmlformats.org/officeDocument/2006/relationships/tags" Target="../tags/tag80.xml"/><Relationship Id="rId22" Type="http://schemas.openxmlformats.org/officeDocument/2006/relationships/tags" Target="../tags/tag79.xml"/><Relationship Id="rId21" Type="http://schemas.openxmlformats.org/officeDocument/2006/relationships/image" Target="../media/image5.tiff"/><Relationship Id="rId20" Type="http://schemas.openxmlformats.org/officeDocument/2006/relationships/tags" Target="../tags/tag78.xml"/><Relationship Id="rId2" Type="http://schemas.openxmlformats.org/officeDocument/2006/relationships/tags" Target="../tags/tag64.xml"/><Relationship Id="rId19" Type="http://schemas.openxmlformats.org/officeDocument/2006/relationships/tags" Target="../tags/tag77.xml"/><Relationship Id="rId18" Type="http://schemas.openxmlformats.org/officeDocument/2006/relationships/image" Target="../media/image4.tiff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image" Target="../media/image3.tiff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6" Type="http://schemas.openxmlformats.org/officeDocument/2006/relationships/slideLayout" Target="../slideLayouts/slideLayout1.xml"/><Relationship Id="rId55" Type="http://schemas.openxmlformats.org/officeDocument/2006/relationships/tags" Target="../tags/tag138.xml"/><Relationship Id="rId54" Type="http://schemas.openxmlformats.org/officeDocument/2006/relationships/tags" Target="../tags/tag137.xml"/><Relationship Id="rId53" Type="http://schemas.openxmlformats.org/officeDocument/2006/relationships/tags" Target="../tags/tag136.xml"/><Relationship Id="rId52" Type="http://schemas.openxmlformats.org/officeDocument/2006/relationships/tags" Target="../tags/tag135.xml"/><Relationship Id="rId51" Type="http://schemas.openxmlformats.org/officeDocument/2006/relationships/tags" Target="../tags/tag134.xml"/><Relationship Id="rId50" Type="http://schemas.openxmlformats.org/officeDocument/2006/relationships/tags" Target="../tags/tag133.xml"/><Relationship Id="rId5" Type="http://schemas.openxmlformats.org/officeDocument/2006/relationships/tags" Target="../tags/tag100.xml"/><Relationship Id="rId49" Type="http://schemas.openxmlformats.org/officeDocument/2006/relationships/image" Target="../media/image21.tiff"/><Relationship Id="rId48" Type="http://schemas.openxmlformats.org/officeDocument/2006/relationships/tags" Target="../tags/tag132.xml"/><Relationship Id="rId47" Type="http://schemas.openxmlformats.org/officeDocument/2006/relationships/tags" Target="../tags/tag131.xml"/><Relationship Id="rId46" Type="http://schemas.openxmlformats.org/officeDocument/2006/relationships/image" Target="../media/image20.tiff"/><Relationship Id="rId45" Type="http://schemas.openxmlformats.org/officeDocument/2006/relationships/tags" Target="../tags/tag130.xml"/><Relationship Id="rId44" Type="http://schemas.openxmlformats.org/officeDocument/2006/relationships/tags" Target="../tags/tag129.xml"/><Relationship Id="rId43" Type="http://schemas.openxmlformats.org/officeDocument/2006/relationships/image" Target="../media/image19.tiff"/><Relationship Id="rId42" Type="http://schemas.openxmlformats.org/officeDocument/2006/relationships/tags" Target="../tags/tag128.xml"/><Relationship Id="rId41" Type="http://schemas.openxmlformats.org/officeDocument/2006/relationships/tags" Target="../tags/tag127.xml"/><Relationship Id="rId40" Type="http://schemas.openxmlformats.org/officeDocument/2006/relationships/image" Target="../media/image18.tiff"/><Relationship Id="rId4" Type="http://schemas.openxmlformats.org/officeDocument/2006/relationships/tags" Target="../tags/tag99.xml"/><Relationship Id="rId39" Type="http://schemas.openxmlformats.org/officeDocument/2006/relationships/tags" Target="../tags/tag126.xml"/><Relationship Id="rId38" Type="http://schemas.openxmlformats.org/officeDocument/2006/relationships/tags" Target="../tags/tag125.xml"/><Relationship Id="rId37" Type="http://schemas.openxmlformats.org/officeDocument/2006/relationships/image" Target="../media/image17.tiff"/><Relationship Id="rId36" Type="http://schemas.openxmlformats.org/officeDocument/2006/relationships/tags" Target="../tags/tag124.xml"/><Relationship Id="rId35" Type="http://schemas.openxmlformats.org/officeDocument/2006/relationships/tags" Target="../tags/tag123.xml"/><Relationship Id="rId34" Type="http://schemas.openxmlformats.org/officeDocument/2006/relationships/image" Target="../media/image16.tiff"/><Relationship Id="rId33" Type="http://schemas.openxmlformats.org/officeDocument/2006/relationships/tags" Target="../tags/tag122.xml"/><Relationship Id="rId32" Type="http://schemas.openxmlformats.org/officeDocument/2006/relationships/tags" Target="../tags/tag121.xml"/><Relationship Id="rId31" Type="http://schemas.openxmlformats.org/officeDocument/2006/relationships/tags" Target="../tags/tag120.xml"/><Relationship Id="rId30" Type="http://schemas.openxmlformats.org/officeDocument/2006/relationships/tags" Target="../tags/tag119.xml"/><Relationship Id="rId3" Type="http://schemas.openxmlformats.org/officeDocument/2006/relationships/tags" Target="../tags/tag98.xml"/><Relationship Id="rId29" Type="http://schemas.openxmlformats.org/officeDocument/2006/relationships/tags" Target="../tags/tag118.xml"/><Relationship Id="rId28" Type="http://schemas.openxmlformats.org/officeDocument/2006/relationships/image" Target="../media/image15.tiff"/><Relationship Id="rId27" Type="http://schemas.openxmlformats.org/officeDocument/2006/relationships/tags" Target="../tags/tag117.xml"/><Relationship Id="rId26" Type="http://schemas.openxmlformats.org/officeDocument/2006/relationships/tags" Target="../tags/tag116.xml"/><Relationship Id="rId25" Type="http://schemas.openxmlformats.org/officeDocument/2006/relationships/tags" Target="../tags/tag115.xml"/><Relationship Id="rId24" Type="http://schemas.openxmlformats.org/officeDocument/2006/relationships/image" Target="../media/image14.tiff"/><Relationship Id="rId23" Type="http://schemas.openxmlformats.org/officeDocument/2006/relationships/tags" Target="../tags/tag114.xml"/><Relationship Id="rId22" Type="http://schemas.openxmlformats.org/officeDocument/2006/relationships/tags" Target="../tags/tag113.xml"/><Relationship Id="rId21" Type="http://schemas.openxmlformats.org/officeDocument/2006/relationships/tags" Target="../tags/tag112.xml"/><Relationship Id="rId20" Type="http://schemas.openxmlformats.org/officeDocument/2006/relationships/tags" Target="../tags/tag111.xml"/><Relationship Id="rId2" Type="http://schemas.openxmlformats.org/officeDocument/2006/relationships/tags" Target="../tags/tag97.xml"/><Relationship Id="rId19" Type="http://schemas.openxmlformats.org/officeDocument/2006/relationships/image" Target="../media/image13.tiff"/><Relationship Id="rId18" Type="http://schemas.openxmlformats.org/officeDocument/2006/relationships/tags" Target="../tags/tag110.xml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image" Target="../media/image12.tiff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image" Target="../media/image11.tiff"/><Relationship Id="rId10" Type="http://schemas.openxmlformats.org/officeDocument/2006/relationships/image" Target="../media/image10.tiff"/><Relationship Id="rId1" Type="http://schemas.openxmlformats.org/officeDocument/2006/relationships/tags" Target="../tags/tag9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tiff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159.xml"/><Relationship Id="rId26" Type="http://schemas.openxmlformats.org/officeDocument/2006/relationships/tags" Target="../tags/tag158.xml"/><Relationship Id="rId25" Type="http://schemas.openxmlformats.org/officeDocument/2006/relationships/tags" Target="../tags/tag157.xml"/><Relationship Id="rId24" Type="http://schemas.openxmlformats.org/officeDocument/2006/relationships/tags" Target="../tags/tag156.xml"/><Relationship Id="rId23" Type="http://schemas.openxmlformats.org/officeDocument/2006/relationships/tags" Target="../tags/tag155.xml"/><Relationship Id="rId22" Type="http://schemas.openxmlformats.org/officeDocument/2006/relationships/tags" Target="../tags/tag154.xml"/><Relationship Id="rId21" Type="http://schemas.openxmlformats.org/officeDocument/2006/relationships/tags" Target="../tags/tag153.xml"/><Relationship Id="rId20" Type="http://schemas.openxmlformats.org/officeDocument/2006/relationships/tags" Target="../tags/tag152.xml"/><Relationship Id="rId2" Type="http://schemas.openxmlformats.org/officeDocument/2006/relationships/tags" Target="../tags/tag140.xml"/><Relationship Id="rId19" Type="http://schemas.openxmlformats.org/officeDocument/2006/relationships/image" Target="../media/image27.tiff"/><Relationship Id="rId18" Type="http://schemas.openxmlformats.org/officeDocument/2006/relationships/image" Target="../media/image26.tiff"/><Relationship Id="rId17" Type="http://schemas.openxmlformats.org/officeDocument/2006/relationships/image" Target="../media/image25.tiff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image" Target="../media/image24.tiff"/><Relationship Id="rId10" Type="http://schemas.openxmlformats.org/officeDocument/2006/relationships/image" Target="../media/image23.tiff"/><Relationship Id="rId1" Type="http://schemas.openxmlformats.org/officeDocument/2006/relationships/tags" Target="../tags/tag13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7" Type="http://schemas.openxmlformats.org/officeDocument/2006/relationships/slideLayout" Target="../slideLayouts/slideLayout1.xml"/><Relationship Id="rId36" Type="http://schemas.openxmlformats.org/officeDocument/2006/relationships/tags" Target="../tags/tag186.xml"/><Relationship Id="rId35" Type="http://schemas.openxmlformats.org/officeDocument/2006/relationships/tags" Target="../tags/tag185.xml"/><Relationship Id="rId34" Type="http://schemas.openxmlformats.org/officeDocument/2006/relationships/image" Target="../media/image36.tiff"/><Relationship Id="rId33" Type="http://schemas.openxmlformats.org/officeDocument/2006/relationships/tags" Target="../tags/tag184.xml"/><Relationship Id="rId32" Type="http://schemas.openxmlformats.org/officeDocument/2006/relationships/tags" Target="../tags/tag183.xml"/><Relationship Id="rId31" Type="http://schemas.openxmlformats.org/officeDocument/2006/relationships/tags" Target="../tags/tag182.xml"/><Relationship Id="rId30" Type="http://schemas.openxmlformats.org/officeDocument/2006/relationships/image" Target="../media/image35.tiff"/><Relationship Id="rId3" Type="http://schemas.openxmlformats.org/officeDocument/2006/relationships/tags" Target="../tags/tag162.xml"/><Relationship Id="rId29" Type="http://schemas.openxmlformats.org/officeDocument/2006/relationships/tags" Target="../tags/tag181.xml"/><Relationship Id="rId28" Type="http://schemas.openxmlformats.org/officeDocument/2006/relationships/image" Target="../media/image34.tiff"/><Relationship Id="rId27" Type="http://schemas.openxmlformats.org/officeDocument/2006/relationships/tags" Target="../tags/tag180.xml"/><Relationship Id="rId26" Type="http://schemas.openxmlformats.org/officeDocument/2006/relationships/tags" Target="../tags/tag179.xml"/><Relationship Id="rId25" Type="http://schemas.openxmlformats.org/officeDocument/2006/relationships/tags" Target="../tags/tag178.xml"/><Relationship Id="rId24" Type="http://schemas.openxmlformats.org/officeDocument/2006/relationships/image" Target="../media/image33.tiff"/><Relationship Id="rId23" Type="http://schemas.openxmlformats.org/officeDocument/2006/relationships/tags" Target="../tags/tag177.xml"/><Relationship Id="rId22" Type="http://schemas.openxmlformats.org/officeDocument/2006/relationships/image" Target="../media/image32.tiff"/><Relationship Id="rId21" Type="http://schemas.openxmlformats.org/officeDocument/2006/relationships/tags" Target="../tags/tag176.xml"/><Relationship Id="rId20" Type="http://schemas.openxmlformats.org/officeDocument/2006/relationships/tags" Target="../tags/tag175.xml"/><Relationship Id="rId2" Type="http://schemas.openxmlformats.org/officeDocument/2006/relationships/tags" Target="../tags/tag161.xml"/><Relationship Id="rId19" Type="http://schemas.openxmlformats.org/officeDocument/2006/relationships/image" Target="../media/image31.tiff"/><Relationship Id="rId18" Type="http://schemas.openxmlformats.org/officeDocument/2006/relationships/tags" Target="../tags/tag174.xml"/><Relationship Id="rId17" Type="http://schemas.openxmlformats.org/officeDocument/2006/relationships/tags" Target="../tags/tag173.xml"/><Relationship Id="rId16" Type="http://schemas.openxmlformats.org/officeDocument/2006/relationships/image" Target="../media/image30.tiff"/><Relationship Id="rId15" Type="http://schemas.openxmlformats.org/officeDocument/2006/relationships/tags" Target="../tags/tag172.xml"/><Relationship Id="rId14" Type="http://schemas.openxmlformats.org/officeDocument/2006/relationships/tags" Target="../tags/tag171.xml"/><Relationship Id="rId13" Type="http://schemas.openxmlformats.org/officeDocument/2006/relationships/image" Target="../media/image29.tiff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image" Target="../media/image28.tiff"/><Relationship Id="rId1" Type="http://schemas.openxmlformats.org/officeDocument/2006/relationships/tags" Target="../tags/tag16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tiff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9" Type="http://schemas.openxmlformats.org/officeDocument/2006/relationships/slideLayout" Target="../slideLayouts/slideLayout1.xml"/><Relationship Id="rId38" Type="http://schemas.openxmlformats.org/officeDocument/2006/relationships/tags" Target="../tags/tag215.xml"/><Relationship Id="rId37" Type="http://schemas.openxmlformats.org/officeDocument/2006/relationships/tags" Target="../tags/tag214.xml"/><Relationship Id="rId36" Type="http://schemas.openxmlformats.org/officeDocument/2006/relationships/tags" Target="../tags/tag213.xml"/><Relationship Id="rId35" Type="http://schemas.openxmlformats.org/officeDocument/2006/relationships/image" Target="../media/image24.tiff"/><Relationship Id="rId34" Type="http://schemas.openxmlformats.org/officeDocument/2006/relationships/tags" Target="../tags/tag212.xml"/><Relationship Id="rId33" Type="http://schemas.openxmlformats.org/officeDocument/2006/relationships/tags" Target="../tags/tag211.xml"/><Relationship Id="rId32" Type="http://schemas.openxmlformats.org/officeDocument/2006/relationships/tags" Target="../tags/tag210.xml"/><Relationship Id="rId31" Type="http://schemas.openxmlformats.org/officeDocument/2006/relationships/image" Target="../media/image44.tiff"/><Relationship Id="rId30" Type="http://schemas.openxmlformats.org/officeDocument/2006/relationships/tags" Target="../tags/tag209.xml"/><Relationship Id="rId3" Type="http://schemas.openxmlformats.org/officeDocument/2006/relationships/tags" Target="../tags/tag189.xml"/><Relationship Id="rId29" Type="http://schemas.openxmlformats.org/officeDocument/2006/relationships/tags" Target="../tags/tag208.xml"/><Relationship Id="rId28" Type="http://schemas.openxmlformats.org/officeDocument/2006/relationships/image" Target="../media/image43.tiff"/><Relationship Id="rId27" Type="http://schemas.openxmlformats.org/officeDocument/2006/relationships/tags" Target="../tags/tag207.xml"/><Relationship Id="rId26" Type="http://schemas.openxmlformats.org/officeDocument/2006/relationships/tags" Target="../tags/tag206.xml"/><Relationship Id="rId25" Type="http://schemas.openxmlformats.org/officeDocument/2006/relationships/image" Target="../media/image42.tiff"/><Relationship Id="rId24" Type="http://schemas.openxmlformats.org/officeDocument/2006/relationships/tags" Target="../tags/tag205.xml"/><Relationship Id="rId23" Type="http://schemas.openxmlformats.org/officeDocument/2006/relationships/tags" Target="../tags/tag204.xml"/><Relationship Id="rId22" Type="http://schemas.openxmlformats.org/officeDocument/2006/relationships/image" Target="../media/image41.tiff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tags" Target="../tags/tag188.xml"/><Relationship Id="rId19" Type="http://schemas.openxmlformats.org/officeDocument/2006/relationships/image" Target="../media/image40.tiff"/><Relationship Id="rId18" Type="http://schemas.openxmlformats.org/officeDocument/2006/relationships/tags" Target="../tags/tag201.xml"/><Relationship Id="rId17" Type="http://schemas.openxmlformats.org/officeDocument/2006/relationships/tags" Target="../tags/tag200.xml"/><Relationship Id="rId16" Type="http://schemas.openxmlformats.org/officeDocument/2006/relationships/tags" Target="../tags/tag199.xml"/><Relationship Id="rId15" Type="http://schemas.openxmlformats.org/officeDocument/2006/relationships/image" Target="../media/image39.tiff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image" Target="../media/image38.tiff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tags" Target="../tags/tag18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34.xml"/><Relationship Id="rId24" Type="http://schemas.openxmlformats.org/officeDocument/2006/relationships/image" Target="../media/image48.tiff"/><Relationship Id="rId23" Type="http://schemas.openxmlformats.org/officeDocument/2006/relationships/image" Target="../media/image23.tiff"/><Relationship Id="rId22" Type="http://schemas.openxmlformats.org/officeDocument/2006/relationships/image" Target="../media/image22.tiff"/><Relationship Id="rId21" Type="http://schemas.openxmlformats.org/officeDocument/2006/relationships/tags" Target="../tags/tag233.xml"/><Relationship Id="rId20" Type="http://schemas.openxmlformats.org/officeDocument/2006/relationships/image" Target="../media/image47.tiff"/><Relationship Id="rId2" Type="http://schemas.openxmlformats.org/officeDocument/2006/relationships/tags" Target="../tags/tag217.xml"/><Relationship Id="rId19" Type="http://schemas.openxmlformats.org/officeDocument/2006/relationships/image" Target="../media/image46.tiff"/><Relationship Id="rId18" Type="http://schemas.openxmlformats.org/officeDocument/2006/relationships/image" Target="../media/image45.tiff"/><Relationship Id="rId17" Type="http://schemas.openxmlformats.org/officeDocument/2006/relationships/tags" Target="../tags/tag232.xml"/><Relationship Id="rId16" Type="http://schemas.openxmlformats.org/officeDocument/2006/relationships/tags" Target="../tags/tag231.xml"/><Relationship Id="rId15" Type="http://schemas.openxmlformats.org/officeDocument/2006/relationships/tags" Target="../tags/tag230.xml"/><Relationship Id="rId14" Type="http://schemas.openxmlformats.org/officeDocument/2006/relationships/tags" Target="../tags/tag229.xml"/><Relationship Id="rId13" Type="http://schemas.openxmlformats.org/officeDocument/2006/relationships/tags" Target="../tags/tag228.xml"/><Relationship Id="rId12" Type="http://schemas.openxmlformats.org/officeDocument/2006/relationships/tags" Target="../tags/tag227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tags" Target="../tags/tag2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335" y="119634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Repeat1</a:t>
            </a:r>
            <a:endParaRPr lang="en-US" altLang="zh-CN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513969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Repeat2</a:t>
            </a:r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75538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Repeat3</a:t>
            </a:r>
            <a:endParaRPr lang="en-US" altLang="zh-CN"/>
          </a:p>
        </p:txBody>
      </p:sp>
      <p:grpSp>
        <p:nvGrpSpPr>
          <p:cNvPr id="58" name="组合 57"/>
          <p:cNvGrpSpPr/>
          <p:nvPr/>
        </p:nvGrpSpPr>
        <p:grpSpPr>
          <a:xfrm>
            <a:off x="1102360" y="1560195"/>
            <a:ext cx="3023235" cy="699770"/>
            <a:chOff x="1736" y="2457"/>
            <a:chExt cx="4761" cy="1102"/>
          </a:xfrm>
        </p:grpSpPr>
        <p:pic>
          <p:nvPicPr>
            <p:cNvPr id="7" name="图片 6" descr="2023.10.9.BDNF3脑"/>
            <p:cNvPicPr>
              <a:picLocks noChangeAspect="1"/>
            </p:cNvPicPr>
            <p:nvPr/>
          </p:nvPicPr>
          <p:blipFill>
            <a:blip r:embed="rId3"/>
            <a:srcRect l="40333" t="38608" r="20864" b="46619"/>
            <a:stretch>
              <a:fillRect/>
            </a:stretch>
          </p:blipFill>
          <p:spPr>
            <a:xfrm>
              <a:off x="1736" y="2591"/>
              <a:ext cx="3883" cy="90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611" y="2457"/>
              <a:ext cx="878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  <p:sp>
          <p:nvSpPr>
            <p:cNvPr id="13" name="文本框 12"/>
            <p:cNvSpPr txBox="1"/>
            <p:nvPr>
              <p:custDataLst>
                <p:tags r:id="rId4"/>
              </p:custDataLst>
            </p:nvPr>
          </p:nvSpPr>
          <p:spPr>
            <a:xfrm>
              <a:off x="5619" y="2801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25</a:t>
              </a:r>
              <a:endParaRPr lang="en-US" altLang="zh-CN" sz="1200"/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5611" y="3213"/>
              <a:ext cx="758" cy="3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15</a:t>
              </a:r>
              <a:endParaRPr lang="en-US" altLang="zh-CN" sz="1200"/>
            </a:p>
          </p:txBody>
        </p:sp>
      </p:grp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0" y="17786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28 KDa</a:t>
            </a:r>
            <a:endParaRPr lang="en-US" altLang="zh-CN"/>
          </a:p>
        </p:txBody>
      </p:sp>
      <p:grpSp>
        <p:nvGrpSpPr>
          <p:cNvPr id="56" name="组合 55"/>
          <p:cNvGrpSpPr/>
          <p:nvPr/>
        </p:nvGrpSpPr>
        <p:grpSpPr>
          <a:xfrm>
            <a:off x="7450455" y="1597025"/>
            <a:ext cx="3527425" cy="618490"/>
            <a:chOff x="11733" y="2515"/>
            <a:chExt cx="5555" cy="974"/>
          </a:xfrm>
        </p:grpSpPr>
        <p:pic>
          <p:nvPicPr>
            <p:cNvPr id="4" name="图片 3" descr="2023.8.25.BDNF1"/>
            <p:cNvPicPr>
              <a:picLocks noChangeAspect="1"/>
            </p:cNvPicPr>
            <p:nvPr/>
          </p:nvPicPr>
          <p:blipFill>
            <a:blip r:embed="rId7"/>
            <a:srcRect l="40008" t="46638" r="14239" b="46773"/>
            <a:stretch>
              <a:fillRect/>
            </a:stretch>
          </p:blipFill>
          <p:spPr>
            <a:xfrm>
              <a:off x="12364" y="2515"/>
              <a:ext cx="4924" cy="97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>
              <p:custDataLst>
                <p:tags r:id="rId8"/>
              </p:custDataLst>
            </p:nvPr>
          </p:nvSpPr>
          <p:spPr>
            <a:xfrm>
              <a:off x="11733" y="2549"/>
              <a:ext cx="878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  <p:sp>
          <p:nvSpPr>
            <p:cNvPr id="17" name="文本框 16"/>
            <p:cNvSpPr txBox="1"/>
            <p:nvPr>
              <p:custDataLst>
                <p:tags r:id="rId9"/>
              </p:custDataLst>
            </p:nvPr>
          </p:nvSpPr>
          <p:spPr>
            <a:xfrm>
              <a:off x="11741" y="2944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25</a:t>
              </a:r>
              <a:endParaRPr lang="en-US" altLang="zh-CN" sz="120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940810" y="1539875"/>
            <a:ext cx="3411855" cy="751840"/>
            <a:chOff x="6206" y="2425"/>
            <a:chExt cx="5373" cy="1184"/>
          </a:xfrm>
        </p:grpSpPr>
        <p:pic>
          <p:nvPicPr>
            <p:cNvPr id="8" name="图片 7" descr="2023.10.44.BDNF"/>
            <p:cNvPicPr>
              <a:picLocks noChangeAspect="1"/>
            </p:cNvPicPr>
            <p:nvPr/>
          </p:nvPicPr>
          <p:blipFill>
            <a:blip r:embed="rId10"/>
            <a:srcRect l="49937" t="68371" r="7056" b="22847"/>
            <a:stretch>
              <a:fillRect/>
            </a:stretch>
          </p:blipFill>
          <p:spPr>
            <a:xfrm rot="10800000">
              <a:off x="6743" y="2425"/>
              <a:ext cx="4837" cy="11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>
              <p:custDataLst>
                <p:tags r:id="rId11"/>
              </p:custDataLst>
            </p:nvPr>
          </p:nvSpPr>
          <p:spPr>
            <a:xfrm>
              <a:off x="6223" y="2541"/>
              <a:ext cx="878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  <p:sp>
          <p:nvSpPr>
            <p:cNvPr id="20" name="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6214" y="2885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25</a:t>
              </a:r>
              <a:endParaRPr lang="en-US" altLang="zh-CN" sz="1200"/>
            </a:p>
          </p:txBody>
        </p:sp>
        <p:sp>
          <p:nvSpPr>
            <p:cNvPr id="21" name="文本框 20"/>
            <p:cNvSpPr txBox="1"/>
            <p:nvPr>
              <p:custDataLst>
                <p:tags r:id="rId13"/>
              </p:custDataLst>
            </p:nvPr>
          </p:nvSpPr>
          <p:spPr>
            <a:xfrm>
              <a:off x="6206" y="3263"/>
              <a:ext cx="758" cy="3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15</a:t>
              </a:r>
              <a:endParaRPr lang="en-US" altLang="zh-CN" sz="1200"/>
            </a:p>
          </p:txBody>
        </p:sp>
      </p:grp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100965" y="1358265"/>
            <a:ext cx="836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BDNF</a:t>
            </a:r>
            <a:endParaRPr lang="en-US" altLang="zh-CN"/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133350" y="2667635"/>
            <a:ext cx="836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TLR4</a:t>
            </a:r>
            <a:endParaRPr lang="en-US" altLang="zh-CN"/>
          </a:p>
        </p:txBody>
      </p:sp>
      <p:sp>
        <p:nvSpPr>
          <p:cNvPr id="27" name="文本框 26"/>
          <p:cNvSpPr txBox="1"/>
          <p:nvPr>
            <p:custDataLst>
              <p:tags r:id="rId16"/>
            </p:custDataLst>
          </p:nvPr>
        </p:nvSpPr>
        <p:spPr>
          <a:xfrm>
            <a:off x="266700" y="24701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Hippocampus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17"/>
            </p:custDataLst>
          </p:nvPr>
        </p:nvSpPr>
        <p:spPr>
          <a:xfrm>
            <a:off x="127000" y="30359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95 KDa</a:t>
            </a:r>
            <a:endParaRPr lang="en-US" altLang="zh-CN"/>
          </a:p>
        </p:txBody>
      </p:sp>
      <p:grpSp>
        <p:nvGrpSpPr>
          <p:cNvPr id="53" name="组合 52"/>
          <p:cNvGrpSpPr/>
          <p:nvPr/>
        </p:nvGrpSpPr>
        <p:grpSpPr>
          <a:xfrm>
            <a:off x="993140" y="2808605"/>
            <a:ext cx="2844800" cy="605790"/>
            <a:chOff x="1564" y="4423"/>
            <a:chExt cx="4480" cy="954"/>
          </a:xfrm>
        </p:grpSpPr>
        <p:pic>
          <p:nvPicPr>
            <p:cNvPr id="24" name="图片 23" descr="2023.9.6.TLR41脑1"/>
            <p:cNvPicPr>
              <a:picLocks noChangeAspect="1"/>
            </p:cNvPicPr>
            <p:nvPr/>
          </p:nvPicPr>
          <p:blipFill>
            <a:blip r:embed="rId18">
              <a:lum bright="-54000" contrast="66000"/>
            </a:blip>
            <a:srcRect l="38706" t="43369" r="18418" b="35798"/>
            <a:stretch>
              <a:fillRect/>
            </a:stretch>
          </p:blipFill>
          <p:spPr>
            <a:xfrm>
              <a:off x="2170" y="4423"/>
              <a:ext cx="3874" cy="93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>
              <p:custDataLst>
                <p:tags r:id="rId19"/>
              </p:custDataLst>
            </p:nvPr>
          </p:nvSpPr>
          <p:spPr>
            <a:xfrm>
              <a:off x="1564" y="4509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30" name="文本框 29"/>
            <p:cNvSpPr txBox="1"/>
            <p:nvPr>
              <p:custDataLst>
                <p:tags r:id="rId20"/>
              </p:custDataLst>
            </p:nvPr>
          </p:nvSpPr>
          <p:spPr>
            <a:xfrm>
              <a:off x="1661" y="5033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0345" y="2828290"/>
            <a:ext cx="3206115" cy="666750"/>
            <a:chOff x="6347" y="4454"/>
            <a:chExt cx="5049" cy="1050"/>
          </a:xfrm>
        </p:grpSpPr>
        <p:pic>
          <p:nvPicPr>
            <p:cNvPr id="25" name="图片 24" descr="2023.10.8TLR4脑2"/>
            <p:cNvPicPr>
              <a:picLocks noChangeAspect="1"/>
            </p:cNvPicPr>
            <p:nvPr/>
          </p:nvPicPr>
          <p:blipFill>
            <a:blip r:embed="rId21"/>
            <a:srcRect l="40146" t="61229" r="22625" b="32617"/>
            <a:stretch>
              <a:fillRect/>
            </a:stretch>
          </p:blipFill>
          <p:spPr>
            <a:xfrm>
              <a:off x="6964" y="4454"/>
              <a:ext cx="4432" cy="1051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>
              <p:custDataLst>
                <p:tags r:id="rId22"/>
              </p:custDataLst>
            </p:nvPr>
          </p:nvSpPr>
          <p:spPr>
            <a:xfrm>
              <a:off x="6347" y="4576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32" name="文本框 31"/>
            <p:cNvSpPr txBox="1"/>
            <p:nvPr>
              <p:custDataLst>
                <p:tags r:id="rId23"/>
              </p:custDataLst>
            </p:nvPr>
          </p:nvSpPr>
          <p:spPr>
            <a:xfrm>
              <a:off x="6444" y="5083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451090" y="2809240"/>
            <a:ext cx="3404870" cy="758190"/>
            <a:chOff x="11734" y="4424"/>
            <a:chExt cx="5362" cy="1194"/>
          </a:xfrm>
        </p:grpSpPr>
        <p:pic>
          <p:nvPicPr>
            <p:cNvPr id="26" name="图片 25" descr="2023.10.5.TLR4."/>
            <p:cNvPicPr>
              <a:picLocks noChangeAspect="1"/>
            </p:cNvPicPr>
            <p:nvPr/>
          </p:nvPicPr>
          <p:blipFill>
            <a:blip r:embed="rId24"/>
            <a:srcRect l="51048" t="43221" r="7732" b="47744"/>
            <a:stretch>
              <a:fillRect/>
            </a:stretch>
          </p:blipFill>
          <p:spPr>
            <a:xfrm>
              <a:off x="12172" y="4424"/>
              <a:ext cx="4925" cy="1194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>
              <p:custDataLst>
                <p:tags r:id="rId25"/>
              </p:custDataLst>
            </p:nvPr>
          </p:nvSpPr>
          <p:spPr>
            <a:xfrm>
              <a:off x="11734" y="4534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34" name="文本框 33"/>
            <p:cNvSpPr txBox="1"/>
            <p:nvPr>
              <p:custDataLst>
                <p:tags r:id="rId26"/>
              </p:custDataLst>
            </p:nvPr>
          </p:nvSpPr>
          <p:spPr>
            <a:xfrm>
              <a:off x="11831" y="4990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</p:grpSp>
      <p:sp>
        <p:nvSpPr>
          <p:cNvPr id="41" name="文本框 40"/>
          <p:cNvSpPr txBox="1"/>
          <p:nvPr>
            <p:custDataLst>
              <p:tags r:id="rId27"/>
            </p:custDataLst>
          </p:nvPr>
        </p:nvSpPr>
        <p:spPr>
          <a:xfrm>
            <a:off x="152400" y="3733800"/>
            <a:ext cx="949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NLRP3</a:t>
            </a:r>
            <a:endParaRPr lang="en-US" altLang="zh-CN"/>
          </a:p>
        </p:txBody>
      </p:sp>
      <p:sp>
        <p:nvSpPr>
          <p:cNvPr id="42" name="文本框 41"/>
          <p:cNvSpPr txBox="1"/>
          <p:nvPr>
            <p:custDataLst>
              <p:tags r:id="rId28"/>
            </p:custDataLst>
          </p:nvPr>
        </p:nvSpPr>
        <p:spPr>
          <a:xfrm>
            <a:off x="76835" y="4102100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106 KDa</a:t>
            </a:r>
            <a:endParaRPr lang="en-US" altLang="zh-CN"/>
          </a:p>
        </p:txBody>
      </p:sp>
      <p:grpSp>
        <p:nvGrpSpPr>
          <p:cNvPr id="52" name="组合 51"/>
          <p:cNvGrpSpPr/>
          <p:nvPr/>
        </p:nvGrpSpPr>
        <p:grpSpPr>
          <a:xfrm>
            <a:off x="1045210" y="3767455"/>
            <a:ext cx="2895600" cy="701675"/>
            <a:chOff x="1646" y="5933"/>
            <a:chExt cx="4560" cy="1105"/>
          </a:xfrm>
        </p:grpSpPr>
        <p:pic>
          <p:nvPicPr>
            <p:cNvPr id="39" name="图片 38" descr="2023.9.8.nlrp43脑5"/>
            <p:cNvPicPr>
              <a:picLocks noChangeAspect="1"/>
            </p:cNvPicPr>
            <p:nvPr/>
          </p:nvPicPr>
          <p:blipFill>
            <a:blip r:embed="rId29">
              <a:lum bright="-6000" contrast="-24000"/>
            </a:blip>
            <a:srcRect l="37978" t="43700" r="16846" b="39075"/>
            <a:stretch>
              <a:fillRect/>
            </a:stretch>
          </p:blipFill>
          <p:spPr>
            <a:xfrm rot="10800000">
              <a:off x="2284" y="6010"/>
              <a:ext cx="3922" cy="1028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>
              <p:custDataLst>
                <p:tags r:id="rId30"/>
              </p:custDataLst>
            </p:nvPr>
          </p:nvSpPr>
          <p:spPr>
            <a:xfrm>
              <a:off x="1646" y="6387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44" name="文本框 43"/>
            <p:cNvSpPr txBox="1"/>
            <p:nvPr>
              <p:custDataLst>
                <p:tags r:id="rId31"/>
              </p:custDataLst>
            </p:nvPr>
          </p:nvSpPr>
          <p:spPr>
            <a:xfrm>
              <a:off x="1662" y="5933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140</a:t>
              </a:r>
              <a:endParaRPr lang="en-US" altLang="zh-CN" sz="120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127500" y="3789045"/>
            <a:ext cx="3147060" cy="1545590"/>
            <a:chOff x="6500" y="5967"/>
            <a:chExt cx="4956" cy="2434"/>
          </a:xfrm>
        </p:grpSpPr>
        <p:pic>
          <p:nvPicPr>
            <p:cNvPr id="36" name="图片 35" descr="2023.10.16nlrp脑1"/>
            <p:cNvPicPr>
              <a:picLocks noChangeAspect="1"/>
            </p:cNvPicPr>
            <p:nvPr/>
          </p:nvPicPr>
          <p:blipFill>
            <a:blip r:embed="rId32">
              <a:lum bright="-6000" contrast="-48000"/>
            </a:blip>
            <a:srcRect l="32548" t="29297" r="25702" b="39084"/>
            <a:stretch>
              <a:fillRect/>
            </a:stretch>
          </p:blipFill>
          <p:spPr>
            <a:xfrm rot="10800000">
              <a:off x="7146" y="5967"/>
              <a:ext cx="4310" cy="243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>
              <p:custDataLst>
                <p:tags r:id="rId33"/>
              </p:custDataLst>
            </p:nvPr>
          </p:nvSpPr>
          <p:spPr>
            <a:xfrm>
              <a:off x="6500" y="6108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46" name="文本框 45"/>
            <p:cNvSpPr txBox="1"/>
            <p:nvPr>
              <p:custDataLst>
                <p:tags r:id="rId34"/>
              </p:custDataLst>
            </p:nvPr>
          </p:nvSpPr>
          <p:spPr>
            <a:xfrm>
              <a:off x="6594" y="6539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  <p:sp>
          <p:nvSpPr>
            <p:cNvPr id="47" name="文本框 46"/>
            <p:cNvSpPr txBox="1"/>
            <p:nvPr>
              <p:custDataLst>
                <p:tags r:id="rId35"/>
              </p:custDataLst>
            </p:nvPr>
          </p:nvSpPr>
          <p:spPr>
            <a:xfrm>
              <a:off x="6607" y="7028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60</a:t>
              </a:r>
              <a:endParaRPr lang="en-US" altLang="zh-CN" sz="12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591425" y="3853180"/>
            <a:ext cx="3282950" cy="718185"/>
            <a:chOff x="11955" y="6068"/>
            <a:chExt cx="5170" cy="1131"/>
          </a:xfrm>
        </p:grpSpPr>
        <p:pic>
          <p:nvPicPr>
            <p:cNvPr id="40" name="图片 39" descr="2023.10.6..NLRP3脑3"/>
            <p:cNvPicPr>
              <a:picLocks noChangeAspect="1"/>
            </p:cNvPicPr>
            <p:nvPr/>
          </p:nvPicPr>
          <p:blipFill>
            <a:blip r:embed="rId36">
              <a:lum contrast="-42000"/>
            </a:blip>
            <a:srcRect l="35246" t="30801" r="18003" b="45527"/>
            <a:stretch>
              <a:fillRect/>
            </a:stretch>
          </p:blipFill>
          <p:spPr>
            <a:xfrm rot="10800000">
              <a:off x="12619" y="6153"/>
              <a:ext cx="4506" cy="1046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>
              <p:custDataLst>
                <p:tags r:id="rId37"/>
              </p:custDataLst>
            </p:nvPr>
          </p:nvSpPr>
          <p:spPr>
            <a:xfrm>
              <a:off x="11955" y="6454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49" name="文本框 48"/>
            <p:cNvSpPr txBox="1"/>
            <p:nvPr>
              <p:custDataLst>
                <p:tags r:id="rId38"/>
              </p:custDataLst>
            </p:nvPr>
          </p:nvSpPr>
          <p:spPr>
            <a:xfrm>
              <a:off x="11962" y="6068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140</a:t>
              </a:r>
              <a:endParaRPr lang="en-US" altLang="zh-CN" sz="1200"/>
            </a:p>
          </p:txBody>
        </p:sp>
      </p:grpSp>
      <p:sp>
        <p:nvSpPr>
          <p:cNvPr id="60" name="文本框 59"/>
          <p:cNvSpPr txBox="1"/>
          <p:nvPr>
            <p:custDataLst>
              <p:tags r:id="rId39"/>
            </p:custDataLst>
          </p:nvPr>
        </p:nvSpPr>
        <p:spPr>
          <a:xfrm>
            <a:off x="1719580" y="4571365"/>
            <a:ext cx="195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  M   MP   MF</a:t>
            </a:r>
            <a:endParaRPr lang="en-US" altLang="zh-CN"/>
          </a:p>
        </p:txBody>
      </p:sp>
      <p:sp>
        <p:nvSpPr>
          <p:cNvPr id="61" name="文本框 60"/>
          <p:cNvSpPr txBox="1"/>
          <p:nvPr>
            <p:custDataLst>
              <p:tags r:id="rId40"/>
            </p:custDataLst>
          </p:nvPr>
        </p:nvSpPr>
        <p:spPr>
          <a:xfrm>
            <a:off x="4930140" y="5464175"/>
            <a:ext cx="195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  M   MP   MF</a:t>
            </a:r>
            <a:endParaRPr lang="en-US" altLang="zh-CN"/>
          </a:p>
        </p:txBody>
      </p:sp>
      <p:sp>
        <p:nvSpPr>
          <p:cNvPr id="62" name="文本框 61"/>
          <p:cNvSpPr txBox="1"/>
          <p:nvPr>
            <p:custDataLst>
              <p:tags r:id="rId41"/>
            </p:custDataLst>
          </p:nvPr>
        </p:nvSpPr>
        <p:spPr>
          <a:xfrm>
            <a:off x="8468360" y="4767580"/>
            <a:ext cx="195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  M   MP   MF</a:t>
            </a:r>
            <a:endParaRPr lang="en-US" altLang="zh-CN"/>
          </a:p>
        </p:txBody>
      </p:sp>
    </p:spTree>
    <p:custDataLst>
      <p:tags r:id="rId4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335" y="119634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Repeat1</a:t>
            </a:r>
            <a:endParaRPr lang="en-US" altLang="zh-CN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513969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Repeat2</a:t>
            </a:r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75538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Repeat3</a:t>
            </a:r>
            <a:endParaRPr lang="en-US" altLang="zh-CN"/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0" y="17786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40 KDa</a:t>
            </a:r>
            <a:endParaRPr lang="en-US" altLang="zh-CN"/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00965" y="1358265"/>
            <a:ext cx="1273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MYD88</a:t>
            </a:r>
            <a:endParaRPr lang="en-US" altLang="zh-CN"/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133350" y="2667635"/>
            <a:ext cx="1096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p-NF-κB</a:t>
            </a:r>
            <a:endParaRPr lang="en-US" altLang="zh-CN"/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266700" y="24701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Hippocampus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7"/>
            </p:custDataLst>
          </p:nvPr>
        </p:nvSpPr>
        <p:spPr>
          <a:xfrm>
            <a:off x="127000" y="30359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65KDa</a:t>
            </a:r>
            <a:endParaRPr lang="en-US" altLang="zh-CN"/>
          </a:p>
        </p:txBody>
      </p:sp>
      <p:sp>
        <p:nvSpPr>
          <p:cNvPr id="41" name="文本框 40"/>
          <p:cNvSpPr txBox="1"/>
          <p:nvPr>
            <p:custDataLst>
              <p:tags r:id="rId8"/>
            </p:custDataLst>
          </p:nvPr>
        </p:nvSpPr>
        <p:spPr>
          <a:xfrm>
            <a:off x="152400" y="3733800"/>
            <a:ext cx="949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NF-κB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76835" y="4102100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65 KDa</a:t>
            </a:r>
            <a:endParaRPr lang="en-US" altLang="zh-CN"/>
          </a:p>
        </p:txBody>
      </p:sp>
      <p:pic>
        <p:nvPicPr>
          <p:cNvPr id="3" name="图片 2" descr="2023.8.31.MYD88脑3"/>
          <p:cNvPicPr>
            <a:picLocks noChangeAspect="1"/>
          </p:cNvPicPr>
          <p:nvPr/>
        </p:nvPicPr>
        <p:blipFill>
          <a:blip r:embed="rId10">
            <a:lum contrast="-42000"/>
          </a:blip>
          <a:srcRect l="42890" t="56851" r="20457" b="26645"/>
          <a:stretch>
            <a:fillRect/>
          </a:stretch>
        </p:blipFill>
        <p:spPr>
          <a:xfrm>
            <a:off x="4537710" y="1627505"/>
            <a:ext cx="2576830" cy="60706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7460615" y="1555115"/>
            <a:ext cx="3055620" cy="683260"/>
            <a:chOff x="11749" y="2449"/>
            <a:chExt cx="4812" cy="1076"/>
          </a:xfrm>
        </p:grpSpPr>
        <p:pic>
          <p:nvPicPr>
            <p:cNvPr id="5" name="图片 4" descr="2023.8.16.myd88结肠1"/>
            <p:cNvPicPr>
              <a:picLocks noChangeAspect="1"/>
            </p:cNvPicPr>
            <p:nvPr/>
          </p:nvPicPr>
          <p:blipFill>
            <a:blip r:embed="rId11">
              <a:lum bright="12000" contrast="24000"/>
            </a:blip>
            <a:srcRect l="37518" t="55165" r="17710" b="35617"/>
            <a:stretch>
              <a:fillRect/>
            </a:stretch>
          </p:blipFill>
          <p:spPr>
            <a:xfrm>
              <a:off x="12355" y="2449"/>
              <a:ext cx="4206" cy="107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12"/>
              </p:custDataLst>
            </p:nvPr>
          </p:nvSpPr>
          <p:spPr>
            <a:xfrm>
              <a:off x="11749" y="2488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35" name="文本框 34"/>
            <p:cNvSpPr txBox="1"/>
            <p:nvPr>
              <p:custDataLst>
                <p:tags r:id="rId13"/>
              </p:custDataLst>
            </p:nvPr>
          </p:nvSpPr>
          <p:spPr>
            <a:xfrm>
              <a:off x="11762" y="2892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</p:grp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4208780" y="1706880"/>
            <a:ext cx="557530" cy="237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grpSp>
        <p:nvGrpSpPr>
          <p:cNvPr id="65" name="组合 64"/>
          <p:cNvGrpSpPr/>
          <p:nvPr/>
        </p:nvGrpSpPr>
        <p:grpSpPr>
          <a:xfrm>
            <a:off x="1047750" y="1606550"/>
            <a:ext cx="2732405" cy="623570"/>
            <a:chOff x="1650" y="2530"/>
            <a:chExt cx="3867" cy="982"/>
          </a:xfrm>
        </p:grpSpPr>
        <p:pic>
          <p:nvPicPr>
            <p:cNvPr id="2" name="图片 1" descr="2023.9.21.myd88-脑1"/>
            <p:cNvPicPr>
              <a:picLocks noChangeAspect="1"/>
            </p:cNvPicPr>
            <p:nvPr/>
          </p:nvPicPr>
          <p:blipFill>
            <a:blip r:embed="rId15">
              <a:lum bright="-12000" contrast="-18000"/>
            </a:blip>
            <a:srcRect l="43333" t="49820" r="20971" b="36175"/>
            <a:stretch>
              <a:fillRect/>
            </a:stretch>
          </p:blipFill>
          <p:spPr>
            <a:xfrm>
              <a:off x="2163" y="2530"/>
              <a:ext cx="3355" cy="982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>
              <p:custDataLst>
                <p:tags r:id="rId16"/>
              </p:custDataLst>
            </p:nvPr>
          </p:nvSpPr>
          <p:spPr>
            <a:xfrm>
              <a:off x="1654" y="2637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60" name="文本框 59"/>
            <p:cNvSpPr txBox="1"/>
            <p:nvPr>
              <p:custDataLst>
                <p:tags r:id="rId17"/>
              </p:custDataLst>
            </p:nvPr>
          </p:nvSpPr>
          <p:spPr>
            <a:xfrm>
              <a:off x="1650" y="3058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230370" y="1623060"/>
            <a:ext cx="2884170" cy="607060"/>
            <a:chOff x="6641" y="2527"/>
            <a:chExt cx="4542" cy="956"/>
          </a:xfrm>
        </p:grpSpPr>
        <p:sp>
          <p:nvSpPr>
            <p:cNvPr id="38" name="文本框 37"/>
            <p:cNvSpPr txBox="1"/>
            <p:nvPr>
              <p:custDataLst>
                <p:tags r:id="rId18"/>
              </p:custDataLst>
            </p:nvPr>
          </p:nvSpPr>
          <p:spPr>
            <a:xfrm>
              <a:off x="6641" y="3092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  <p:pic>
          <p:nvPicPr>
            <p:cNvPr id="62" name="图片 61" descr="2023.8.31.MYD88脑3"/>
            <p:cNvPicPr>
              <a:picLocks noChangeAspect="1"/>
            </p:cNvPicPr>
            <p:nvPr/>
          </p:nvPicPr>
          <p:blipFill>
            <a:blip r:embed="rId10">
              <a:lum contrast="-42000"/>
            </a:blip>
            <a:srcRect l="42890" t="56851" r="20457" b="26645"/>
            <a:stretch>
              <a:fillRect/>
            </a:stretch>
          </p:blipFill>
          <p:spPr>
            <a:xfrm>
              <a:off x="7125" y="2527"/>
              <a:ext cx="4058" cy="956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153795" y="5189220"/>
            <a:ext cx="2938145" cy="839470"/>
            <a:chOff x="7863" y="8419"/>
            <a:chExt cx="4627" cy="1322"/>
          </a:xfrm>
        </p:grpSpPr>
        <p:pic>
          <p:nvPicPr>
            <p:cNvPr id="67" name="图片 66" descr="caspase-1-2"/>
            <p:cNvPicPr>
              <a:picLocks noChangeAspect="1"/>
            </p:cNvPicPr>
            <p:nvPr/>
          </p:nvPicPr>
          <p:blipFill>
            <a:blip r:embed="rId19">
              <a:lum contrast="-24000"/>
            </a:blip>
            <a:srcRect l="53251" t="39306" r="28167" b="47261"/>
            <a:stretch>
              <a:fillRect/>
            </a:stretch>
          </p:blipFill>
          <p:spPr>
            <a:xfrm>
              <a:off x="8335" y="8419"/>
              <a:ext cx="4154" cy="779"/>
            </a:xfrm>
            <a:prstGeom prst="rect">
              <a:avLst/>
            </a:prstGeom>
          </p:spPr>
        </p:pic>
        <p:pic>
          <p:nvPicPr>
            <p:cNvPr id="68" name="图片 67" descr="caspase-1-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9">
              <a:lum contrast="-18000"/>
            </a:blip>
            <a:srcRect l="51659" t="64050" r="28167" b="26380"/>
            <a:stretch>
              <a:fillRect/>
            </a:stretch>
          </p:blipFill>
          <p:spPr>
            <a:xfrm>
              <a:off x="8336" y="9187"/>
              <a:ext cx="4154" cy="55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>
              <p:custDataLst>
                <p:tags r:id="rId21"/>
              </p:custDataLst>
            </p:nvPr>
          </p:nvSpPr>
          <p:spPr>
            <a:xfrm>
              <a:off x="7865" y="8842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70" name="文本框 69"/>
            <p:cNvSpPr txBox="1"/>
            <p:nvPr>
              <p:custDataLst>
                <p:tags r:id="rId22"/>
              </p:custDataLst>
            </p:nvPr>
          </p:nvSpPr>
          <p:spPr>
            <a:xfrm>
              <a:off x="7863" y="8450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  <p:sp>
          <p:nvSpPr>
            <p:cNvPr id="71" name="文本框 70"/>
            <p:cNvSpPr txBox="1"/>
            <p:nvPr>
              <p:custDataLst>
                <p:tags r:id="rId23"/>
              </p:custDataLst>
            </p:nvPr>
          </p:nvSpPr>
          <p:spPr>
            <a:xfrm>
              <a:off x="7878" y="9229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320540" y="5065395"/>
            <a:ext cx="3162935" cy="1014730"/>
            <a:chOff x="8066" y="7645"/>
            <a:chExt cx="4981" cy="1598"/>
          </a:xfrm>
        </p:grpSpPr>
        <p:pic>
          <p:nvPicPr>
            <p:cNvPr id="66" name="图片 65" descr="caspase-1.inf2023.11.24"/>
            <p:cNvPicPr>
              <a:picLocks noChangeAspect="1"/>
            </p:cNvPicPr>
            <p:nvPr/>
          </p:nvPicPr>
          <p:blipFill>
            <a:blip r:embed="rId24"/>
            <a:srcRect l="51967" t="49844" r="19616" b="36785"/>
            <a:stretch>
              <a:fillRect/>
            </a:stretch>
          </p:blipFill>
          <p:spPr>
            <a:xfrm>
              <a:off x="8584" y="7686"/>
              <a:ext cx="4463" cy="1557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>
              <p:custDataLst>
                <p:tags r:id="rId25"/>
              </p:custDataLst>
            </p:nvPr>
          </p:nvSpPr>
          <p:spPr>
            <a:xfrm>
              <a:off x="8066" y="7645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  <p:sp>
          <p:nvSpPr>
            <p:cNvPr id="74" name="文本框 73"/>
            <p:cNvSpPr txBox="1"/>
            <p:nvPr>
              <p:custDataLst>
                <p:tags r:id="rId26"/>
              </p:custDataLst>
            </p:nvPr>
          </p:nvSpPr>
          <p:spPr>
            <a:xfrm>
              <a:off x="8083" y="8108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75" name="文本框 74"/>
            <p:cNvSpPr txBox="1"/>
            <p:nvPr>
              <p:custDataLst>
                <p:tags r:id="rId27"/>
              </p:custDataLst>
            </p:nvPr>
          </p:nvSpPr>
          <p:spPr>
            <a:xfrm>
              <a:off x="8079" y="8548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767955" y="5091430"/>
            <a:ext cx="3439160" cy="1031240"/>
            <a:chOff x="12695" y="8054"/>
            <a:chExt cx="5416" cy="1624"/>
          </a:xfrm>
        </p:grpSpPr>
        <p:pic>
          <p:nvPicPr>
            <p:cNvPr id="77" name="图片 76" descr="Untitled 2"/>
            <p:cNvPicPr>
              <a:picLocks noChangeAspect="1"/>
            </p:cNvPicPr>
            <p:nvPr/>
          </p:nvPicPr>
          <p:blipFill>
            <a:blip r:embed="rId28"/>
            <a:srcRect l="44642" t="61270" r="15398" b="21165"/>
            <a:stretch>
              <a:fillRect/>
            </a:stretch>
          </p:blipFill>
          <p:spPr>
            <a:xfrm>
              <a:off x="13159" y="8054"/>
              <a:ext cx="4952" cy="1624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>
              <p:custDataLst>
                <p:tags r:id="rId29"/>
              </p:custDataLst>
            </p:nvPr>
          </p:nvSpPr>
          <p:spPr>
            <a:xfrm>
              <a:off x="12695" y="9166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  <p:sp>
          <p:nvSpPr>
            <p:cNvPr id="79" name="文本框 78"/>
            <p:cNvSpPr txBox="1"/>
            <p:nvPr>
              <p:custDataLst>
                <p:tags r:id="rId30"/>
              </p:custDataLst>
            </p:nvPr>
          </p:nvSpPr>
          <p:spPr>
            <a:xfrm>
              <a:off x="12695" y="8674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80" name="文本框 79"/>
            <p:cNvSpPr txBox="1"/>
            <p:nvPr>
              <p:custDataLst>
                <p:tags r:id="rId31"/>
              </p:custDataLst>
            </p:nvPr>
          </p:nvSpPr>
          <p:spPr>
            <a:xfrm>
              <a:off x="12697" y="8212"/>
              <a:ext cx="878" cy="4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sp>
        <p:nvSpPr>
          <p:cNvPr id="82" name="文本框 81"/>
          <p:cNvSpPr txBox="1"/>
          <p:nvPr>
            <p:custDataLst>
              <p:tags r:id="rId32"/>
            </p:custDataLst>
          </p:nvPr>
        </p:nvSpPr>
        <p:spPr>
          <a:xfrm>
            <a:off x="0" y="4841875"/>
            <a:ext cx="1374140" cy="483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caspase-1</a:t>
            </a:r>
            <a:endParaRPr lang="en-US" altLang="zh-CN"/>
          </a:p>
        </p:txBody>
      </p:sp>
      <p:sp>
        <p:nvSpPr>
          <p:cNvPr id="83" name="文本框 82"/>
          <p:cNvSpPr txBox="1"/>
          <p:nvPr>
            <p:custDataLst>
              <p:tags r:id="rId33"/>
            </p:custDataLst>
          </p:nvPr>
        </p:nvSpPr>
        <p:spPr>
          <a:xfrm>
            <a:off x="0" y="5468620"/>
            <a:ext cx="1301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35-45 KDa</a:t>
            </a:r>
            <a:endParaRPr lang="en-US" altLang="zh-CN"/>
          </a:p>
        </p:txBody>
      </p:sp>
      <p:grpSp>
        <p:nvGrpSpPr>
          <p:cNvPr id="108" name="组合 107"/>
          <p:cNvGrpSpPr/>
          <p:nvPr/>
        </p:nvGrpSpPr>
        <p:grpSpPr>
          <a:xfrm>
            <a:off x="1102995" y="2580005"/>
            <a:ext cx="2677160" cy="824230"/>
            <a:chOff x="1737" y="4063"/>
            <a:chExt cx="4216" cy="1298"/>
          </a:xfrm>
        </p:grpSpPr>
        <p:pic>
          <p:nvPicPr>
            <p:cNvPr id="87" name="图片 86" descr="2023.9.23.P-NF-KB脑1"/>
            <p:cNvPicPr>
              <a:picLocks noChangeAspect="1"/>
            </p:cNvPicPr>
            <p:nvPr/>
          </p:nvPicPr>
          <p:blipFill>
            <a:blip r:embed="rId34">
              <a:lum contrast="-18000"/>
            </a:blip>
            <a:srcRect l="42276" t="35660" r="13503" b="35685"/>
            <a:stretch>
              <a:fillRect/>
            </a:stretch>
          </p:blipFill>
          <p:spPr>
            <a:xfrm>
              <a:off x="2279" y="4063"/>
              <a:ext cx="3675" cy="1299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>
              <p:custDataLst>
                <p:tags r:id="rId35"/>
              </p:custDataLst>
            </p:nvPr>
          </p:nvSpPr>
          <p:spPr>
            <a:xfrm>
              <a:off x="1737" y="4803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  <p:sp>
          <p:nvSpPr>
            <p:cNvPr id="91" name="文本框 90"/>
            <p:cNvSpPr txBox="1"/>
            <p:nvPr>
              <p:custDataLst>
                <p:tags r:id="rId36"/>
              </p:custDataLst>
            </p:nvPr>
          </p:nvSpPr>
          <p:spPr>
            <a:xfrm>
              <a:off x="1746" y="4403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138295" y="2580005"/>
            <a:ext cx="2975610" cy="824230"/>
            <a:chOff x="6517" y="4063"/>
            <a:chExt cx="4686" cy="1298"/>
          </a:xfrm>
        </p:grpSpPr>
        <p:pic>
          <p:nvPicPr>
            <p:cNvPr id="88" name="图片 87" descr="2023.9.24.p-nf-kb脑2"/>
            <p:cNvPicPr>
              <a:picLocks noChangeAspect="1"/>
            </p:cNvPicPr>
            <p:nvPr/>
          </p:nvPicPr>
          <p:blipFill>
            <a:blip r:embed="rId37">
              <a:lum bright="-12000" contrast="-18000"/>
            </a:blip>
            <a:srcRect l="44627" t="63407" b="14893"/>
            <a:stretch>
              <a:fillRect/>
            </a:stretch>
          </p:blipFill>
          <p:spPr>
            <a:xfrm>
              <a:off x="7125" y="4063"/>
              <a:ext cx="4078" cy="1298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>
              <p:custDataLst>
                <p:tags r:id="rId38"/>
              </p:custDataLst>
            </p:nvPr>
          </p:nvSpPr>
          <p:spPr>
            <a:xfrm>
              <a:off x="6517" y="4493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93" name="文本框 92"/>
            <p:cNvSpPr txBox="1"/>
            <p:nvPr>
              <p:custDataLst>
                <p:tags r:id="rId39"/>
              </p:custDataLst>
            </p:nvPr>
          </p:nvSpPr>
          <p:spPr>
            <a:xfrm>
              <a:off x="6527" y="4859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442200" y="2556510"/>
            <a:ext cx="3222625" cy="847090"/>
            <a:chOff x="11720" y="4026"/>
            <a:chExt cx="5075" cy="1334"/>
          </a:xfrm>
        </p:grpSpPr>
        <p:pic>
          <p:nvPicPr>
            <p:cNvPr id="89" name="图片 88" descr="2023.10.16.p-nf-kb脑3"/>
            <p:cNvPicPr>
              <a:picLocks noChangeAspect="1"/>
            </p:cNvPicPr>
            <p:nvPr/>
          </p:nvPicPr>
          <p:blipFill>
            <a:blip r:embed="rId40">
              <a:lum contrast="-6000"/>
            </a:blip>
            <a:srcRect l="48563" t="44788" r="15036" b="44744"/>
            <a:stretch>
              <a:fillRect/>
            </a:stretch>
          </p:blipFill>
          <p:spPr>
            <a:xfrm>
              <a:off x="12235" y="4026"/>
              <a:ext cx="4561" cy="133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>
              <p:custDataLst>
                <p:tags r:id="rId41"/>
              </p:custDataLst>
            </p:nvPr>
          </p:nvSpPr>
          <p:spPr>
            <a:xfrm>
              <a:off x="11720" y="4409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95" name="文本框 94"/>
            <p:cNvSpPr txBox="1"/>
            <p:nvPr>
              <p:custDataLst>
                <p:tags r:id="rId42"/>
              </p:custDataLst>
            </p:nvPr>
          </p:nvSpPr>
          <p:spPr>
            <a:xfrm>
              <a:off x="11748" y="4811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62355" y="3879850"/>
            <a:ext cx="2718435" cy="742950"/>
            <a:chOff x="1673" y="6110"/>
            <a:chExt cx="4281" cy="1170"/>
          </a:xfrm>
        </p:grpSpPr>
        <p:pic>
          <p:nvPicPr>
            <p:cNvPr id="86" name="图片 85" descr="2023.10.18.NFKB脑2"/>
            <p:cNvPicPr>
              <a:picLocks noChangeAspect="1"/>
            </p:cNvPicPr>
            <p:nvPr/>
          </p:nvPicPr>
          <p:blipFill>
            <a:blip r:embed="rId43"/>
            <a:srcRect l="28337" t="52132" r="32494" b="39357"/>
            <a:stretch>
              <a:fillRect/>
            </a:stretch>
          </p:blipFill>
          <p:spPr>
            <a:xfrm rot="10800000">
              <a:off x="2222" y="6110"/>
              <a:ext cx="3732" cy="1170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>
              <p:custDataLst>
                <p:tags r:id="rId44"/>
              </p:custDataLst>
            </p:nvPr>
          </p:nvSpPr>
          <p:spPr>
            <a:xfrm>
              <a:off x="1740" y="6777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98" name="文本框 97"/>
            <p:cNvSpPr txBox="1"/>
            <p:nvPr>
              <p:custDataLst>
                <p:tags r:id="rId45"/>
              </p:custDataLst>
            </p:nvPr>
          </p:nvSpPr>
          <p:spPr>
            <a:xfrm>
              <a:off x="1673" y="6403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157345" y="3843655"/>
            <a:ext cx="2957195" cy="778510"/>
            <a:chOff x="6547" y="6053"/>
            <a:chExt cx="4657" cy="1226"/>
          </a:xfrm>
        </p:grpSpPr>
        <p:pic>
          <p:nvPicPr>
            <p:cNvPr id="84" name="图片 83" descr="2023.8.31.nf-kb3脑"/>
            <p:cNvPicPr>
              <a:picLocks noChangeAspect="1"/>
            </p:cNvPicPr>
            <p:nvPr/>
          </p:nvPicPr>
          <p:blipFill>
            <a:blip r:embed="rId46">
              <a:lum contrast="-30000"/>
            </a:blip>
            <a:srcRect l="39436" t="50581" r="14289" b="23335"/>
            <a:stretch>
              <a:fillRect/>
            </a:stretch>
          </p:blipFill>
          <p:spPr>
            <a:xfrm rot="10800000">
              <a:off x="7146" y="6053"/>
              <a:ext cx="4058" cy="1227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>
              <p:custDataLst>
                <p:tags r:id="rId47"/>
              </p:custDataLst>
            </p:nvPr>
          </p:nvSpPr>
          <p:spPr>
            <a:xfrm>
              <a:off x="6547" y="6201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100" name="文本框 99"/>
            <p:cNvSpPr txBox="1"/>
            <p:nvPr>
              <p:custDataLst>
                <p:tags r:id="rId48"/>
              </p:custDataLst>
            </p:nvPr>
          </p:nvSpPr>
          <p:spPr>
            <a:xfrm>
              <a:off x="6557" y="6567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515860" y="3818890"/>
            <a:ext cx="3148965" cy="803910"/>
            <a:chOff x="11836" y="6014"/>
            <a:chExt cx="4959" cy="1266"/>
          </a:xfrm>
        </p:grpSpPr>
        <p:pic>
          <p:nvPicPr>
            <p:cNvPr id="85" name="图片 84" descr="2023.9.20.NF-KB1脑"/>
            <p:cNvPicPr>
              <a:picLocks noChangeAspect="1"/>
            </p:cNvPicPr>
            <p:nvPr/>
          </p:nvPicPr>
          <p:blipFill>
            <a:blip r:embed="rId49">
              <a:lum contrast="-18000"/>
            </a:blip>
            <a:srcRect l="53577" t="46316" b="23097"/>
            <a:stretch>
              <a:fillRect/>
            </a:stretch>
          </p:blipFill>
          <p:spPr>
            <a:xfrm rot="10800000">
              <a:off x="12355" y="6014"/>
              <a:ext cx="4441" cy="1266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>
              <p:custDataLst>
                <p:tags r:id="rId50"/>
              </p:custDataLst>
            </p:nvPr>
          </p:nvSpPr>
          <p:spPr>
            <a:xfrm>
              <a:off x="11836" y="6346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102" name="文本框 101"/>
            <p:cNvSpPr txBox="1"/>
            <p:nvPr>
              <p:custDataLst>
                <p:tags r:id="rId51"/>
              </p:custDataLst>
            </p:nvPr>
          </p:nvSpPr>
          <p:spPr>
            <a:xfrm>
              <a:off x="11846" y="6712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sp>
        <p:nvSpPr>
          <p:cNvPr id="109" name="文本框 108"/>
          <p:cNvSpPr txBox="1"/>
          <p:nvPr>
            <p:custDataLst>
              <p:tags r:id="rId52"/>
            </p:custDataLst>
          </p:nvPr>
        </p:nvSpPr>
        <p:spPr>
          <a:xfrm>
            <a:off x="1536065" y="6145530"/>
            <a:ext cx="195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  M   MP   MF</a:t>
            </a:r>
            <a:endParaRPr lang="en-US" altLang="zh-CN"/>
          </a:p>
        </p:txBody>
      </p:sp>
      <p:sp>
        <p:nvSpPr>
          <p:cNvPr id="110" name="文本框 109"/>
          <p:cNvSpPr txBox="1"/>
          <p:nvPr>
            <p:custDataLst>
              <p:tags r:id="rId53"/>
            </p:custDataLst>
          </p:nvPr>
        </p:nvSpPr>
        <p:spPr>
          <a:xfrm>
            <a:off x="4888865" y="6314440"/>
            <a:ext cx="195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  M   MP   MF</a:t>
            </a:r>
            <a:endParaRPr lang="en-US" altLang="zh-CN"/>
          </a:p>
        </p:txBody>
      </p:sp>
      <p:sp>
        <p:nvSpPr>
          <p:cNvPr id="111" name="文本框 110"/>
          <p:cNvSpPr txBox="1"/>
          <p:nvPr>
            <p:custDataLst>
              <p:tags r:id="rId54"/>
            </p:custDataLst>
          </p:nvPr>
        </p:nvSpPr>
        <p:spPr>
          <a:xfrm>
            <a:off x="8326755" y="6314440"/>
            <a:ext cx="195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  M   MP   MF</a:t>
            </a:r>
            <a:endParaRPr lang="en-US" altLang="zh-CN"/>
          </a:p>
        </p:txBody>
      </p:sp>
    </p:spTree>
    <p:custDataLst>
      <p:tags r:id="rId5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335" y="119634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Repeat1</a:t>
            </a:r>
            <a:endParaRPr lang="en-US" altLang="zh-CN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5269230" y="1203325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Repeat2</a:t>
            </a:r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75538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Repeat3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1227455" y="190563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232535" y="2092960"/>
            <a:ext cx="557530" cy="219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25</a:t>
            </a:r>
            <a:endParaRPr lang="en-US" altLang="zh-CN" sz="1200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0" y="17786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32 KDa</a:t>
            </a:r>
            <a:endParaRPr lang="en-US" altLang="zh-CN"/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0" y="1358265"/>
            <a:ext cx="1307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p-IκBα</a:t>
            </a:r>
            <a:endParaRPr lang="en-US" altLang="zh-CN"/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133350" y="2667635"/>
            <a:ext cx="836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IκBα</a:t>
            </a:r>
            <a:endParaRPr lang="en-US" altLang="zh-CN"/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266700" y="24701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Hippocampus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127000" y="30359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95 KDa</a:t>
            </a:r>
            <a:endParaRPr lang="en-US" altLang="zh-CN"/>
          </a:p>
        </p:txBody>
      </p:sp>
      <p:pic>
        <p:nvPicPr>
          <p:cNvPr id="2" name="图片 1" descr="2023.9.6.caspase-1脑3"/>
          <p:cNvPicPr>
            <a:picLocks noChangeAspect="1"/>
          </p:cNvPicPr>
          <p:nvPr/>
        </p:nvPicPr>
        <p:blipFill>
          <a:blip r:embed="rId9">
            <a:lum bright="-12000" contrast="-12000"/>
          </a:blip>
          <a:srcRect l="49956" t="63431" r="17559" b="14015"/>
          <a:stretch>
            <a:fillRect/>
          </a:stretch>
        </p:blipFill>
        <p:spPr>
          <a:xfrm>
            <a:off x="1579245" y="1560195"/>
            <a:ext cx="2263140" cy="695325"/>
          </a:xfrm>
          <a:prstGeom prst="rect">
            <a:avLst/>
          </a:prstGeom>
        </p:spPr>
      </p:pic>
      <p:pic>
        <p:nvPicPr>
          <p:cNvPr id="3" name="图片 2" descr="2023.9.9.caspaase-1脑1"/>
          <p:cNvPicPr>
            <a:picLocks noChangeAspect="1"/>
          </p:cNvPicPr>
          <p:nvPr/>
        </p:nvPicPr>
        <p:blipFill>
          <a:blip r:embed="rId10">
            <a:lum contrast="-18000"/>
          </a:blip>
          <a:srcRect l="50000" t="38681" r="18580" b="49779"/>
          <a:stretch>
            <a:fillRect/>
          </a:stretch>
        </p:blipFill>
        <p:spPr>
          <a:xfrm>
            <a:off x="5028565" y="1665605"/>
            <a:ext cx="2470150" cy="526415"/>
          </a:xfrm>
          <a:prstGeom prst="rect">
            <a:avLst/>
          </a:prstGeom>
        </p:spPr>
      </p:pic>
      <p:pic>
        <p:nvPicPr>
          <p:cNvPr id="5" name="图片 4" descr="2023.10.18.caspase0-1下脑2"/>
          <p:cNvPicPr>
            <a:picLocks noChangeAspect="1"/>
          </p:cNvPicPr>
          <p:nvPr/>
        </p:nvPicPr>
        <p:blipFill>
          <a:blip r:embed="rId11"/>
          <a:srcRect l="33565" t="52053" r="28392" b="44338"/>
          <a:stretch>
            <a:fillRect/>
          </a:stretch>
        </p:blipFill>
        <p:spPr>
          <a:xfrm rot="10800000">
            <a:off x="8233410" y="1786255"/>
            <a:ext cx="2264410" cy="3606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1232535" y="165481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4664075" y="183007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35" name="文本框 34"/>
          <p:cNvSpPr txBox="1"/>
          <p:nvPr>
            <p:custDataLst>
              <p:tags r:id="rId14"/>
            </p:custDataLst>
          </p:nvPr>
        </p:nvSpPr>
        <p:spPr>
          <a:xfrm>
            <a:off x="4669155" y="2017395"/>
            <a:ext cx="557530" cy="219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25</a:t>
            </a:r>
            <a:endParaRPr lang="en-US" altLang="zh-CN" sz="1200"/>
          </a:p>
        </p:txBody>
      </p:sp>
      <p:sp>
        <p:nvSpPr>
          <p:cNvPr id="37" name="文本框 36"/>
          <p:cNvSpPr txBox="1"/>
          <p:nvPr>
            <p:custDataLst>
              <p:tags r:id="rId15"/>
            </p:custDataLst>
          </p:nvPr>
        </p:nvSpPr>
        <p:spPr>
          <a:xfrm>
            <a:off x="4669155" y="157924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sp>
        <p:nvSpPr>
          <p:cNvPr id="38" name="文本框 37"/>
          <p:cNvSpPr txBox="1"/>
          <p:nvPr>
            <p:custDataLst>
              <p:tags r:id="rId16"/>
            </p:custDataLst>
          </p:nvPr>
        </p:nvSpPr>
        <p:spPr>
          <a:xfrm>
            <a:off x="8200390" y="177736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pic>
        <p:nvPicPr>
          <p:cNvPr id="62" name="图片 61" descr="2023.10.8.IKB-A脑1"/>
          <p:cNvPicPr>
            <a:picLocks noChangeAspect="1"/>
          </p:cNvPicPr>
          <p:nvPr/>
        </p:nvPicPr>
        <p:blipFill>
          <a:blip r:embed="rId17">
            <a:lum contrast="-12000"/>
          </a:blip>
          <a:srcRect l="43063" t="33243" b="37008"/>
          <a:stretch>
            <a:fillRect/>
          </a:stretch>
        </p:blipFill>
        <p:spPr>
          <a:xfrm>
            <a:off x="1579245" y="2838450"/>
            <a:ext cx="2263140" cy="661670"/>
          </a:xfrm>
          <a:prstGeom prst="rect">
            <a:avLst/>
          </a:prstGeom>
        </p:spPr>
      </p:pic>
      <p:pic>
        <p:nvPicPr>
          <p:cNvPr id="63" name="图片 62" descr="2023.10.16.ikba脑2"/>
          <p:cNvPicPr>
            <a:picLocks noChangeAspect="1"/>
          </p:cNvPicPr>
          <p:nvPr/>
        </p:nvPicPr>
        <p:blipFill>
          <a:blip r:embed="rId18"/>
          <a:srcRect l="39564" t="52728" r="17177" b="40885"/>
          <a:stretch>
            <a:fillRect/>
          </a:stretch>
        </p:blipFill>
        <p:spPr>
          <a:xfrm>
            <a:off x="4873625" y="2759075"/>
            <a:ext cx="2703830" cy="566420"/>
          </a:xfrm>
          <a:prstGeom prst="rect">
            <a:avLst/>
          </a:prstGeom>
        </p:spPr>
      </p:pic>
      <p:pic>
        <p:nvPicPr>
          <p:cNvPr id="64" name="图片 63" descr="2023.11.2..IKBA..脑3"/>
          <p:cNvPicPr>
            <a:picLocks noChangeAspect="1"/>
          </p:cNvPicPr>
          <p:nvPr/>
        </p:nvPicPr>
        <p:blipFill>
          <a:blip r:embed="rId19"/>
          <a:srcRect l="43125" t="45846" r="21240" b="44591"/>
          <a:stretch>
            <a:fillRect/>
          </a:stretch>
        </p:blipFill>
        <p:spPr>
          <a:xfrm>
            <a:off x="8384540" y="2785110"/>
            <a:ext cx="2181860" cy="685165"/>
          </a:xfrm>
          <a:prstGeom prst="rect">
            <a:avLst/>
          </a:prstGeom>
        </p:spPr>
      </p:pic>
      <p:sp>
        <p:nvSpPr>
          <p:cNvPr id="65" name="文本框 64"/>
          <p:cNvSpPr txBox="1"/>
          <p:nvPr>
            <p:custDataLst>
              <p:tags r:id="rId20"/>
            </p:custDataLst>
          </p:nvPr>
        </p:nvSpPr>
        <p:spPr>
          <a:xfrm>
            <a:off x="1227455" y="306387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66" name="文本框 65"/>
          <p:cNvSpPr txBox="1"/>
          <p:nvPr>
            <p:custDataLst>
              <p:tags r:id="rId21"/>
            </p:custDataLst>
          </p:nvPr>
        </p:nvSpPr>
        <p:spPr>
          <a:xfrm>
            <a:off x="1232535" y="3251200"/>
            <a:ext cx="557530" cy="219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25</a:t>
            </a:r>
            <a:endParaRPr lang="en-US" altLang="zh-CN" sz="1200"/>
          </a:p>
        </p:txBody>
      </p:sp>
      <p:sp>
        <p:nvSpPr>
          <p:cNvPr id="67" name="文本框 66"/>
          <p:cNvSpPr txBox="1"/>
          <p:nvPr>
            <p:custDataLst>
              <p:tags r:id="rId22"/>
            </p:custDataLst>
          </p:nvPr>
        </p:nvSpPr>
        <p:spPr>
          <a:xfrm>
            <a:off x="1232535" y="281305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4683125" y="301498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4679315" y="279654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sp>
        <p:nvSpPr>
          <p:cNvPr id="71" name="文本框 70"/>
          <p:cNvSpPr txBox="1"/>
          <p:nvPr>
            <p:custDataLst>
              <p:tags r:id="rId25"/>
            </p:custDataLst>
          </p:nvPr>
        </p:nvSpPr>
        <p:spPr>
          <a:xfrm>
            <a:off x="8100695" y="306387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74" name="文本框 73"/>
          <p:cNvSpPr txBox="1"/>
          <p:nvPr>
            <p:custDataLst>
              <p:tags r:id="rId26"/>
            </p:custDataLst>
          </p:nvPr>
        </p:nvSpPr>
        <p:spPr>
          <a:xfrm>
            <a:off x="8100695" y="281305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</p:spTree>
    <p:custDataLst>
      <p:tags r:id="rId2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335" y="119634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Repeat1</a:t>
            </a:r>
            <a:endParaRPr lang="en-US" altLang="zh-CN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513969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Repeat2</a:t>
            </a:r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75538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Repeat3</a:t>
            </a:r>
            <a:endParaRPr lang="en-US" altLang="zh-CN"/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0" y="17786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195 KDa</a:t>
            </a:r>
            <a:endParaRPr lang="en-US" altLang="zh-CN"/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96850" y="1395730"/>
            <a:ext cx="836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ZO-1</a:t>
            </a:r>
            <a:endParaRPr lang="en-US" altLang="zh-CN"/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132715" y="2754630"/>
            <a:ext cx="836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TLR4</a:t>
            </a:r>
            <a:endParaRPr lang="en-US" altLang="zh-CN"/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266700" y="24701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Colon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7"/>
            </p:custDataLst>
          </p:nvPr>
        </p:nvSpPr>
        <p:spPr>
          <a:xfrm>
            <a:off x="127000" y="3122930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95 KDa</a:t>
            </a:r>
            <a:endParaRPr lang="en-US" altLang="zh-CN"/>
          </a:p>
        </p:txBody>
      </p:sp>
      <p:grpSp>
        <p:nvGrpSpPr>
          <p:cNvPr id="47" name="组合 46"/>
          <p:cNvGrpSpPr/>
          <p:nvPr/>
        </p:nvGrpSpPr>
        <p:grpSpPr>
          <a:xfrm>
            <a:off x="1092835" y="2850515"/>
            <a:ext cx="2613660" cy="586740"/>
            <a:chOff x="1564" y="4454"/>
            <a:chExt cx="4116" cy="924"/>
          </a:xfrm>
        </p:grpSpPr>
        <p:sp>
          <p:nvSpPr>
            <p:cNvPr id="29" name="文本框 28"/>
            <p:cNvSpPr txBox="1"/>
            <p:nvPr>
              <p:custDataLst>
                <p:tags r:id="rId8"/>
              </p:custDataLst>
            </p:nvPr>
          </p:nvSpPr>
          <p:spPr>
            <a:xfrm>
              <a:off x="1564" y="4509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30" name="文本框 29"/>
            <p:cNvSpPr txBox="1"/>
            <p:nvPr>
              <p:custDataLst>
                <p:tags r:id="rId9"/>
              </p:custDataLst>
            </p:nvPr>
          </p:nvSpPr>
          <p:spPr>
            <a:xfrm>
              <a:off x="1661" y="5033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  <p:pic>
          <p:nvPicPr>
            <p:cNvPr id="2" name="图片 1" descr="2023.9.7..NLRP3脑6TLR4肠1"/>
            <p:cNvPicPr>
              <a:picLocks noChangeAspect="1"/>
            </p:cNvPicPr>
            <p:nvPr/>
          </p:nvPicPr>
          <p:blipFill>
            <a:blip r:embed="rId10">
              <a:lum contrast="-24000"/>
            </a:blip>
            <a:srcRect l="51534" t="58787" r="10104" b="23745"/>
            <a:stretch>
              <a:fillRect/>
            </a:stretch>
          </p:blipFill>
          <p:spPr>
            <a:xfrm>
              <a:off x="2322" y="4454"/>
              <a:ext cx="3359" cy="924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4312285" y="2809240"/>
            <a:ext cx="3296285" cy="713740"/>
            <a:chOff x="6636" y="4424"/>
            <a:chExt cx="5191" cy="1124"/>
          </a:xfrm>
        </p:grpSpPr>
        <p:sp>
          <p:nvSpPr>
            <p:cNvPr id="31" name="文本框 30"/>
            <p:cNvSpPr txBox="1"/>
            <p:nvPr>
              <p:custDataLst>
                <p:tags r:id="rId11"/>
              </p:custDataLst>
            </p:nvPr>
          </p:nvSpPr>
          <p:spPr>
            <a:xfrm>
              <a:off x="10855" y="4489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32" name="文本框 31"/>
            <p:cNvSpPr txBox="1"/>
            <p:nvPr>
              <p:custDataLst>
                <p:tags r:id="rId12"/>
              </p:custDataLst>
            </p:nvPr>
          </p:nvSpPr>
          <p:spPr>
            <a:xfrm>
              <a:off x="10949" y="4889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  <p:pic>
          <p:nvPicPr>
            <p:cNvPr id="3" name="图片 2" descr="2023.9.6.TLR4结肠2"/>
            <p:cNvPicPr>
              <a:picLocks noChangeAspect="1"/>
            </p:cNvPicPr>
            <p:nvPr/>
          </p:nvPicPr>
          <p:blipFill>
            <a:blip r:embed="rId13">
              <a:lum bright="-6000" contrast="6000"/>
            </a:blip>
            <a:srcRect l="32241" t="67644" r="24334" b="16926"/>
            <a:stretch>
              <a:fillRect/>
            </a:stretch>
          </p:blipFill>
          <p:spPr>
            <a:xfrm>
              <a:off x="6636" y="4424"/>
              <a:ext cx="4240" cy="1124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7609205" y="2667635"/>
            <a:ext cx="3460750" cy="1037590"/>
            <a:chOff x="11734" y="4201"/>
            <a:chExt cx="5450" cy="1634"/>
          </a:xfrm>
        </p:grpSpPr>
        <p:sp>
          <p:nvSpPr>
            <p:cNvPr id="33" name="文本框 32"/>
            <p:cNvSpPr txBox="1"/>
            <p:nvPr>
              <p:custDataLst>
                <p:tags r:id="rId14"/>
              </p:custDataLst>
            </p:nvPr>
          </p:nvSpPr>
          <p:spPr>
            <a:xfrm>
              <a:off x="11734" y="4534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100</a:t>
              </a:r>
              <a:endParaRPr lang="en-US" altLang="zh-CN" sz="1200"/>
            </a:p>
          </p:txBody>
        </p:sp>
        <p:sp>
          <p:nvSpPr>
            <p:cNvPr id="34" name="文本框 33"/>
            <p:cNvSpPr txBox="1"/>
            <p:nvPr>
              <p:custDataLst>
                <p:tags r:id="rId15"/>
              </p:custDataLst>
            </p:nvPr>
          </p:nvSpPr>
          <p:spPr>
            <a:xfrm>
              <a:off x="11831" y="4990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  <p:pic>
          <p:nvPicPr>
            <p:cNvPr id="5" name="图片 4" descr="2023.9.21.TLR4肠3"/>
            <p:cNvPicPr>
              <a:picLocks noChangeAspect="1"/>
            </p:cNvPicPr>
            <p:nvPr/>
          </p:nvPicPr>
          <p:blipFill>
            <a:blip r:embed="rId16"/>
            <a:srcRect l="43920" t="61168" r="12813" b="26297"/>
            <a:stretch>
              <a:fillRect/>
            </a:stretch>
          </p:blipFill>
          <p:spPr>
            <a:xfrm>
              <a:off x="12364" y="4201"/>
              <a:ext cx="4820" cy="1634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7450455" y="1592580"/>
            <a:ext cx="3338830" cy="572770"/>
            <a:chOff x="11733" y="2508"/>
            <a:chExt cx="5258" cy="902"/>
          </a:xfrm>
        </p:grpSpPr>
        <p:sp>
          <p:nvSpPr>
            <p:cNvPr id="16" name="文本框 15"/>
            <p:cNvSpPr txBox="1"/>
            <p:nvPr>
              <p:custDataLst>
                <p:tags r:id="rId17"/>
              </p:custDataLst>
            </p:nvPr>
          </p:nvSpPr>
          <p:spPr>
            <a:xfrm>
              <a:off x="11733" y="2549"/>
              <a:ext cx="878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245</a:t>
              </a:r>
              <a:endParaRPr lang="en-US" altLang="zh-CN" sz="1200"/>
            </a:p>
          </p:txBody>
        </p:sp>
        <p:sp>
          <p:nvSpPr>
            <p:cNvPr id="17" name="文本框 16"/>
            <p:cNvSpPr txBox="1"/>
            <p:nvPr>
              <p:custDataLst>
                <p:tags r:id="rId18"/>
              </p:custDataLst>
            </p:nvPr>
          </p:nvSpPr>
          <p:spPr>
            <a:xfrm>
              <a:off x="11741" y="2944"/>
              <a:ext cx="878" cy="3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180</a:t>
              </a:r>
              <a:endParaRPr lang="en-US" altLang="zh-CN" sz="1200"/>
            </a:p>
          </p:txBody>
        </p:sp>
        <p:pic>
          <p:nvPicPr>
            <p:cNvPr id="18" name="图片 17" descr="2023.10.18.。ZO-1肠1"/>
            <p:cNvPicPr>
              <a:picLocks noChangeAspect="1"/>
            </p:cNvPicPr>
            <p:nvPr/>
          </p:nvPicPr>
          <p:blipFill>
            <a:blip r:embed="rId19">
              <a:lum contrast="-54000"/>
            </a:blip>
            <a:srcRect l="43262" t="38131" r="27023" b="43795"/>
            <a:stretch>
              <a:fillRect/>
            </a:stretch>
          </p:blipFill>
          <p:spPr>
            <a:xfrm rot="10800000">
              <a:off x="12611" y="2508"/>
              <a:ext cx="4381" cy="903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4113530" y="1617980"/>
            <a:ext cx="2792730" cy="642620"/>
            <a:chOff x="6478" y="2548"/>
            <a:chExt cx="4398" cy="1012"/>
          </a:xfrm>
        </p:grpSpPr>
        <p:sp>
          <p:nvSpPr>
            <p:cNvPr id="19" name="文本框 18"/>
            <p:cNvSpPr txBox="1"/>
            <p:nvPr>
              <p:custDataLst>
                <p:tags r:id="rId20"/>
              </p:custDataLst>
            </p:nvPr>
          </p:nvSpPr>
          <p:spPr>
            <a:xfrm>
              <a:off x="6495" y="2694"/>
              <a:ext cx="878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245</a:t>
              </a:r>
              <a:endParaRPr lang="en-US" altLang="zh-CN" sz="1200"/>
            </a:p>
          </p:txBody>
        </p:sp>
        <p:sp>
          <p:nvSpPr>
            <p:cNvPr id="21" name="文本框 20"/>
            <p:cNvSpPr txBox="1"/>
            <p:nvPr>
              <p:custDataLst>
                <p:tags r:id="rId21"/>
              </p:custDataLst>
            </p:nvPr>
          </p:nvSpPr>
          <p:spPr>
            <a:xfrm>
              <a:off x="6478" y="3127"/>
              <a:ext cx="758" cy="3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180</a:t>
              </a:r>
              <a:endParaRPr lang="en-US" altLang="zh-CN" sz="1200"/>
            </a:p>
          </p:txBody>
        </p:sp>
        <p:pic>
          <p:nvPicPr>
            <p:cNvPr id="35" name="图片 34" descr="2023.11.2.ZO-1肠3"/>
            <p:cNvPicPr>
              <a:picLocks noChangeAspect="1"/>
            </p:cNvPicPr>
            <p:nvPr/>
          </p:nvPicPr>
          <p:blipFill>
            <a:blip r:embed="rId22"/>
            <a:srcRect l="36963" t="38054" r="22689" b="53818"/>
            <a:stretch>
              <a:fillRect/>
            </a:stretch>
          </p:blipFill>
          <p:spPr>
            <a:xfrm>
              <a:off x="7124" y="2548"/>
              <a:ext cx="3753" cy="1012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>
            <p:custDataLst>
              <p:tags r:id="rId23"/>
            </p:custDataLst>
          </p:nvPr>
        </p:nvSpPr>
        <p:spPr>
          <a:xfrm>
            <a:off x="127000" y="437070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60 KDa</a:t>
            </a:r>
            <a:endParaRPr lang="en-US" altLang="zh-CN"/>
          </a:p>
        </p:txBody>
      </p:sp>
      <p:grpSp>
        <p:nvGrpSpPr>
          <p:cNvPr id="54" name="组合 53"/>
          <p:cNvGrpSpPr/>
          <p:nvPr/>
        </p:nvGrpSpPr>
        <p:grpSpPr>
          <a:xfrm>
            <a:off x="1176655" y="1490345"/>
            <a:ext cx="2616835" cy="829310"/>
            <a:chOff x="1853" y="2347"/>
            <a:chExt cx="4121" cy="1306"/>
          </a:xfrm>
        </p:grpSpPr>
        <p:pic>
          <p:nvPicPr>
            <p:cNvPr id="6" name="图片 5" descr="2023.9.3.zo-1肠2"/>
            <p:cNvPicPr>
              <a:picLocks noChangeAspect="1"/>
            </p:cNvPicPr>
            <p:nvPr/>
          </p:nvPicPr>
          <p:blipFill>
            <a:blip r:embed="rId24"/>
            <a:srcRect l="29559" t="64666" r="22398" b="22997"/>
            <a:stretch>
              <a:fillRect/>
            </a:stretch>
          </p:blipFill>
          <p:spPr>
            <a:xfrm>
              <a:off x="2130" y="2347"/>
              <a:ext cx="3845" cy="1307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>
              <p:custDataLst>
                <p:tags r:id="rId25"/>
              </p:custDataLst>
            </p:nvPr>
          </p:nvSpPr>
          <p:spPr>
            <a:xfrm>
              <a:off x="1853" y="2679"/>
              <a:ext cx="878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245</a:t>
              </a:r>
              <a:endParaRPr lang="en-US" altLang="zh-CN" sz="1200"/>
            </a:p>
          </p:txBody>
        </p:sp>
        <p:sp>
          <p:nvSpPr>
            <p:cNvPr id="39" name="文本框 38"/>
            <p:cNvSpPr txBox="1"/>
            <p:nvPr>
              <p:custDataLst>
                <p:tags r:id="rId26"/>
              </p:custDataLst>
            </p:nvPr>
          </p:nvSpPr>
          <p:spPr>
            <a:xfrm>
              <a:off x="1853" y="3044"/>
              <a:ext cx="758" cy="34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180</a:t>
              </a:r>
              <a:endParaRPr lang="en-US" altLang="zh-CN" sz="1200"/>
            </a:p>
          </p:txBody>
        </p:sp>
      </p:grpSp>
      <p:sp>
        <p:nvSpPr>
          <p:cNvPr id="40" name="文本框 39"/>
          <p:cNvSpPr txBox="1"/>
          <p:nvPr>
            <p:custDataLst>
              <p:tags r:id="rId27"/>
            </p:custDataLst>
          </p:nvPr>
        </p:nvSpPr>
        <p:spPr>
          <a:xfrm>
            <a:off x="11430" y="3855720"/>
            <a:ext cx="1091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Occludin</a:t>
            </a:r>
            <a:endParaRPr lang="en-US" altLang="zh-CN"/>
          </a:p>
        </p:txBody>
      </p:sp>
      <p:grpSp>
        <p:nvGrpSpPr>
          <p:cNvPr id="49" name="组合 48"/>
          <p:cNvGrpSpPr/>
          <p:nvPr/>
        </p:nvGrpSpPr>
        <p:grpSpPr>
          <a:xfrm>
            <a:off x="8092440" y="4048760"/>
            <a:ext cx="3521075" cy="849630"/>
            <a:chOff x="12002" y="6412"/>
            <a:chExt cx="5545" cy="1338"/>
          </a:xfrm>
        </p:grpSpPr>
        <p:pic>
          <p:nvPicPr>
            <p:cNvPr id="43" name="图片 42" descr="2023.8.23.ouuludin1，"/>
            <p:cNvPicPr>
              <a:picLocks noChangeAspect="1"/>
            </p:cNvPicPr>
            <p:nvPr/>
          </p:nvPicPr>
          <p:blipFill>
            <a:blip r:embed="rId28"/>
            <a:srcRect l="37401" t="85355" r="23471" b="2222"/>
            <a:stretch>
              <a:fillRect/>
            </a:stretch>
          </p:blipFill>
          <p:spPr>
            <a:xfrm>
              <a:off x="12619" y="6412"/>
              <a:ext cx="4928" cy="1338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>
              <p:custDataLst>
                <p:tags r:id="rId29"/>
              </p:custDataLst>
            </p:nvPr>
          </p:nvSpPr>
          <p:spPr>
            <a:xfrm>
              <a:off x="12002" y="6886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60</a:t>
              </a:r>
              <a:endParaRPr lang="en-US" altLang="zh-CN" sz="120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31615" y="4093210"/>
            <a:ext cx="3844290" cy="741045"/>
            <a:chOff x="6349" y="6446"/>
            <a:chExt cx="6054" cy="1167"/>
          </a:xfrm>
        </p:grpSpPr>
        <p:pic>
          <p:nvPicPr>
            <p:cNvPr id="42" name="图片 41" descr="2023.8.23.OCCLUDIN结肠2"/>
            <p:cNvPicPr>
              <a:picLocks noChangeAspect="1"/>
            </p:cNvPicPr>
            <p:nvPr/>
          </p:nvPicPr>
          <p:blipFill>
            <a:blip r:embed="rId30">
              <a:lum contrast="-24000"/>
            </a:blip>
            <a:srcRect l="41413" t="50621" r="22810" b="39343"/>
            <a:stretch>
              <a:fillRect/>
            </a:stretch>
          </p:blipFill>
          <p:spPr>
            <a:xfrm>
              <a:off x="6889" y="6459"/>
              <a:ext cx="5515" cy="1154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>
              <p:custDataLst>
                <p:tags r:id="rId31"/>
              </p:custDataLst>
            </p:nvPr>
          </p:nvSpPr>
          <p:spPr>
            <a:xfrm>
              <a:off x="6349" y="6822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60</a:t>
              </a:r>
              <a:endParaRPr lang="en-US" altLang="zh-CN" sz="1200"/>
            </a:p>
          </p:txBody>
        </p:sp>
        <p:sp>
          <p:nvSpPr>
            <p:cNvPr id="50" name="文本框 49"/>
            <p:cNvSpPr txBox="1"/>
            <p:nvPr>
              <p:custDataLst>
                <p:tags r:id="rId32"/>
              </p:custDataLst>
            </p:nvPr>
          </p:nvSpPr>
          <p:spPr>
            <a:xfrm>
              <a:off x="6354" y="6446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75</a:t>
              </a:r>
              <a:endParaRPr lang="en-US" altLang="zh-CN" sz="120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78230" y="4135120"/>
            <a:ext cx="2881630" cy="560070"/>
            <a:chOff x="1698" y="6512"/>
            <a:chExt cx="4538" cy="882"/>
          </a:xfrm>
        </p:grpSpPr>
        <p:sp>
          <p:nvSpPr>
            <p:cNvPr id="53" name="文本框 52"/>
            <p:cNvSpPr txBox="1"/>
            <p:nvPr>
              <p:custDataLst>
                <p:tags r:id="rId33"/>
              </p:custDataLst>
            </p:nvPr>
          </p:nvSpPr>
          <p:spPr>
            <a:xfrm>
              <a:off x="1700" y="6910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pic>
          <p:nvPicPr>
            <p:cNvPr id="41" name="图片 40" descr="2023.8.22...occludin结肠3"/>
            <p:cNvPicPr>
              <a:picLocks noChangeAspect="1"/>
            </p:cNvPicPr>
            <p:nvPr/>
          </p:nvPicPr>
          <p:blipFill>
            <a:blip r:embed="rId34">
              <a:lum contrast="-54000"/>
            </a:blip>
            <a:srcRect l="54228" t="64577" r="12783" b="28870"/>
            <a:stretch>
              <a:fillRect/>
            </a:stretch>
          </p:blipFill>
          <p:spPr>
            <a:xfrm>
              <a:off x="2158" y="6512"/>
              <a:ext cx="4079" cy="882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>
              <p:custDataLst>
                <p:tags r:id="rId35"/>
              </p:custDataLst>
            </p:nvPr>
          </p:nvSpPr>
          <p:spPr>
            <a:xfrm>
              <a:off x="1698" y="6512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60</a:t>
              </a:r>
              <a:endParaRPr lang="en-US" altLang="zh-CN" sz="1200"/>
            </a:p>
          </p:txBody>
        </p:sp>
      </p:grpSp>
    </p:spTree>
    <p:custDataLst>
      <p:tags r:id="rId3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041525" y="68072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Repeat1</a:t>
            </a:r>
            <a:endParaRPr lang="en-US" altLang="zh-CN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5375910" y="68072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Repeat2</a:t>
            </a:r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9018905" y="615315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Repeat3</a:t>
            </a:r>
            <a:endParaRPr lang="en-US" altLang="zh-CN"/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49530" y="1623060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40 KDa</a:t>
            </a:r>
            <a:endParaRPr lang="en-US" altLang="zh-CN"/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64770" y="1316990"/>
            <a:ext cx="1219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MYD88</a:t>
            </a:r>
            <a:endParaRPr lang="en-US" altLang="zh-CN"/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71755" y="2576195"/>
            <a:ext cx="1236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p-NF-κB</a:t>
            </a:r>
            <a:endParaRPr lang="en-US" altLang="zh-CN"/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387350" y="20510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Colon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7"/>
            </p:custDataLst>
          </p:nvPr>
        </p:nvSpPr>
        <p:spPr>
          <a:xfrm>
            <a:off x="108585" y="294449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65 KDa</a:t>
            </a:r>
            <a:endParaRPr lang="en-US" altLang="zh-CN"/>
          </a:p>
        </p:txBody>
      </p: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127000" y="4183380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65 KDa</a:t>
            </a:r>
            <a:endParaRPr lang="en-US" altLang="zh-CN"/>
          </a:p>
        </p:txBody>
      </p:sp>
      <p:grpSp>
        <p:nvGrpSpPr>
          <p:cNvPr id="24" name="组合 23"/>
          <p:cNvGrpSpPr/>
          <p:nvPr/>
        </p:nvGrpSpPr>
        <p:grpSpPr>
          <a:xfrm>
            <a:off x="1031240" y="1355725"/>
            <a:ext cx="2972435" cy="673100"/>
            <a:chOff x="1488" y="2510"/>
            <a:chExt cx="4681" cy="1060"/>
          </a:xfrm>
        </p:grpSpPr>
        <p:pic>
          <p:nvPicPr>
            <p:cNvPr id="4" name="图片 3" descr="2023.8.18.MYD88结肠1"/>
            <p:cNvPicPr>
              <a:picLocks noChangeAspect="1"/>
            </p:cNvPicPr>
            <p:nvPr/>
          </p:nvPicPr>
          <p:blipFill>
            <a:blip r:embed="rId9">
              <a:lum contrast="-24000"/>
            </a:blip>
            <a:srcRect l="41593" t="33434" b="36499"/>
            <a:stretch>
              <a:fillRect/>
            </a:stretch>
          </p:blipFill>
          <p:spPr>
            <a:xfrm rot="10800000">
              <a:off x="1951" y="2510"/>
              <a:ext cx="4219" cy="1061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>
              <p:custDataLst>
                <p:tags r:id="rId10"/>
              </p:custDataLst>
            </p:nvPr>
          </p:nvSpPr>
          <p:spPr>
            <a:xfrm>
              <a:off x="1492" y="2655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60" name="文本框 59"/>
            <p:cNvSpPr txBox="1"/>
            <p:nvPr>
              <p:custDataLst>
                <p:tags r:id="rId11"/>
              </p:custDataLst>
            </p:nvPr>
          </p:nvSpPr>
          <p:spPr>
            <a:xfrm>
              <a:off x="1488" y="3076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45610" y="1376045"/>
            <a:ext cx="3178175" cy="651510"/>
            <a:chOff x="6686" y="2546"/>
            <a:chExt cx="5005" cy="1026"/>
          </a:xfrm>
        </p:grpSpPr>
        <p:pic>
          <p:nvPicPr>
            <p:cNvPr id="7" name="图片 6" descr="2023.8.27.MYD88结肠2"/>
            <p:cNvPicPr>
              <a:picLocks noChangeAspect="1"/>
            </p:cNvPicPr>
            <p:nvPr/>
          </p:nvPicPr>
          <p:blipFill>
            <a:blip r:embed="rId12">
              <a:lum contrast="-24000"/>
            </a:blip>
            <a:srcRect l="35924" t="42117" b="26388"/>
            <a:stretch>
              <a:fillRect/>
            </a:stretch>
          </p:blipFill>
          <p:spPr>
            <a:xfrm rot="10800000">
              <a:off x="7227" y="2546"/>
              <a:ext cx="4465" cy="102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13"/>
              </p:custDataLst>
            </p:nvPr>
          </p:nvSpPr>
          <p:spPr>
            <a:xfrm>
              <a:off x="6690" y="2762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13" name="文本框 12"/>
            <p:cNvSpPr txBox="1"/>
            <p:nvPr>
              <p:custDataLst>
                <p:tags r:id="rId14"/>
              </p:custDataLst>
            </p:nvPr>
          </p:nvSpPr>
          <p:spPr>
            <a:xfrm>
              <a:off x="6686" y="3129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89215" y="1376045"/>
            <a:ext cx="3266440" cy="685800"/>
            <a:chOff x="12109" y="2502"/>
            <a:chExt cx="5144" cy="1080"/>
          </a:xfrm>
        </p:grpSpPr>
        <p:pic>
          <p:nvPicPr>
            <p:cNvPr id="8" name="图片 7" descr="2023.8.31.MYD88结肠3"/>
            <p:cNvPicPr>
              <a:picLocks noChangeAspect="1"/>
            </p:cNvPicPr>
            <p:nvPr/>
          </p:nvPicPr>
          <p:blipFill>
            <a:blip r:embed="rId15">
              <a:lum contrast="-18000"/>
            </a:blip>
            <a:srcRect l="35293" t="68057" r="29679" b="25253"/>
            <a:stretch>
              <a:fillRect/>
            </a:stretch>
          </p:blipFill>
          <p:spPr>
            <a:xfrm>
              <a:off x="12613" y="2502"/>
              <a:ext cx="4641" cy="1081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12113" y="2627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45</a:t>
              </a:r>
              <a:endParaRPr lang="en-US" altLang="zh-CN" sz="1200"/>
            </a:p>
          </p:txBody>
        </p:sp>
        <p:sp>
          <p:nvSpPr>
            <p:cNvPr id="20" name="文本框 19"/>
            <p:cNvSpPr txBox="1"/>
            <p:nvPr>
              <p:custDataLst>
                <p:tags r:id="rId17"/>
              </p:custDataLst>
            </p:nvPr>
          </p:nvSpPr>
          <p:spPr>
            <a:xfrm>
              <a:off x="12109" y="3084"/>
              <a:ext cx="878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35</a:t>
              </a:r>
              <a:endParaRPr lang="en-US" altLang="zh-CN" sz="1200"/>
            </a:p>
          </p:txBody>
        </p:sp>
      </p:grpSp>
      <p:sp>
        <p:nvSpPr>
          <p:cNvPr id="36" name="文本框 35"/>
          <p:cNvSpPr txBox="1"/>
          <p:nvPr>
            <p:custDataLst>
              <p:tags r:id="rId18"/>
            </p:custDataLst>
          </p:nvPr>
        </p:nvSpPr>
        <p:spPr>
          <a:xfrm>
            <a:off x="204470" y="3803650"/>
            <a:ext cx="949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NF-κB</a:t>
            </a:r>
            <a:endParaRPr lang="en-US" altLang="zh-CN"/>
          </a:p>
          <a:p>
            <a:endParaRPr lang="en-US" altLang="zh-CN"/>
          </a:p>
        </p:txBody>
      </p:sp>
      <p:grpSp>
        <p:nvGrpSpPr>
          <p:cNvPr id="74" name="组合 73"/>
          <p:cNvGrpSpPr/>
          <p:nvPr/>
        </p:nvGrpSpPr>
        <p:grpSpPr>
          <a:xfrm>
            <a:off x="4197985" y="2755900"/>
            <a:ext cx="3225800" cy="511810"/>
            <a:chOff x="6500" y="4614"/>
            <a:chExt cx="5080" cy="806"/>
          </a:xfrm>
        </p:grpSpPr>
        <p:pic>
          <p:nvPicPr>
            <p:cNvPr id="58" name="图片 57" descr="2023.8.25.P-P65结肠上3"/>
            <p:cNvPicPr>
              <a:picLocks noChangeAspect="1"/>
            </p:cNvPicPr>
            <p:nvPr/>
          </p:nvPicPr>
          <p:blipFill>
            <a:blip r:embed="rId19"/>
            <a:srcRect l="36528" t="61329" r="31216" b="33374"/>
            <a:stretch>
              <a:fillRect/>
            </a:stretch>
          </p:blipFill>
          <p:spPr>
            <a:xfrm>
              <a:off x="6866" y="4614"/>
              <a:ext cx="4715" cy="747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>
              <p:custDataLst>
                <p:tags r:id="rId20"/>
              </p:custDataLst>
            </p:nvPr>
          </p:nvSpPr>
          <p:spPr>
            <a:xfrm>
              <a:off x="6500" y="4697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93" name="文本框 92"/>
            <p:cNvSpPr txBox="1"/>
            <p:nvPr>
              <p:custDataLst>
                <p:tags r:id="rId21"/>
              </p:custDataLst>
            </p:nvPr>
          </p:nvSpPr>
          <p:spPr>
            <a:xfrm>
              <a:off x="6510" y="5046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768590" y="2701925"/>
            <a:ext cx="3302000" cy="531495"/>
            <a:chOff x="12234" y="4696"/>
            <a:chExt cx="5200" cy="837"/>
          </a:xfrm>
        </p:grpSpPr>
        <p:pic>
          <p:nvPicPr>
            <p:cNvPr id="62" name="图片 61" descr="2023.10.14..P-P652"/>
            <p:cNvPicPr>
              <a:picLocks noChangeAspect="1"/>
            </p:cNvPicPr>
            <p:nvPr/>
          </p:nvPicPr>
          <p:blipFill>
            <a:blip r:embed="rId22">
              <a:lum contrast="-24000"/>
            </a:blip>
            <a:srcRect l="50193" t="51205" r="19651" b="40618"/>
            <a:stretch>
              <a:fillRect/>
            </a:stretch>
          </p:blipFill>
          <p:spPr>
            <a:xfrm>
              <a:off x="12754" y="4781"/>
              <a:ext cx="4680" cy="75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>
              <p:custDataLst>
                <p:tags r:id="rId23"/>
              </p:custDataLst>
            </p:nvPr>
          </p:nvSpPr>
          <p:spPr>
            <a:xfrm>
              <a:off x="12234" y="4696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66" name="文本框 65"/>
            <p:cNvSpPr txBox="1"/>
            <p:nvPr>
              <p:custDataLst>
                <p:tags r:id="rId24"/>
              </p:custDataLst>
            </p:nvPr>
          </p:nvSpPr>
          <p:spPr>
            <a:xfrm>
              <a:off x="12244" y="5045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86771" y="2639695"/>
            <a:ext cx="2828004" cy="724535"/>
            <a:chOff x="1716" y="4429"/>
            <a:chExt cx="4454" cy="1141"/>
          </a:xfrm>
        </p:grpSpPr>
        <p:pic>
          <p:nvPicPr>
            <p:cNvPr id="61" name="图片 60" descr="2023.9.24.P-P65结肠1"/>
            <p:cNvPicPr>
              <a:picLocks noChangeAspect="1"/>
            </p:cNvPicPr>
            <p:nvPr/>
          </p:nvPicPr>
          <p:blipFill>
            <a:blip r:embed="rId25"/>
            <a:srcRect l="47941" t="46427" r="14426" b="45939"/>
            <a:stretch>
              <a:fillRect/>
            </a:stretch>
          </p:blipFill>
          <p:spPr>
            <a:xfrm>
              <a:off x="2158" y="4429"/>
              <a:ext cx="4012" cy="1141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>
              <p:custDataLst>
                <p:tags r:id="rId26"/>
              </p:custDataLst>
            </p:nvPr>
          </p:nvSpPr>
          <p:spPr>
            <a:xfrm>
              <a:off x="1716" y="4510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68" name="文本框 67"/>
            <p:cNvSpPr txBox="1"/>
            <p:nvPr>
              <p:custDataLst>
                <p:tags r:id="rId27"/>
              </p:custDataLst>
            </p:nvPr>
          </p:nvSpPr>
          <p:spPr>
            <a:xfrm>
              <a:off x="1726" y="4859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272915" y="3826510"/>
            <a:ext cx="3012440" cy="676275"/>
            <a:chOff x="6471" y="6232"/>
            <a:chExt cx="4744" cy="1065"/>
          </a:xfrm>
        </p:grpSpPr>
        <p:pic>
          <p:nvPicPr>
            <p:cNvPr id="63" name="图片 62" descr="2023.10.14.nfkb肠2"/>
            <p:cNvPicPr>
              <a:picLocks noChangeAspect="1"/>
            </p:cNvPicPr>
            <p:nvPr/>
          </p:nvPicPr>
          <p:blipFill>
            <a:blip r:embed="rId28">
              <a:lum contrast="-18000"/>
            </a:blip>
            <a:srcRect l="46055" t="26474" r="21850" b="56715"/>
            <a:stretch>
              <a:fillRect/>
            </a:stretch>
          </p:blipFill>
          <p:spPr>
            <a:xfrm rot="10800000">
              <a:off x="7083" y="6232"/>
              <a:ext cx="4132" cy="1049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>
              <p:custDataLst>
                <p:tags r:id="rId29"/>
              </p:custDataLst>
            </p:nvPr>
          </p:nvSpPr>
          <p:spPr>
            <a:xfrm>
              <a:off x="6471" y="6574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70" name="文本框 69"/>
            <p:cNvSpPr txBox="1"/>
            <p:nvPr>
              <p:custDataLst>
                <p:tags r:id="rId30"/>
              </p:custDataLst>
            </p:nvPr>
          </p:nvSpPr>
          <p:spPr>
            <a:xfrm>
              <a:off x="6481" y="6923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95375" y="3832225"/>
            <a:ext cx="2752725" cy="718820"/>
            <a:chOff x="1727" y="6148"/>
            <a:chExt cx="4335" cy="1132"/>
          </a:xfrm>
        </p:grpSpPr>
        <p:pic>
          <p:nvPicPr>
            <p:cNvPr id="64" name="图片 63" descr="2023.9.27.nf-kb"/>
            <p:cNvPicPr>
              <a:picLocks noChangeAspect="1"/>
            </p:cNvPicPr>
            <p:nvPr/>
          </p:nvPicPr>
          <p:blipFill>
            <a:blip r:embed="rId31">
              <a:lum contrast="-12000"/>
            </a:blip>
            <a:srcRect l="42930" t="44794" r="18150" b="36984"/>
            <a:stretch>
              <a:fillRect/>
            </a:stretch>
          </p:blipFill>
          <p:spPr>
            <a:xfrm>
              <a:off x="2366" y="6148"/>
              <a:ext cx="3697" cy="1133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>
              <p:custDataLst>
                <p:tags r:id="rId32"/>
              </p:custDataLst>
            </p:nvPr>
          </p:nvSpPr>
          <p:spPr>
            <a:xfrm>
              <a:off x="1727" y="6258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  <p:sp>
          <p:nvSpPr>
            <p:cNvPr id="72" name="文本框 71"/>
            <p:cNvSpPr txBox="1"/>
            <p:nvPr>
              <p:custDataLst>
                <p:tags r:id="rId33"/>
              </p:custDataLst>
            </p:nvPr>
          </p:nvSpPr>
          <p:spPr>
            <a:xfrm>
              <a:off x="1737" y="6607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769860" y="3843020"/>
            <a:ext cx="3402965" cy="549275"/>
            <a:chOff x="12237" y="6575"/>
            <a:chExt cx="5359" cy="865"/>
          </a:xfrm>
        </p:grpSpPr>
        <p:pic>
          <p:nvPicPr>
            <p:cNvPr id="78" name="图片 77" descr="2023.10.18.caspase0-1下脑2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35"/>
            <a:srcRect l="33565" t="55549" r="33622" b="39242"/>
            <a:stretch>
              <a:fillRect/>
            </a:stretch>
          </p:blipFill>
          <p:spPr>
            <a:xfrm rot="10800000">
              <a:off x="12754" y="6575"/>
              <a:ext cx="4843" cy="817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>
              <p:custDataLst>
                <p:tags r:id="rId36"/>
              </p:custDataLst>
            </p:nvPr>
          </p:nvSpPr>
          <p:spPr>
            <a:xfrm>
              <a:off x="12253" y="7066"/>
              <a:ext cx="977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55</a:t>
              </a:r>
              <a:endParaRPr lang="en-US" altLang="zh-CN" sz="1200"/>
            </a:p>
          </p:txBody>
        </p:sp>
        <p:sp>
          <p:nvSpPr>
            <p:cNvPr id="80" name="文本框 79"/>
            <p:cNvSpPr txBox="1"/>
            <p:nvPr>
              <p:custDataLst>
                <p:tags r:id="rId37"/>
              </p:custDataLst>
            </p:nvPr>
          </p:nvSpPr>
          <p:spPr>
            <a:xfrm>
              <a:off x="12237" y="6707"/>
              <a:ext cx="977" cy="3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200"/>
                <a:t>70</a:t>
              </a:r>
              <a:endParaRPr lang="en-US" altLang="zh-CN" sz="1200"/>
            </a:p>
          </p:txBody>
        </p:sp>
      </p:grpSp>
    </p:spTree>
    <p:custDataLst>
      <p:tags r:id="rId3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1335" y="119634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Repeat1</a:t>
            </a:r>
            <a:endParaRPr lang="en-US" altLang="zh-CN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5269230" y="1203325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Repeat2</a:t>
            </a:r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755380" y="1192530"/>
            <a:ext cx="1440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Repeat3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1227455" y="190563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1232535" y="2092960"/>
            <a:ext cx="557530" cy="219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25</a:t>
            </a:r>
            <a:endParaRPr lang="en-US" altLang="zh-CN" sz="1200"/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24460" y="19437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32 KDa</a:t>
            </a:r>
            <a:endParaRPr lang="en-US" altLang="zh-CN"/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287020" y="1579245"/>
            <a:ext cx="1307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IκBα</a:t>
            </a:r>
            <a:endParaRPr lang="en-US" altLang="zh-CN"/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258445" y="2667635"/>
            <a:ext cx="969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P-IκBα</a:t>
            </a:r>
            <a:endParaRPr lang="en-US" altLang="zh-CN"/>
          </a:p>
        </p:txBody>
      </p:sp>
      <p:sp>
        <p:nvSpPr>
          <p:cNvPr id="28" name="文本框 27"/>
          <p:cNvSpPr txBox="1"/>
          <p:nvPr>
            <p:custDataLst>
              <p:tags r:id="rId7"/>
            </p:custDataLst>
          </p:nvPr>
        </p:nvSpPr>
        <p:spPr>
          <a:xfrm>
            <a:off x="127000" y="3035935"/>
            <a:ext cx="1102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32 KDa</a:t>
            </a:r>
            <a:endParaRPr lang="en-US" altLang="zh-CN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232535" y="165481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4664075" y="183007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35" name="文本框 34"/>
          <p:cNvSpPr txBox="1"/>
          <p:nvPr>
            <p:custDataLst>
              <p:tags r:id="rId10"/>
            </p:custDataLst>
          </p:nvPr>
        </p:nvSpPr>
        <p:spPr>
          <a:xfrm>
            <a:off x="4669155" y="2017395"/>
            <a:ext cx="557530" cy="219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25</a:t>
            </a:r>
            <a:endParaRPr lang="en-US" altLang="zh-CN" sz="1200"/>
          </a:p>
        </p:txBody>
      </p:sp>
      <p:sp>
        <p:nvSpPr>
          <p:cNvPr id="37" name="文本框 36"/>
          <p:cNvSpPr txBox="1"/>
          <p:nvPr>
            <p:custDataLst>
              <p:tags r:id="rId11"/>
            </p:custDataLst>
          </p:nvPr>
        </p:nvSpPr>
        <p:spPr>
          <a:xfrm>
            <a:off x="4669155" y="157924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sp>
        <p:nvSpPr>
          <p:cNvPr id="38" name="文本框 37"/>
          <p:cNvSpPr txBox="1"/>
          <p:nvPr>
            <p:custDataLst>
              <p:tags r:id="rId12"/>
            </p:custDataLst>
          </p:nvPr>
        </p:nvSpPr>
        <p:spPr>
          <a:xfrm>
            <a:off x="8303260" y="184848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65" name="文本框 64"/>
          <p:cNvSpPr txBox="1"/>
          <p:nvPr>
            <p:custDataLst>
              <p:tags r:id="rId13"/>
            </p:custDataLst>
          </p:nvPr>
        </p:nvSpPr>
        <p:spPr>
          <a:xfrm>
            <a:off x="1227455" y="3035300"/>
            <a:ext cx="557530" cy="2470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68" name="文本框 67"/>
          <p:cNvSpPr txBox="1"/>
          <p:nvPr>
            <p:custDataLst>
              <p:tags r:id="rId14"/>
            </p:custDataLst>
          </p:nvPr>
        </p:nvSpPr>
        <p:spPr>
          <a:xfrm>
            <a:off x="4683125" y="314071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sp>
        <p:nvSpPr>
          <p:cNvPr id="70" name="文本框 69"/>
          <p:cNvSpPr txBox="1"/>
          <p:nvPr>
            <p:custDataLst>
              <p:tags r:id="rId15"/>
            </p:custDataLst>
          </p:nvPr>
        </p:nvSpPr>
        <p:spPr>
          <a:xfrm>
            <a:off x="4679315" y="2922270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71" name="文本框 70"/>
          <p:cNvSpPr txBox="1"/>
          <p:nvPr>
            <p:custDataLst>
              <p:tags r:id="rId16"/>
            </p:custDataLst>
          </p:nvPr>
        </p:nvSpPr>
        <p:spPr>
          <a:xfrm>
            <a:off x="8100695" y="304101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35</a:t>
            </a:r>
            <a:endParaRPr lang="en-US" altLang="zh-CN" sz="1200"/>
          </a:p>
        </p:txBody>
      </p:sp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266700" y="247015"/>
            <a:ext cx="3094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Colon</a:t>
            </a:r>
            <a:endParaRPr lang="en-US" altLang="zh-CN">
              <a:solidFill>
                <a:srgbClr val="FF0000"/>
              </a:solidFill>
            </a:endParaRPr>
          </a:p>
        </p:txBody>
      </p:sp>
      <p:pic>
        <p:nvPicPr>
          <p:cNvPr id="7" name="图片 6" descr="2023.1016.IKBA结肠1"/>
          <p:cNvPicPr>
            <a:picLocks noChangeAspect="1"/>
          </p:cNvPicPr>
          <p:nvPr/>
        </p:nvPicPr>
        <p:blipFill>
          <a:blip r:embed="rId18"/>
          <a:srcRect l="49503" t="49939" r="9355" b="41424"/>
          <a:stretch>
            <a:fillRect/>
          </a:stretch>
        </p:blipFill>
        <p:spPr>
          <a:xfrm rot="10800000">
            <a:off x="8588375" y="1654175"/>
            <a:ext cx="2287270" cy="581660"/>
          </a:xfrm>
          <a:prstGeom prst="rect">
            <a:avLst/>
          </a:prstGeom>
        </p:spPr>
      </p:pic>
      <p:pic>
        <p:nvPicPr>
          <p:cNvPr id="8" name="图片 7" descr="2023.8.26.IKB-a结肠1"/>
          <p:cNvPicPr>
            <a:picLocks noChangeAspect="1"/>
          </p:cNvPicPr>
          <p:nvPr/>
        </p:nvPicPr>
        <p:blipFill>
          <a:blip r:embed="rId19">
            <a:lum contrast="-12000"/>
          </a:blip>
          <a:srcRect l="56810" t="44720" r="8622" b="38878"/>
          <a:stretch>
            <a:fillRect/>
          </a:stretch>
        </p:blipFill>
        <p:spPr>
          <a:xfrm rot="10800000">
            <a:off x="4982845" y="1653540"/>
            <a:ext cx="2388870" cy="582930"/>
          </a:xfrm>
          <a:prstGeom prst="rect">
            <a:avLst/>
          </a:prstGeom>
        </p:spPr>
      </p:pic>
      <p:pic>
        <p:nvPicPr>
          <p:cNvPr id="14" name="图片 13" descr="2023.8.26ikb-a结肠2"/>
          <p:cNvPicPr>
            <a:picLocks noChangeAspect="1"/>
          </p:cNvPicPr>
          <p:nvPr/>
        </p:nvPicPr>
        <p:blipFill>
          <a:blip r:embed="rId20">
            <a:lum contrast="-18000"/>
          </a:blip>
          <a:srcRect l="48629" t="45741" b="22657"/>
          <a:stretch>
            <a:fillRect/>
          </a:stretch>
        </p:blipFill>
        <p:spPr>
          <a:xfrm rot="10800000">
            <a:off x="1579245" y="1656080"/>
            <a:ext cx="2392045" cy="84582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301355" y="1657985"/>
            <a:ext cx="557530" cy="218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/>
              <a:t>45</a:t>
            </a:r>
            <a:endParaRPr lang="en-US" altLang="zh-CN" sz="1200"/>
          </a:p>
        </p:txBody>
      </p:sp>
      <p:pic>
        <p:nvPicPr>
          <p:cNvPr id="20" name="图片 19" descr="2023.9.6.caspase-1肠2"/>
          <p:cNvPicPr>
            <a:picLocks noChangeAspect="1"/>
          </p:cNvPicPr>
          <p:nvPr/>
        </p:nvPicPr>
        <p:blipFill>
          <a:blip r:embed="rId22">
            <a:lum contrast="-12000"/>
          </a:blip>
          <a:srcRect l="53683" t="76862" r="17715" b="19113"/>
          <a:stretch>
            <a:fillRect/>
          </a:stretch>
        </p:blipFill>
        <p:spPr>
          <a:xfrm rot="10800000">
            <a:off x="1579245" y="3065780"/>
            <a:ext cx="2391410" cy="338455"/>
          </a:xfrm>
          <a:prstGeom prst="rect">
            <a:avLst/>
          </a:prstGeom>
        </p:spPr>
      </p:pic>
      <p:pic>
        <p:nvPicPr>
          <p:cNvPr id="21" name="图片 20" descr="2023.9.9.caspaase-1肠2"/>
          <p:cNvPicPr>
            <a:picLocks noChangeAspect="1"/>
          </p:cNvPicPr>
          <p:nvPr/>
        </p:nvPicPr>
        <p:blipFill>
          <a:blip r:embed="rId23">
            <a:lum contrast="-12000"/>
          </a:blip>
          <a:srcRect l="45030" t="39804" r="13164" b="49555"/>
          <a:stretch>
            <a:fillRect/>
          </a:stretch>
        </p:blipFill>
        <p:spPr>
          <a:xfrm>
            <a:off x="8465185" y="2934970"/>
            <a:ext cx="2212975" cy="462915"/>
          </a:xfrm>
          <a:prstGeom prst="rect">
            <a:avLst/>
          </a:prstGeom>
        </p:spPr>
      </p:pic>
      <p:pic>
        <p:nvPicPr>
          <p:cNvPr id="29" name="图片 28" descr="2023.10.17.p-nfkb"/>
          <p:cNvPicPr>
            <a:picLocks noChangeAspect="1"/>
          </p:cNvPicPr>
          <p:nvPr/>
        </p:nvPicPr>
        <p:blipFill>
          <a:blip r:embed="rId24"/>
          <a:srcRect l="35933" t="44946" r="25037" b="45076"/>
          <a:stretch>
            <a:fillRect/>
          </a:stretch>
        </p:blipFill>
        <p:spPr>
          <a:xfrm rot="10800000">
            <a:off x="4982845" y="2868295"/>
            <a:ext cx="2461895" cy="647065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5.xml><?xml version="1.0" encoding="utf-8"?>
<p:tagLst xmlns:p="http://schemas.openxmlformats.org/presentationml/2006/main">
  <p:tag name="commondata" val="eyJoZGlkIjoiNTIwODg2OWJiMjdjNDI4ZGYyMmMwMzNkZDQ3ODc2MDgifQ==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692</Words>
  <Application>WPS 演示</Application>
  <PresentationFormat>宽屏</PresentationFormat>
  <Paragraphs>348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晨曦</cp:lastModifiedBy>
  <cp:revision>157</cp:revision>
  <dcterms:created xsi:type="dcterms:W3CDTF">2019-06-19T02:08:00Z</dcterms:created>
  <dcterms:modified xsi:type="dcterms:W3CDTF">2023-12-22T05:43:22Z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93AFD5CA206A4A9D8417479B9EA895D4_11</vt:lpwstr>
  </property>
</Properties>
</file>