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37750" cy="324008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056" y="-960"/>
      </p:cViewPr>
      <p:guideLst>
        <p:guide orient="horz" pos="1021"/>
        <p:guide pos="31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HASITHA\KALP\KALPS%20WORKING\my%20research\R.%20sanguineus\Tick%20data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HASITHA\KALP\KALPS%20WORKING\my%20research\R.%20sanguineus\Tick%20data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Sheet3!$N$1</c:f>
              <c:strCache>
                <c:ptCount val="1"/>
                <c:pt idx="0">
                  <c:v>Female </c:v>
                </c:pt>
              </c:strCache>
            </c:strRef>
          </c:tx>
          <c:invertIfNegative val="0"/>
          <c:cat>
            <c:strRef>
              <c:f>Sheet3!$M$2:$M$9</c:f>
              <c:strCache>
                <c:ptCount val="8"/>
                <c:pt idx="0">
                  <c:v>R. sanguineus</c:v>
                </c:pt>
                <c:pt idx="1">
                  <c:v>R. haemaphysaloides</c:v>
                </c:pt>
                <c:pt idx="2">
                  <c:v>H. turturis </c:v>
                </c:pt>
                <c:pt idx="3">
                  <c:v>H. intermedia</c:v>
                </c:pt>
                <c:pt idx="4">
                  <c:v>H. bispinosa</c:v>
                </c:pt>
                <c:pt idx="5">
                  <c:v>A. integrum</c:v>
                </c:pt>
                <c:pt idx="6">
                  <c:v>Hyalomma sp </c:v>
                </c:pt>
                <c:pt idx="7">
                  <c:v>D. auratus</c:v>
                </c:pt>
              </c:strCache>
            </c:strRef>
          </c:cat>
          <c:val>
            <c:numRef>
              <c:f>Sheet3!$N$2:$N$9</c:f>
              <c:numCache>
                <c:formatCode>0.0</c:formatCode>
                <c:ptCount val="8"/>
                <c:pt idx="0">
                  <c:v>1040</c:v>
                </c:pt>
                <c:pt idx="1">
                  <c:v>299</c:v>
                </c:pt>
                <c:pt idx="2">
                  <c:v>19</c:v>
                </c:pt>
                <c:pt idx="3">
                  <c:v>288</c:v>
                </c:pt>
                <c:pt idx="4">
                  <c:v>10</c:v>
                </c:pt>
                <c:pt idx="6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Sheet3!$O$1</c:f>
              <c:strCache>
                <c:ptCount val="1"/>
                <c:pt idx="0">
                  <c:v>Male </c:v>
                </c:pt>
              </c:strCache>
            </c:strRef>
          </c:tx>
          <c:invertIfNegative val="0"/>
          <c:cat>
            <c:strRef>
              <c:f>Sheet3!$M$2:$M$9</c:f>
              <c:strCache>
                <c:ptCount val="8"/>
                <c:pt idx="0">
                  <c:v>R. sanguineus</c:v>
                </c:pt>
                <c:pt idx="1">
                  <c:v>R. haemaphysaloides</c:v>
                </c:pt>
                <c:pt idx="2">
                  <c:v>H. turturis </c:v>
                </c:pt>
                <c:pt idx="3">
                  <c:v>H. intermedia</c:v>
                </c:pt>
                <c:pt idx="4">
                  <c:v>H. bispinosa</c:v>
                </c:pt>
                <c:pt idx="5">
                  <c:v>A. integrum</c:v>
                </c:pt>
                <c:pt idx="6">
                  <c:v>Hyalomma sp </c:v>
                </c:pt>
                <c:pt idx="7">
                  <c:v>D. auratus</c:v>
                </c:pt>
              </c:strCache>
            </c:strRef>
          </c:cat>
          <c:val>
            <c:numRef>
              <c:f>Sheet3!$O$2:$O$9</c:f>
              <c:numCache>
                <c:formatCode>0.0</c:formatCode>
                <c:ptCount val="8"/>
                <c:pt idx="0">
                  <c:v>774</c:v>
                </c:pt>
                <c:pt idx="1">
                  <c:v>343</c:v>
                </c:pt>
                <c:pt idx="2">
                  <c:v>7</c:v>
                </c:pt>
                <c:pt idx="3">
                  <c:v>80</c:v>
                </c:pt>
                <c:pt idx="4">
                  <c:v>5</c:v>
                </c:pt>
                <c:pt idx="6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Sheet3!$P$1</c:f>
              <c:strCache>
                <c:ptCount val="1"/>
                <c:pt idx="0">
                  <c:v>Nypmhs </c:v>
                </c:pt>
              </c:strCache>
            </c:strRef>
          </c:tx>
          <c:invertIfNegative val="0"/>
          <c:cat>
            <c:strRef>
              <c:f>Sheet3!$M$2:$M$9</c:f>
              <c:strCache>
                <c:ptCount val="8"/>
                <c:pt idx="0">
                  <c:v>R. sanguineus</c:v>
                </c:pt>
                <c:pt idx="1">
                  <c:v>R. haemaphysaloides</c:v>
                </c:pt>
                <c:pt idx="2">
                  <c:v>H. turturis </c:v>
                </c:pt>
                <c:pt idx="3">
                  <c:v>H. intermedia</c:v>
                </c:pt>
                <c:pt idx="4">
                  <c:v>H. bispinosa</c:v>
                </c:pt>
                <c:pt idx="5">
                  <c:v>A. integrum</c:v>
                </c:pt>
                <c:pt idx="6">
                  <c:v>Hyalomma sp </c:v>
                </c:pt>
                <c:pt idx="7">
                  <c:v>D. auratus</c:v>
                </c:pt>
              </c:strCache>
            </c:strRef>
          </c:cat>
          <c:val>
            <c:numRef>
              <c:f>Sheet3!$P$2:$P$9</c:f>
              <c:numCache>
                <c:formatCode>0.0</c:formatCode>
                <c:ptCount val="8"/>
                <c:pt idx="0">
                  <c:v>104</c:v>
                </c:pt>
                <c:pt idx="1">
                  <c:v>25</c:v>
                </c:pt>
                <c:pt idx="2">
                  <c:v>0</c:v>
                </c:pt>
                <c:pt idx="3">
                  <c:v>10</c:v>
                </c:pt>
                <c:pt idx="4">
                  <c:v>2</c:v>
                </c:pt>
                <c:pt idx="5">
                  <c:v>13</c:v>
                </c:pt>
                <c:pt idx="7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8815104"/>
        <c:axId val="128816640"/>
      </c:barChart>
      <c:catAx>
        <c:axId val="128815104"/>
        <c:scaling>
          <c:orientation val="minMax"/>
        </c:scaling>
        <c:delete val="0"/>
        <c:axPos val="l"/>
        <c:majorTickMark val="out"/>
        <c:minorTickMark val="none"/>
        <c:tickLblPos val="nextTo"/>
        <c:crossAx val="128816640"/>
        <c:crosses val="autoZero"/>
        <c:auto val="1"/>
        <c:lblAlgn val="ctr"/>
        <c:lblOffset val="100"/>
        <c:noMultiLvlLbl val="0"/>
      </c:catAx>
      <c:valAx>
        <c:axId val="128816640"/>
        <c:scaling>
          <c:orientation val="minMax"/>
        </c:scaling>
        <c:delete val="0"/>
        <c:axPos val="b"/>
        <c:majorGridlines/>
        <c:numFmt formatCode="0.0" sourceLinked="1"/>
        <c:majorTickMark val="out"/>
        <c:minorTickMark val="none"/>
        <c:tickLblPos val="nextTo"/>
        <c:crossAx val="1288151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1534051772025333"/>
          <c:y val="1.3844594355990458E-2"/>
          <c:w val="0.23043026680147444"/>
          <c:h val="0.39884415149106539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Sheet7!$K$6</c:f>
              <c:strCache>
                <c:ptCount val="1"/>
              </c:strCache>
            </c:strRef>
          </c:tx>
          <c:invertIfNegative val="0"/>
          <c:cat>
            <c:strRef>
              <c:f>Sheet7!$L$4:$N$5</c:f>
              <c:strCache>
                <c:ptCount val="3"/>
                <c:pt idx="0">
                  <c:v>Wet zone</c:v>
                </c:pt>
                <c:pt idx="1">
                  <c:v>Dry zone</c:v>
                </c:pt>
                <c:pt idx="2">
                  <c:v>Intermediate zone</c:v>
                </c:pt>
              </c:strCache>
            </c:strRef>
          </c:cat>
          <c:val>
            <c:numRef>
              <c:f>Sheet7!$L$6:$N$6</c:f>
              <c:numCache>
                <c:formatCode>General</c:formatCode>
                <c:ptCount val="3"/>
              </c:numCache>
            </c:numRef>
          </c:val>
        </c:ser>
        <c:ser>
          <c:idx val="1"/>
          <c:order val="1"/>
          <c:tx>
            <c:strRef>
              <c:f>Sheet7!$K$7</c:f>
              <c:strCache>
                <c:ptCount val="1"/>
                <c:pt idx="0">
                  <c:v>R. sanguineus</c:v>
                </c:pt>
              </c:strCache>
            </c:strRef>
          </c:tx>
          <c:invertIfNegative val="0"/>
          <c:cat>
            <c:strRef>
              <c:f>Sheet7!$L$4:$N$5</c:f>
              <c:strCache>
                <c:ptCount val="3"/>
                <c:pt idx="0">
                  <c:v>Wet zone</c:v>
                </c:pt>
                <c:pt idx="1">
                  <c:v>Dry zone</c:v>
                </c:pt>
                <c:pt idx="2">
                  <c:v>Intermediate zone</c:v>
                </c:pt>
              </c:strCache>
            </c:strRef>
          </c:cat>
          <c:val>
            <c:numRef>
              <c:f>Sheet7!$L$7:$N$7</c:f>
              <c:numCache>
                <c:formatCode>General</c:formatCode>
                <c:ptCount val="3"/>
                <c:pt idx="0">
                  <c:v>1036</c:v>
                </c:pt>
                <c:pt idx="1">
                  <c:v>785</c:v>
                </c:pt>
                <c:pt idx="2">
                  <c:v>97</c:v>
                </c:pt>
              </c:numCache>
            </c:numRef>
          </c:val>
        </c:ser>
        <c:ser>
          <c:idx val="2"/>
          <c:order val="2"/>
          <c:tx>
            <c:strRef>
              <c:f>Sheet7!$K$8</c:f>
              <c:strCache>
                <c:ptCount val="1"/>
                <c:pt idx="0">
                  <c:v>R. haemaphysaloides</c:v>
                </c:pt>
              </c:strCache>
            </c:strRef>
          </c:tx>
          <c:invertIfNegative val="0"/>
          <c:cat>
            <c:strRef>
              <c:f>Sheet7!$L$4:$N$5</c:f>
              <c:strCache>
                <c:ptCount val="3"/>
                <c:pt idx="0">
                  <c:v>Wet zone</c:v>
                </c:pt>
                <c:pt idx="1">
                  <c:v>Dry zone</c:v>
                </c:pt>
                <c:pt idx="2">
                  <c:v>Intermediate zone</c:v>
                </c:pt>
              </c:strCache>
            </c:strRef>
          </c:cat>
          <c:val>
            <c:numRef>
              <c:f>Sheet7!$L$8:$N$8</c:f>
              <c:numCache>
                <c:formatCode>General</c:formatCode>
                <c:ptCount val="3"/>
                <c:pt idx="0">
                  <c:v>192</c:v>
                </c:pt>
                <c:pt idx="1">
                  <c:v>356</c:v>
                </c:pt>
                <c:pt idx="2">
                  <c:v>119</c:v>
                </c:pt>
              </c:numCache>
            </c:numRef>
          </c:val>
        </c:ser>
        <c:ser>
          <c:idx val="3"/>
          <c:order val="3"/>
          <c:tx>
            <c:strRef>
              <c:f>Sheet7!$K$9</c:f>
              <c:strCache>
                <c:ptCount val="1"/>
                <c:pt idx="0">
                  <c:v>H. intermedia</c:v>
                </c:pt>
              </c:strCache>
            </c:strRef>
          </c:tx>
          <c:invertIfNegative val="0"/>
          <c:cat>
            <c:strRef>
              <c:f>Sheet7!$L$4:$N$5</c:f>
              <c:strCache>
                <c:ptCount val="3"/>
                <c:pt idx="0">
                  <c:v>Wet zone</c:v>
                </c:pt>
                <c:pt idx="1">
                  <c:v>Dry zone</c:v>
                </c:pt>
                <c:pt idx="2">
                  <c:v>Intermediate zone</c:v>
                </c:pt>
              </c:strCache>
            </c:strRef>
          </c:cat>
          <c:val>
            <c:numRef>
              <c:f>Sheet7!$L$9:$N$9</c:f>
              <c:numCache>
                <c:formatCode>General</c:formatCode>
                <c:ptCount val="3"/>
                <c:pt idx="0">
                  <c:v>12</c:v>
                </c:pt>
                <c:pt idx="1">
                  <c:v>14</c:v>
                </c:pt>
                <c:pt idx="2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Sheet7!$K$10</c:f>
              <c:strCache>
                <c:ptCount val="1"/>
                <c:pt idx="0">
                  <c:v>Haemaphysalis bispinosa</c:v>
                </c:pt>
              </c:strCache>
            </c:strRef>
          </c:tx>
          <c:invertIfNegative val="0"/>
          <c:cat>
            <c:strRef>
              <c:f>Sheet7!$L$4:$N$5</c:f>
              <c:strCache>
                <c:ptCount val="3"/>
                <c:pt idx="0">
                  <c:v>Wet zone</c:v>
                </c:pt>
                <c:pt idx="1">
                  <c:v>Dry zone</c:v>
                </c:pt>
                <c:pt idx="2">
                  <c:v>Intermediate zone</c:v>
                </c:pt>
              </c:strCache>
            </c:strRef>
          </c:cat>
          <c:val>
            <c:numRef>
              <c:f>Sheet7!$L$10:$N$10</c:f>
              <c:numCache>
                <c:formatCode>General</c:formatCode>
                <c:ptCount val="3"/>
                <c:pt idx="0">
                  <c:v>143</c:v>
                </c:pt>
                <c:pt idx="1">
                  <c:v>173</c:v>
                </c:pt>
                <c:pt idx="2">
                  <c:v>62</c:v>
                </c:pt>
              </c:numCache>
            </c:numRef>
          </c:val>
        </c:ser>
        <c:ser>
          <c:idx val="5"/>
          <c:order val="5"/>
          <c:tx>
            <c:strRef>
              <c:f>Sheet7!$K$11</c:f>
              <c:strCache>
                <c:ptCount val="1"/>
                <c:pt idx="0">
                  <c:v>H. turturis</c:v>
                </c:pt>
              </c:strCache>
            </c:strRef>
          </c:tx>
          <c:invertIfNegative val="0"/>
          <c:cat>
            <c:strRef>
              <c:f>Sheet7!$L$4:$N$5</c:f>
              <c:strCache>
                <c:ptCount val="3"/>
                <c:pt idx="0">
                  <c:v>Wet zone</c:v>
                </c:pt>
                <c:pt idx="1">
                  <c:v>Dry zone</c:v>
                </c:pt>
                <c:pt idx="2">
                  <c:v>Intermediate zone</c:v>
                </c:pt>
              </c:strCache>
            </c:strRef>
          </c:cat>
          <c:val>
            <c:numRef>
              <c:f>Sheet7!$L$11:$N$11</c:f>
              <c:numCache>
                <c:formatCode>General</c:formatCode>
                <c:ptCount val="3"/>
                <c:pt idx="0">
                  <c:v>8</c:v>
                </c:pt>
                <c:pt idx="1">
                  <c:v>9</c:v>
                </c:pt>
                <c:pt idx="2">
                  <c:v>0</c:v>
                </c:pt>
              </c:numCache>
            </c:numRef>
          </c:val>
        </c:ser>
        <c:ser>
          <c:idx val="6"/>
          <c:order val="6"/>
          <c:tx>
            <c:strRef>
              <c:f>Sheet7!$K$12</c:f>
              <c:strCache>
                <c:ptCount val="1"/>
                <c:pt idx="0">
                  <c:v>A. integrum</c:v>
                </c:pt>
              </c:strCache>
            </c:strRef>
          </c:tx>
          <c:invertIfNegative val="0"/>
          <c:cat>
            <c:strRef>
              <c:f>Sheet7!$L$4:$N$5</c:f>
              <c:strCache>
                <c:ptCount val="3"/>
                <c:pt idx="0">
                  <c:v>Wet zone</c:v>
                </c:pt>
                <c:pt idx="1">
                  <c:v>Dry zone</c:v>
                </c:pt>
                <c:pt idx="2">
                  <c:v>Intermediate zone</c:v>
                </c:pt>
              </c:strCache>
            </c:strRef>
          </c:cat>
          <c:val>
            <c:numRef>
              <c:f>Sheet7!$L$12:$N$12</c:f>
              <c:numCache>
                <c:formatCode>General</c:formatCode>
                <c:ptCount val="3"/>
                <c:pt idx="0">
                  <c:v>8</c:v>
                </c:pt>
                <c:pt idx="1">
                  <c:v>0</c:v>
                </c:pt>
                <c:pt idx="2">
                  <c:v>5</c:v>
                </c:pt>
              </c:numCache>
            </c:numRef>
          </c:val>
        </c:ser>
        <c:ser>
          <c:idx val="7"/>
          <c:order val="7"/>
          <c:tx>
            <c:strRef>
              <c:f>Sheet7!$K$13</c:f>
              <c:strCache>
                <c:ptCount val="1"/>
                <c:pt idx="0">
                  <c:v>Hyalomma sp.</c:v>
                </c:pt>
              </c:strCache>
            </c:strRef>
          </c:tx>
          <c:invertIfNegative val="0"/>
          <c:cat>
            <c:strRef>
              <c:f>Sheet7!$L$4:$N$5</c:f>
              <c:strCache>
                <c:ptCount val="3"/>
                <c:pt idx="0">
                  <c:v>Wet zone</c:v>
                </c:pt>
                <c:pt idx="1">
                  <c:v>Dry zone</c:v>
                </c:pt>
                <c:pt idx="2">
                  <c:v>Intermediate zone</c:v>
                </c:pt>
              </c:strCache>
            </c:strRef>
          </c:cat>
          <c:val>
            <c:numRef>
              <c:f>Sheet7!$L$13:$N$13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</c:ser>
        <c:ser>
          <c:idx val="8"/>
          <c:order val="8"/>
          <c:tx>
            <c:strRef>
              <c:f>Sheet7!$K$14</c:f>
              <c:strCache>
                <c:ptCount val="1"/>
                <c:pt idx="0">
                  <c:v>D. auratus</c:v>
                </c:pt>
              </c:strCache>
            </c:strRef>
          </c:tx>
          <c:invertIfNegative val="0"/>
          <c:cat>
            <c:strRef>
              <c:f>Sheet7!$L$4:$N$5</c:f>
              <c:strCache>
                <c:ptCount val="3"/>
                <c:pt idx="0">
                  <c:v>Wet zone</c:v>
                </c:pt>
                <c:pt idx="1">
                  <c:v>Dry zone</c:v>
                </c:pt>
                <c:pt idx="2">
                  <c:v>Intermediate zone</c:v>
                </c:pt>
              </c:strCache>
            </c:strRef>
          </c:cat>
          <c:val>
            <c:numRef>
              <c:f>Sheet7!$L$14:$N$14</c:f>
              <c:numCache>
                <c:formatCode>General</c:formatCode>
                <c:ptCount val="3"/>
                <c:pt idx="0">
                  <c:v>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1820928"/>
        <c:axId val="131826816"/>
      </c:barChart>
      <c:catAx>
        <c:axId val="131820928"/>
        <c:scaling>
          <c:orientation val="minMax"/>
        </c:scaling>
        <c:delete val="0"/>
        <c:axPos val="b"/>
        <c:majorTickMark val="out"/>
        <c:minorTickMark val="none"/>
        <c:tickLblPos val="nextTo"/>
        <c:crossAx val="131826816"/>
        <c:crosses val="autoZero"/>
        <c:auto val="1"/>
        <c:lblAlgn val="ctr"/>
        <c:lblOffset val="100"/>
        <c:noMultiLvlLbl val="0"/>
      </c:catAx>
      <c:valAx>
        <c:axId val="131826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1820928"/>
        <c:crosses val="autoZero"/>
        <c:crossBetween val="between"/>
      </c:valAx>
    </c:plotArea>
    <c:legend>
      <c:legendPos val="r"/>
      <c:legendEntry>
        <c:idx val="8"/>
        <c:delete val="1"/>
      </c:legendEntry>
      <c:layout>
        <c:manualLayout>
          <c:xMode val="edge"/>
          <c:yMode val="edge"/>
          <c:x val="0.55601241862705175"/>
          <c:y val="1.1585739282589677E-2"/>
          <c:w val="0.44398758137294819"/>
          <c:h val="0.83793963254593173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5331" y="1006530"/>
            <a:ext cx="8447088" cy="694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90665" y="1836050"/>
            <a:ext cx="695642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12/07/2021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378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12/07/2021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01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014" y="2082057"/>
            <a:ext cx="8447088" cy="64351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5014" y="1373290"/>
            <a:ext cx="8447088" cy="70876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12/07/2021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12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0021" y="357010"/>
            <a:ext cx="4777366" cy="10102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3015" y="357010"/>
            <a:ext cx="4777367" cy="10102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12/07/2021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25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890" y="129756"/>
            <a:ext cx="8943975" cy="54001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6887" y="725270"/>
            <a:ext cx="4390899" cy="3022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887" y="1027528"/>
            <a:ext cx="4390899" cy="1866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48239" y="725270"/>
            <a:ext cx="4392624" cy="3022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48239" y="1027528"/>
            <a:ext cx="4392624" cy="1866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12/07/2021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37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12/07/2021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277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12/07/2021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982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890" y="129003"/>
            <a:ext cx="3269451" cy="5490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5384" y="129004"/>
            <a:ext cx="5555478" cy="27653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6890" y="678019"/>
            <a:ext cx="3269451" cy="22163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12/07/2021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59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869" y="2268061"/>
            <a:ext cx="5962650" cy="26775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7869" y="289510"/>
            <a:ext cx="5962650" cy="1944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7869" y="2535819"/>
            <a:ext cx="5962650" cy="3802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12/07/2021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367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12/07/2021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25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31154" y="61502"/>
            <a:ext cx="2429228" cy="130578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0023" y="61502"/>
            <a:ext cx="7125505" cy="130578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8E2E6-64A4-4469-B08D-8E743869CE78}" type="datetimeFigureOut">
              <a:rPr lang="en-GB" smtClean="0"/>
              <a:t>12/07/2021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054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6890" y="129756"/>
            <a:ext cx="8943975" cy="5400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6890" y="756021"/>
            <a:ext cx="8943975" cy="2138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6888" y="3003084"/>
            <a:ext cx="2318808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8E2E6-64A4-4469-B08D-8E743869CE78}" type="datetimeFigureOut">
              <a:rPr lang="en-GB" smtClean="0"/>
              <a:t>12/07/2021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95398" y="3003084"/>
            <a:ext cx="3146954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22054" y="3003084"/>
            <a:ext cx="2318808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BD4C7-042C-468D-B86B-C107F9CE4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381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09"/>
          <a:stretch/>
        </p:blipFill>
        <p:spPr bwMode="auto">
          <a:xfrm>
            <a:off x="288357" y="107877"/>
            <a:ext cx="2062243" cy="1306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627" y="1"/>
            <a:ext cx="1974213" cy="3057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4523057"/>
              </p:ext>
            </p:extLst>
          </p:nvPr>
        </p:nvGraphicFramePr>
        <p:xfrm>
          <a:off x="-51819" y="1512701"/>
          <a:ext cx="3600400" cy="1727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067103"/>
              </p:ext>
            </p:extLst>
          </p:nvPr>
        </p:nvGraphicFramePr>
        <p:xfrm>
          <a:off x="4752852" y="300458"/>
          <a:ext cx="180019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051" y="523832"/>
            <a:ext cx="3167509" cy="2009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1130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HaZi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Hasitha Abeykoon</dc:creator>
  <cp:lastModifiedBy>Asus</cp:lastModifiedBy>
  <cp:revision>13</cp:revision>
  <dcterms:created xsi:type="dcterms:W3CDTF">2021-06-12T18:20:27Z</dcterms:created>
  <dcterms:modified xsi:type="dcterms:W3CDTF">2021-07-12T03:29:52Z</dcterms:modified>
</cp:coreProperties>
</file>