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303" r:id="rId2"/>
    <p:sldId id="304" r:id="rId3"/>
  </p:sldIdLst>
  <p:sldSz cx="12192000" cy="6858000"/>
  <p:notesSz cx="6886575" cy="1001712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1" clrIdx="0">
    <p:extLst>
      <p:ext uri="{19B8F6BF-5375-455C-9EA6-DF929625EA0E}">
        <p15:presenceInfo xmlns:p15="http://schemas.microsoft.com/office/powerpoint/2012/main" userId="Auth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F92"/>
    <a:srgbClr val="3617F1"/>
    <a:srgbClr val="E3A4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E171933-4619-4E11-9A3F-F7608DF75F80}" styleName="中間スタイル 1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4C1A8A3-306A-4EB7-A6B1-4F7E0EB9C5D6}" styleName="中間スタイル 3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01" autoAdjust="0"/>
    <p:restoredTop sz="90373" autoAdjust="0"/>
  </p:normalViewPr>
  <p:slideViewPr>
    <p:cSldViewPr snapToGrid="0" snapToObjects="1">
      <p:cViewPr varScale="1">
        <p:scale>
          <a:sx n="45" d="100"/>
          <a:sy n="45" d="100"/>
        </p:scale>
        <p:origin x="1392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3299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183" cy="502596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00799" y="0"/>
            <a:ext cx="2984183" cy="502596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r">
              <a:defRPr sz="1300"/>
            </a:lvl1pPr>
          </a:lstStyle>
          <a:p>
            <a:fld id="{2EB113D2-02B5-C145-8F65-05BCF32BC9D3}" type="datetimeFigureOut">
              <a:rPr kumimoji="1" lang="ja-JP" altLang="en-US" smtClean="0"/>
              <a:pPr/>
              <a:t>2021/7/14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7100" cy="33797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88" tIns="48294" rIns="96588" bIns="4829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658" y="4820741"/>
            <a:ext cx="5509260" cy="3944243"/>
          </a:xfrm>
          <a:prstGeom prst="rect">
            <a:avLst/>
          </a:prstGeom>
        </p:spPr>
        <p:txBody>
          <a:bodyPr vert="horz" lIns="96588" tIns="48294" rIns="96588" bIns="4829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514531"/>
            <a:ext cx="2984183" cy="502595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00799" y="9514531"/>
            <a:ext cx="2984183" cy="502595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r">
              <a:defRPr sz="1300"/>
            </a:lvl1pPr>
          </a:lstStyle>
          <a:p>
            <a:fld id="{01A76034-2F9C-8D47-8F0F-26209ABA06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235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[Conversation 1 month before the ERT]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Mother: "Can you stand up?”</a:t>
            </a:r>
          </a:p>
          <a:p>
            <a:r>
              <a:rPr kumimoji="1" lang="en-US" altLang="ja-JP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shakes head. "It hurts.”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 "Try to stand up a little. I know, it's hard. Let's see how you walk. How do you walk in the morning? Where is it tight now?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Patient: "My foot.”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Mother: "Foot?”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Patient: "My back hurts, too.”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Mother: "O.K. lower back, too.”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Mother: "Do your thighs hurt?”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Patient: nodded.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 “O.K. Then, I'll stop the video.”</a:t>
            </a:r>
          </a:p>
          <a:p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65881">
              <a:defRPr/>
            </a:pP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[Conversation 6 month after the ERT]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Patient: “I’m sleepy”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Mother: “Good morning”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A76034-2F9C-8D47-8F0F-26209ABA0633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3995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52D2F6-ABA5-E04E-B42F-08EE6C4851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AE9F9E9-A71F-CE46-8AC9-FD4E509261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815043-FCA0-CC49-AE37-4358A1E9A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7804E-61C4-804E-8BAA-4BE2D2647A64}" type="datetimeFigureOut">
              <a:rPr kumimoji="1" lang="ja-JP" altLang="en-US" smtClean="0"/>
              <a:pPr/>
              <a:t>2021/7/14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31A9C8F-3D23-4A4C-AC85-C370E97F5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AD16756-CBCF-CD41-B2EF-F435A37FD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4BB8-A952-584E-89A3-D1ADEE893F6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4160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67C701-670C-FB4F-8C7B-FD224189F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B4C3AEA-5E7D-B942-BB97-48BE35058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2237AAB-11CD-8C4F-BBD0-F2DB9CA9F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7804E-61C4-804E-8BAA-4BE2D2647A64}" type="datetimeFigureOut">
              <a:rPr kumimoji="1" lang="ja-JP" altLang="en-US" smtClean="0"/>
              <a:pPr/>
              <a:t>2021/7/14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61BD3E5-B543-9041-A028-E1565469A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EBB7424-F2BA-F345-B9CB-98B80867B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4BB8-A952-584E-89A3-D1ADEE893F6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7984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3831E2-8BCD-0D43-85F2-6A382DB08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532D111-1047-B147-87FB-76A16E64DC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2F897A-BDA2-204C-900B-A3A1CF1A2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7804E-61C4-804E-8BAA-4BE2D2647A64}" type="datetimeFigureOut">
              <a:rPr kumimoji="1" lang="ja-JP" altLang="en-US" smtClean="0"/>
              <a:pPr/>
              <a:t>2021/7/14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4DFF0E-7E05-704F-888A-4D78538AB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D742480-4049-AF4F-9C25-B4BF68351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4BB8-A952-584E-89A3-D1ADEE893F6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7970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C3577B-0453-6F4C-A6BF-EDB3DDE25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768D129-EAAD-FB48-A3B2-A38D63DC3A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82DC939-35E4-8244-92E2-0C238BF1F7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4D6C62A-94B8-DE47-B74A-2A8E27237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7804E-61C4-804E-8BAA-4BE2D2647A64}" type="datetimeFigureOut">
              <a:rPr kumimoji="1" lang="ja-JP" altLang="en-US" smtClean="0"/>
              <a:pPr/>
              <a:t>2021/7/14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96109E4-2AEE-2043-B23A-D687CE791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0FAD613-CB8A-194E-B718-553DC361C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4BB8-A952-584E-89A3-D1ADEE893F6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3965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F2A8EE-E224-2B49-8FB9-521192189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84EF91B-6BC3-3B48-99F5-E7D985584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997533D-9A85-304D-883C-793237E3E3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BEE0331-D2FD-1145-979B-A56CA04E7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5E4B232-4E50-8345-B8FC-D8C7FE5E69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5010CC9-8F40-D848-AA46-54631355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7804E-61C4-804E-8BAA-4BE2D2647A64}" type="datetimeFigureOut">
              <a:rPr kumimoji="1" lang="ja-JP" altLang="en-US" smtClean="0"/>
              <a:pPr/>
              <a:t>2021/7/14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394E861-C62C-5848-9D7B-7426E46AE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CBC7249-1B28-8B47-8576-3778EC755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4BB8-A952-584E-89A3-D1ADEE893F6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637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E8AE0F-7C64-1847-B12D-B85566A17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7112768-75F1-C74A-BAA0-50892C416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7804E-61C4-804E-8BAA-4BE2D2647A64}" type="datetimeFigureOut">
              <a:rPr kumimoji="1" lang="ja-JP" altLang="en-US" smtClean="0"/>
              <a:pPr/>
              <a:t>2021/7/14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C595D15-9E8C-6E41-BAB8-2FD115253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D4486F2-64DD-664A-A220-5D7A670E2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4BB8-A952-584E-89A3-D1ADEE893F6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7159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CECAD9D-804C-AD40-B8B3-6783608D8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7804E-61C4-804E-8BAA-4BE2D2647A64}" type="datetimeFigureOut">
              <a:rPr kumimoji="1" lang="ja-JP" altLang="en-US" smtClean="0"/>
              <a:pPr/>
              <a:t>2021/7/14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BB1B7A5-E775-DC45-8449-AD0A61B42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EE6ECC-DB57-B04A-B547-A23326AFD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4BB8-A952-584E-89A3-D1ADEE893F6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3878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4113E1-E27C-8949-84E7-E5E3CACF9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8490D80-17D4-2142-B043-595671C2E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514DD3F-B806-0E40-83AD-F240E7C5E7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1331CCF-3F62-B043-A7B8-ED0A88414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7804E-61C4-804E-8BAA-4BE2D2647A64}" type="datetimeFigureOut">
              <a:rPr kumimoji="1" lang="ja-JP" altLang="en-US" smtClean="0"/>
              <a:pPr/>
              <a:t>2021/7/14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FB9191F-81D3-4144-9512-75BEC3153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B031190-8BDC-BC4B-BDEE-AC77476D1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4BB8-A952-584E-89A3-D1ADEE893F6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6300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D5AB00-00B0-7442-B457-02489605A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246DD9D-1E2D-2D4B-8A5A-B091D48749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9157943-6992-DE4E-92F2-26087EC997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51256CB-2012-2C43-9332-571416407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7804E-61C4-804E-8BAA-4BE2D2647A64}" type="datetimeFigureOut">
              <a:rPr kumimoji="1" lang="ja-JP" altLang="en-US" smtClean="0"/>
              <a:pPr/>
              <a:t>2021/7/14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4AAAA5C-6748-F04C-B85E-B04F35960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CC52982-7B0C-254F-BBDF-E474FECC0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4BB8-A952-584E-89A3-D1ADEE893F6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825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376741-DF2E-AB45-A9C5-B41409845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58821D1-3094-764C-B7B0-7099C97C3E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C41B0C7-DF74-C44D-84D5-F6554B3FE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7804E-61C4-804E-8BAA-4BE2D2647A64}" type="datetimeFigureOut">
              <a:rPr kumimoji="1" lang="ja-JP" altLang="en-US" smtClean="0"/>
              <a:pPr/>
              <a:t>2021/7/14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E23537-3842-3645-B324-36621B0DE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0E0078-E1CA-704A-9B63-66F2DC48D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4BB8-A952-584E-89A3-D1ADEE893F6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609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254BC6C-5BC0-5640-8A12-349B3AC7B5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4D52C04-D177-3D42-8912-544E8D9780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552A5D-CA3F-4B4D-8411-09868FB1C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7804E-61C4-804E-8BAA-4BE2D2647A64}" type="datetimeFigureOut">
              <a:rPr kumimoji="1" lang="ja-JP" altLang="en-US" smtClean="0"/>
              <a:pPr/>
              <a:t>2021/7/14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5FB2B30-36A6-6143-8A1E-B72E0F98F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190F12A-4B41-BF47-94D6-BA1E56EA8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4BB8-A952-584E-89A3-D1ADEE893F6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7246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213D044-B323-BD45-968C-788B684C7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99CA86E-FDD6-C94E-AF1A-69FA2D635D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745883-758C-484C-A732-256005C5E7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7804E-61C4-804E-8BAA-4BE2D2647A64}" type="datetimeFigureOut">
              <a:rPr kumimoji="1" lang="ja-JP" altLang="en-US" smtClean="0"/>
              <a:pPr/>
              <a:t>2021/7/14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BFF7DAE-07BB-6342-9E48-C72DEAA577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F11453B-2B88-CD4A-B63F-405000C47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F4BB8-A952-584E-89A3-D1ADEE893F6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12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wmv"/><Relationship Id="rId7" Type="http://schemas.openxmlformats.org/officeDocument/2006/relationships/image" Target="../media/image1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wm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5A0B37-B7C4-4322-8694-6C3832AE2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95" y="60441"/>
            <a:ext cx="11546237" cy="849710"/>
          </a:xfrm>
        </p:spPr>
        <p:txBody>
          <a:bodyPr>
            <a:noAutofit/>
          </a:bodyPr>
          <a:lstStyle/>
          <a:p>
            <a:pPr algn="ctr"/>
            <a:r>
              <a:rPr kumimoji="1" lang="en-US" altLang="ja-JP" sz="24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Video of patient 2 demonstrating the patient’s inability to walk and the subsequent improvement in pain and walking ability after enzyme replacement therapy (</a:t>
            </a:r>
            <a:r>
              <a:rPr kumimoji="1" lang="en-US" altLang="ja-JP" sz="2400" dirty="0" err="1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ERT</a:t>
            </a:r>
            <a:r>
              <a:rPr kumimoji="1" lang="en-US" altLang="ja-JP" sz="24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) </a:t>
            </a:r>
            <a:endParaRPr kumimoji="1" lang="ja-JP" altLang="en-US" sz="2400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71C9F0A-E9C7-422B-88FA-309CAC0C3A19}"/>
              </a:ext>
            </a:extLst>
          </p:cNvPr>
          <p:cNvSpPr txBox="1"/>
          <p:nvPr/>
        </p:nvSpPr>
        <p:spPr>
          <a:xfrm>
            <a:off x="729300" y="6273319"/>
            <a:ext cx="8010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1 month before ERT        </a:t>
            </a:r>
            <a:r>
              <a:rPr lang="ja-JP" altLang="en-US" sz="200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　　　　　　　　　　　　</a:t>
            </a:r>
            <a:r>
              <a:rPr lang="en-US" altLang="ja-JP" sz="200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  </a:t>
            </a:r>
            <a:r>
              <a:rPr lang="en-US" altLang="ja-JP" sz="20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6 months after ERT</a:t>
            </a:r>
            <a:endParaRPr lang="ja-JP" altLang="en-US" sz="2000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6" name="矢印: 右 5">
            <a:extLst>
              <a:ext uri="{FF2B5EF4-FFF2-40B4-BE49-F238E27FC236}">
                <a16:creationId xmlns:a16="http://schemas.microsoft.com/office/drawing/2014/main" id="{5FEA9813-365F-4CFB-825D-FC403AE6E2D5}"/>
              </a:ext>
            </a:extLst>
          </p:cNvPr>
          <p:cNvSpPr/>
          <p:nvPr/>
        </p:nvSpPr>
        <p:spPr>
          <a:xfrm>
            <a:off x="4064203" y="6103445"/>
            <a:ext cx="1814217" cy="739859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55B1C090-5FC5-4847-AD46-4069FBE5922F}"/>
              </a:ext>
            </a:extLst>
          </p:cNvPr>
          <p:cNvGrpSpPr/>
          <p:nvPr/>
        </p:nvGrpSpPr>
        <p:grpSpPr>
          <a:xfrm>
            <a:off x="2990526" y="1587302"/>
            <a:ext cx="3331292" cy="3509033"/>
            <a:chOff x="3637845" y="1068860"/>
            <a:chExt cx="3007613" cy="1682042"/>
          </a:xfrm>
        </p:grpSpPr>
        <p:sp>
          <p:nvSpPr>
            <p:cNvPr id="8" name="吹き出し: 角を丸めた四角形 7">
              <a:extLst>
                <a:ext uri="{FF2B5EF4-FFF2-40B4-BE49-F238E27FC236}">
                  <a16:creationId xmlns:a16="http://schemas.microsoft.com/office/drawing/2014/main" id="{65AE2774-F708-4203-8EF8-BAD7C2DAFC25}"/>
                </a:ext>
              </a:extLst>
            </p:cNvPr>
            <p:cNvSpPr/>
            <p:nvPr/>
          </p:nvSpPr>
          <p:spPr>
            <a:xfrm>
              <a:off x="3637845" y="1068860"/>
              <a:ext cx="3007613" cy="1682042"/>
            </a:xfrm>
            <a:prstGeom prst="wedgeRoundRectCallout">
              <a:avLst>
                <a:gd name="adj1" fmla="val -19205"/>
                <a:gd name="adj2" fmla="val 50452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15C86DC-8E37-4290-B81E-61FF45B97F38}"/>
                </a:ext>
              </a:extLst>
            </p:cNvPr>
            <p:cNvSpPr txBox="1"/>
            <p:nvPr/>
          </p:nvSpPr>
          <p:spPr>
            <a:xfrm>
              <a:off x="3746915" y="1125051"/>
              <a:ext cx="2898542" cy="1460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The pain in her lower back and thighs was so severe that she could not get up after waking up and tended to miss school.</a:t>
              </a:r>
            </a:p>
            <a:p>
              <a:endParaRPr lang="en-US" altLang="ja-JP" sz="16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  <a:p>
              <a:r>
                <a:rPr lang="en-US" altLang="ja-JP" sz="16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Due to neck pain, she could not carry her school bag; therefore, her mother carried it for her to school.</a:t>
              </a:r>
            </a:p>
            <a:p>
              <a:endParaRPr lang="en-US" altLang="ja-JP" sz="16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  <a:p>
              <a:r>
                <a:rPr lang="en-US" altLang="ja-JP" sz="16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She could not play with her friends because of the pain in her extremities.</a:t>
              </a:r>
              <a:endParaRPr lang="ja-JP" altLang="en-US" sz="16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D0106C3C-8CCB-4ABB-83D6-A0ED6D7A01DD}"/>
              </a:ext>
            </a:extLst>
          </p:cNvPr>
          <p:cNvGrpSpPr/>
          <p:nvPr/>
        </p:nvGrpSpPr>
        <p:grpSpPr>
          <a:xfrm>
            <a:off x="8856686" y="806421"/>
            <a:ext cx="3220519" cy="5141429"/>
            <a:chOff x="8856686" y="806423"/>
            <a:chExt cx="4362668" cy="4331624"/>
          </a:xfrm>
        </p:grpSpPr>
        <p:sp>
          <p:nvSpPr>
            <p:cNvPr id="9" name="吹き出し: 角を丸めた四角形 8">
              <a:extLst>
                <a:ext uri="{FF2B5EF4-FFF2-40B4-BE49-F238E27FC236}">
                  <a16:creationId xmlns:a16="http://schemas.microsoft.com/office/drawing/2014/main" id="{4F152719-57D7-43F4-80CC-8B6771CD6DBE}"/>
                </a:ext>
              </a:extLst>
            </p:cNvPr>
            <p:cNvSpPr/>
            <p:nvPr/>
          </p:nvSpPr>
          <p:spPr>
            <a:xfrm>
              <a:off x="8856686" y="806423"/>
              <a:ext cx="4362668" cy="4331624"/>
            </a:xfrm>
            <a:custGeom>
              <a:avLst/>
              <a:gdLst>
                <a:gd name="connsiteX0" fmla="*/ 0 w 3220519"/>
                <a:gd name="connsiteY0" fmla="*/ 536764 h 4327526"/>
                <a:gd name="connsiteX1" fmla="*/ 536764 w 3220519"/>
                <a:gd name="connsiteY1" fmla="*/ 0 h 4327526"/>
                <a:gd name="connsiteX2" fmla="*/ 536753 w 3220519"/>
                <a:gd name="connsiteY2" fmla="*/ 0 h 4327526"/>
                <a:gd name="connsiteX3" fmla="*/ 536753 w 3220519"/>
                <a:gd name="connsiteY3" fmla="*/ 0 h 4327526"/>
                <a:gd name="connsiteX4" fmla="*/ 1341883 w 3220519"/>
                <a:gd name="connsiteY4" fmla="*/ 0 h 4327526"/>
                <a:gd name="connsiteX5" fmla="*/ 2683755 w 3220519"/>
                <a:gd name="connsiteY5" fmla="*/ 0 h 4327526"/>
                <a:gd name="connsiteX6" fmla="*/ 3220519 w 3220519"/>
                <a:gd name="connsiteY6" fmla="*/ 536764 h 4327526"/>
                <a:gd name="connsiteX7" fmla="*/ 3220519 w 3220519"/>
                <a:gd name="connsiteY7" fmla="*/ 2524390 h 4327526"/>
                <a:gd name="connsiteX8" fmla="*/ 3220519 w 3220519"/>
                <a:gd name="connsiteY8" fmla="*/ 2524390 h 4327526"/>
                <a:gd name="connsiteX9" fmla="*/ 3220519 w 3220519"/>
                <a:gd name="connsiteY9" fmla="*/ 3606272 h 4327526"/>
                <a:gd name="connsiteX10" fmla="*/ 3220519 w 3220519"/>
                <a:gd name="connsiteY10" fmla="*/ 3790762 h 4327526"/>
                <a:gd name="connsiteX11" fmla="*/ 2683755 w 3220519"/>
                <a:gd name="connsiteY11" fmla="*/ 4327526 h 4327526"/>
                <a:gd name="connsiteX12" fmla="*/ 1341883 w 3220519"/>
                <a:gd name="connsiteY12" fmla="*/ 4327526 h 4327526"/>
                <a:gd name="connsiteX13" fmla="*/ -64443 w 3220519"/>
                <a:gd name="connsiteY13" fmla="*/ 5115395 h 4327526"/>
                <a:gd name="connsiteX14" fmla="*/ 536753 w 3220519"/>
                <a:gd name="connsiteY14" fmla="*/ 4327526 h 4327526"/>
                <a:gd name="connsiteX15" fmla="*/ 536764 w 3220519"/>
                <a:gd name="connsiteY15" fmla="*/ 4327526 h 4327526"/>
                <a:gd name="connsiteX16" fmla="*/ 0 w 3220519"/>
                <a:gd name="connsiteY16" fmla="*/ 3790762 h 4327526"/>
                <a:gd name="connsiteX17" fmla="*/ 0 w 3220519"/>
                <a:gd name="connsiteY17" fmla="*/ 3606272 h 4327526"/>
                <a:gd name="connsiteX18" fmla="*/ 0 w 3220519"/>
                <a:gd name="connsiteY18" fmla="*/ 2524390 h 4327526"/>
                <a:gd name="connsiteX19" fmla="*/ 0 w 3220519"/>
                <a:gd name="connsiteY19" fmla="*/ 2524390 h 4327526"/>
                <a:gd name="connsiteX20" fmla="*/ 0 w 3220519"/>
                <a:gd name="connsiteY20" fmla="*/ 536764 h 4327526"/>
                <a:gd name="connsiteX0" fmla="*/ 0 w 3220519"/>
                <a:gd name="connsiteY0" fmla="*/ 536764 h 4331624"/>
                <a:gd name="connsiteX1" fmla="*/ 536764 w 3220519"/>
                <a:gd name="connsiteY1" fmla="*/ 0 h 4331624"/>
                <a:gd name="connsiteX2" fmla="*/ 536753 w 3220519"/>
                <a:gd name="connsiteY2" fmla="*/ 0 h 4331624"/>
                <a:gd name="connsiteX3" fmla="*/ 536753 w 3220519"/>
                <a:gd name="connsiteY3" fmla="*/ 0 h 4331624"/>
                <a:gd name="connsiteX4" fmla="*/ 1341883 w 3220519"/>
                <a:gd name="connsiteY4" fmla="*/ 0 h 4331624"/>
                <a:gd name="connsiteX5" fmla="*/ 2683755 w 3220519"/>
                <a:gd name="connsiteY5" fmla="*/ 0 h 4331624"/>
                <a:gd name="connsiteX6" fmla="*/ 3220519 w 3220519"/>
                <a:gd name="connsiteY6" fmla="*/ 536764 h 4331624"/>
                <a:gd name="connsiteX7" fmla="*/ 3220519 w 3220519"/>
                <a:gd name="connsiteY7" fmla="*/ 2524390 h 4331624"/>
                <a:gd name="connsiteX8" fmla="*/ 3220519 w 3220519"/>
                <a:gd name="connsiteY8" fmla="*/ 2524390 h 4331624"/>
                <a:gd name="connsiteX9" fmla="*/ 3220519 w 3220519"/>
                <a:gd name="connsiteY9" fmla="*/ 3606272 h 4331624"/>
                <a:gd name="connsiteX10" fmla="*/ 3220519 w 3220519"/>
                <a:gd name="connsiteY10" fmla="*/ 3790762 h 4331624"/>
                <a:gd name="connsiteX11" fmla="*/ 2683755 w 3220519"/>
                <a:gd name="connsiteY11" fmla="*/ 4327526 h 4331624"/>
                <a:gd name="connsiteX12" fmla="*/ 1341883 w 3220519"/>
                <a:gd name="connsiteY12" fmla="*/ 4327526 h 4331624"/>
                <a:gd name="connsiteX13" fmla="*/ 909334 w 3220519"/>
                <a:gd name="connsiteY13" fmla="*/ 4331624 h 4331624"/>
                <a:gd name="connsiteX14" fmla="*/ 536753 w 3220519"/>
                <a:gd name="connsiteY14" fmla="*/ 4327526 h 4331624"/>
                <a:gd name="connsiteX15" fmla="*/ 536764 w 3220519"/>
                <a:gd name="connsiteY15" fmla="*/ 4327526 h 4331624"/>
                <a:gd name="connsiteX16" fmla="*/ 0 w 3220519"/>
                <a:gd name="connsiteY16" fmla="*/ 3790762 h 4331624"/>
                <a:gd name="connsiteX17" fmla="*/ 0 w 3220519"/>
                <a:gd name="connsiteY17" fmla="*/ 3606272 h 4331624"/>
                <a:gd name="connsiteX18" fmla="*/ 0 w 3220519"/>
                <a:gd name="connsiteY18" fmla="*/ 2524390 h 4331624"/>
                <a:gd name="connsiteX19" fmla="*/ 0 w 3220519"/>
                <a:gd name="connsiteY19" fmla="*/ 2524390 h 4331624"/>
                <a:gd name="connsiteX20" fmla="*/ 0 w 3220519"/>
                <a:gd name="connsiteY20" fmla="*/ 536764 h 4331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220519" h="4331624">
                  <a:moveTo>
                    <a:pt x="0" y="536764"/>
                  </a:moveTo>
                  <a:cubicBezTo>
                    <a:pt x="0" y="240317"/>
                    <a:pt x="240317" y="0"/>
                    <a:pt x="536764" y="0"/>
                  </a:cubicBezTo>
                  <a:lnTo>
                    <a:pt x="536753" y="0"/>
                  </a:lnTo>
                  <a:lnTo>
                    <a:pt x="536753" y="0"/>
                  </a:lnTo>
                  <a:lnTo>
                    <a:pt x="1341883" y="0"/>
                  </a:lnTo>
                  <a:lnTo>
                    <a:pt x="2683755" y="0"/>
                  </a:lnTo>
                  <a:cubicBezTo>
                    <a:pt x="2980202" y="0"/>
                    <a:pt x="3220519" y="240317"/>
                    <a:pt x="3220519" y="536764"/>
                  </a:cubicBezTo>
                  <a:lnTo>
                    <a:pt x="3220519" y="2524390"/>
                  </a:lnTo>
                  <a:lnTo>
                    <a:pt x="3220519" y="2524390"/>
                  </a:lnTo>
                  <a:lnTo>
                    <a:pt x="3220519" y="3606272"/>
                  </a:lnTo>
                  <a:lnTo>
                    <a:pt x="3220519" y="3790762"/>
                  </a:lnTo>
                  <a:cubicBezTo>
                    <a:pt x="3220519" y="4087209"/>
                    <a:pt x="2980202" y="4327526"/>
                    <a:pt x="2683755" y="4327526"/>
                  </a:cubicBezTo>
                  <a:lnTo>
                    <a:pt x="1341883" y="4327526"/>
                  </a:lnTo>
                  <a:lnTo>
                    <a:pt x="909334" y="4331624"/>
                  </a:lnTo>
                  <a:lnTo>
                    <a:pt x="536753" y="4327526"/>
                  </a:lnTo>
                  <a:lnTo>
                    <a:pt x="536764" y="4327526"/>
                  </a:lnTo>
                  <a:cubicBezTo>
                    <a:pt x="240317" y="4327526"/>
                    <a:pt x="0" y="4087209"/>
                    <a:pt x="0" y="3790762"/>
                  </a:cubicBezTo>
                  <a:lnTo>
                    <a:pt x="0" y="3606272"/>
                  </a:lnTo>
                  <a:lnTo>
                    <a:pt x="0" y="2524390"/>
                  </a:lnTo>
                  <a:lnTo>
                    <a:pt x="0" y="2524390"/>
                  </a:lnTo>
                  <a:lnTo>
                    <a:pt x="0" y="536764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E78EAE46-BF9C-40DD-83D1-747E0F1DFDC4}"/>
                </a:ext>
              </a:extLst>
            </p:cNvPr>
            <p:cNvSpPr txBox="1"/>
            <p:nvPr/>
          </p:nvSpPr>
          <p:spPr>
            <a:xfrm>
              <a:off x="9001194" y="922935"/>
              <a:ext cx="4009030" cy="38117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・ </a:t>
              </a:r>
              <a:r>
                <a:rPr lang="en-US" altLang="ja-JP" sz="1600" u="sng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3 months after ERT</a:t>
              </a:r>
              <a:r>
                <a:rPr lang="en-US" altLang="ja-JP" sz="16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1600" u="sng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introduction</a:t>
              </a:r>
            </a:p>
            <a:p>
              <a:r>
                <a:rPr lang="en-US" altLang="ja-JP" sz="16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The patient was able to participate in the field day without taking analgesic medication.</a:t>
              </a:r>
            </a:p>
            <a:p>
              <a:endParaRPr lang="en-US" altLang="ja-JP" sz="16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  <a:p>
              <a:r>
                <a:rPr lang="ja-JP" altLang="en-US" sz="16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・</a:t>
              </a:r>
              <a:r>
                <a:rPr lang="en-US" altLang="ja-JP" sz="1600" u="sng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4 months later</a:t>
              </a:r>
            </a:p>
            <a:p>
              <a:r>
                <a:rPr lang="en-US" altLang="ja-JP" sz="16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She attended school from the first to the sixth period.</a:t>
              </a:r>
            </a:p>
            <a:p>
              <a:endParaRPr lang="en-US" altLang="ja-JP" sz="16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  <a:p>
              <a:r>
                <a:rPr lang="ja-JP" altLang="en-US" sz="16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・</a:t>
              </a:r>
              <a:r>
                <a:rPr lang="en-US" altLang="ja-JP" sz="1600" u="sng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6 months later</a:t>
              </a:r>
              <a:endParaRPr lang="en-US" altLang="ja-JP" sz="16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  <a:p>
              <a:r>
                <a:rPr lang="en-US" altLang="ja-JP" sz="16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She carried her own school bag to school.</a:t>
              </a:r>
            </a:p>
            <a:p>
              <a:r>
                <a:rPr lang="en-US" altLang="ja-JP" sz="16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She could participate in morning practice for the track and field, attend all classes, and play with her friends after returning home.</a:t>
              </a:r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0E0E537-224F-45E8-8E69-2C33DDDCC618}"/>
              </a:ext>
            </a:extLst>
          </p:cNvPr>
          <p:cNvSpPr txBox="1"/>
          <p:nvPr/>
        </p:nvSpPr>
        <p:spPr>
          <a:xfrm>
            <a:off x="9339937" y="5976052"/>
            <a:ext cx="28520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Informed consent has been obtained from the patient and her family to film the video.</a:t>
            </a:r>
          </a:p>
        </p:txBody>
      </p:sp>
      <p:pic>
        <p:nvPicPr>
          <p:cNvPr id="18" name="ビデオ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 rot="5400000">
            <a:off x="-480044" y="2089031"/>
            <a:ext cx="4327525" cy="2438400"/>
          </a:xfrm>
          <a:prstGeom prst="rect">
            <a:avLst/>
          </a:prstGeom>
        </p:spPr>
      </p:pic>
      <p:pic>
        <p:nvPicPr>
          <p:cNvPr id="19" name="ビデオ (1).wm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 rot="5400000">
            <a:off x="5430594" y="2089034"/>
            <a:ext cx="4327525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99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 vol="80000">
                <p:cTn id="24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BC95B2-9E02-4CB7-BE9E-A03E70D93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638A6D4-3D48-4605-B90E-5DB0401AE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[Conversation 1 month before the ERT]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Mother: "Can you stand up?”</a:t>
            </a: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shakes head. "It hurts.”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 "Try to stand up a little. I know,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t's hard. Let's see how you walk. How do you walk in the morning? Where does it hurt now?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Patient: "My foot.”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Mother: "Foot?”</a:t>
            </a: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"My back hurts, too.”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Mother: "O.K. lower back, too.”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Mother: "Do your thighs hurt?”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Patient: nods.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 “O.K.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hen, I'll stop the video.”</a:t>
            </a:r>
          </a:p>
          <a:p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65881">
              <a:defRPr/>
            </a:pP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[Conversation 6 month after the ERT]</a:t>
            </a:r>
          </a:p>
          <a:p>
            <a:pPr defTabSz="965881">
              <a:defRPr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“I’m sleepy.”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Mother: “Good morning.”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919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25508</TotalTime>
  <Words>464</Words>
  <Application>Microsoft Office PowerPoint</Application>
  <PresentationFormat>ワイド画面</PresentationFormat>
  <Paragraphs>48</Paragraphs>
  <Slides>2</Slides>
  <Notes>1</Notes>
  <HiddenSlides>0</HiddenSlides>
  <MMClips>2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游ゴシック</vt:lpstr>
      <vt:lpstr>游ゴシック Light</vt:lpstr>
      <vt:lpstr>Arial</vt:lpstr>
      <vt:lpstr>Times New Roman</vt:lpstr>
      <vt:lpstr>Office テーマ</vt:lpstr>
      <vt:lpstr>Video of patient 2 demonstrating the patient’s inability to walk and the subsequent improvement in pain and walking ability after enzyme replacement therapy (ERT) 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当科で経験した 低ホスファターゼ症の 6症例</dc:title>
  <dc:creator>渡邉 泰二郎</dc:creator>
  <cp:lastModifiedBy>杉山 洋平</cp:lastModifiedBy>
  <cp:revision>199</cp:revision>
  <cp:lastPrinted>2021-02-10T07:38:29Z</cp:lastPrinted>
  <dcterms:created xsi:type="dcterms:W3CDTF">2019-06-07T16:19:10Z</dcterms:created>
  <dcterms:modified xsi:type="dcterms:W3CDTF">2021-07-14T04:39:16Z</dcterms:modified>
</cp:coreProperties>
</file>