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63" r:id="rId5"/>
    <p:sldId id="257" r:id="rId6"/>
    <p:sldId id="258" r:id="rId7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FE"/>
    <a:srgbClr val="FF0101"/>
    <a:srgbClr val="080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2" d="100"/>
          <a:sy n="32" d="100"/>
        </p:scale>
        <p:origin x="20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945943"/>
            <a:ext cx="15300564" cy="626689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9454516"/>
            <a:ext cx="13500497" cy="4345992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958369"/>
            <a:ext cx="3881393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958369"/>
            <a:ext cx="11419171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4487671"/>
            <a:ext cx="15525572" cy="7487774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2046282"/>
            <a:ext cx="15525572" cy="3937644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7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4791843"/>
            <a:ext cx="7650282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58373"/>
            <a:ext cx="15525572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4412664"/>
            <a:ext cx="7615123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6575242"/>
            <a:ext cx="7615123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4412664"/>
            <a:ext cx="7652626" cy="2162578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6575242"/>
            <a:ext cx="7652626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2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7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591766"/>
            <a:ext cx="9112836" cy="12792138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200044"/>
            <a:ext cx="5805682" cy="42001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591766"/>
            <a:ext cx="9112836" cy="12792138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5400199"/>
            <a:ext cx="5805682" cy="10004536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3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958373"/>
            <a:ext cx="15525572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4791843"/>
            <a:ext cx="15525572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1827-708A-4684-B14C-A0E210066A4C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6683952"/>
            <a:ext cx="6075224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6683952"/>
            <a:ext cx="405014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6CCB-02B6-4CA1-B8AC-40ADEDF0FF3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8">
            <a:extLst>
              <a:ext uri="{FF2B5EF4-FFF2-40B4-BE49-F238E27FC236}">
                <a16:creationId xmlns:a16="http://schemas.microsoft.com/office/drawing/2014/main" id="{BF09131A-1068-94AB-F193-FB861671AC93}"/>
              </a:ext>
            </a:extLst>
          </p:cNvPr>
          <p:cNvSpPr txBox="1"/>
          <p:nvPr/>
        </p:nvSpPr>
        <p:spPr>
          <a:xfrm>
            <a:off x="14508746" y="0"/>
            <a:ext cx="3650575" cy="59867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66160" tIns="83080" rIns="166160" bIns="83080" anchor="t" anchorCtr="1" compatLnSpc="1">
            <a:spAutoFit/>
          </a:bodyPr>
          <a:lstStyle/>
          <a:p>
            <a:pPr algn="ctr" defTabSz="16616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Halilovic_</a:t>
            </a:r>
            <a:r>
              <a:rPr lang="en-US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Figure </a:t>
            </a:r>
            <a:r>
              <a:rPr lang="hr-HR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S</a:t>
            </a:r>
            <a:r>
              <a:rPr lang="en-US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1</a:t>
            </a:r>
          </a:p>
        </p:txBody>
      </p:sp>
      <p:sp>
        <p:nvSpPr>
          <p:cNvPr id="5" name="Textfeld 247">
            <a:extLst>
              <a:ext uri="{FF2B5EF4-FFF2-40B4-BE49-F238E27FC236}">
                <a16:creationId xmlns:a16="http://schemas.microsoft.com/office/drawing/2014/main" id="{D8DF982F-C011-E291-17D6-9464CE6394AE}"/>
              </a:ext>
            </a:extLst>
          </p:cNvPr>
          <p:cNvSpPr txBox="1"/>
          <p:nvPr/>
        </p:nvSpPr>
        <p:spPr>
          <a:xfrm>
            <a:off x="1548960" y="407472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a</a:t>
            </a:r>
            <a:endParaRPr lang="en-GB" sz="28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D611B6E2-1262-9B58-A916-863EB145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16" t="10113" r="40534" b="41633"/>
          <a:stretch/>
        </p:blipFill>
        <p:spPr>
          <a:xfrm>
            <a:off x="3326810" y="1118203"/>
            <a:ext cx="2848417" cy="1852247"/>
          </a:xfrm>
          <a:prstGeom prst="rect">
            <a:avLst/>
          </a:prstGeom>
        </p:spPr>
      </p:pic>
      <p:sp>
        <p:nvSpPr>
          <p:cNvPr id="321" name="TextBox 78">
            <a:extLst>
              <a:ext uri="{FF2B5EF4-FFF2-40B4-BE49-F238E27FC236}">
                <a16:creationId xmlns:a16="http://schemas.microsoft.com/office/drawing/2014/main" id="{811264C4-AC95-56B4-F76F-2B630AE1A9AF}"/>
              </a:ext>
            </a:extLst>
          </p:cNvPr>
          <p:cNvSpPr txBox="1"/>
          <p:nvPr/>
        </p:nvSpPr>
        <p:spPr>
          <a:xfrm>
            <a:off x="6436579" y="1193765"/>
            <a:ext cx="104839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r>
              <a:rPr lang="hr-HR" sz="1400">
                <a:latin typeface="Arial" pitchFamily="34" charset="0"/>
                <a:cs typeface="Arial" pitchFamily="34" charset="0"/>
              </a:rPr>
              <a:t>MV4-11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TextBox 79">
            <a:extLst>
              <a:ext uri="{FF2B5EF4-FFF2-40B4-BE49-F238E27FC236}">
                <a16:creationId xmlns:a16="http://schemas.microsoft.com/office/drawing/2014/main" id="{0188236E-A57C-FE26-1724-8587454825DD}"/>
              </a:ext>
            </a:extLst>
          </p:cNvPr>
          <p:cNvSpPr txBox="1"/>
          <p:nvPr/>
        </p:nvSpPr>
        <p:spPr>
          <a:xfrm>
            <a:off x="6436579" y="1418694"/>
            <a:ext cx="104839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r>
              <a:rPr lang="hr-HR" sz="1400">
                <a:latin typeface="Arial" pitchFamily="34" charset="0"/>
                <a:cs typeface="Arial" pitchFamily="34" charset="0"/>
              </a:rPr>
              <a:t>MOLM-13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TextBox 80">
            <a:extLst>
              <a:ext uri="{FF2B5EF4-FFF2-40B4-BE49-F238E27FC236}">
                <a16:creationId xmlns:a16="http://schemas.microsoft.com/office/drawing/2014/main" id="{A5346879-4CBE-9DED-2EDA-1600862B4172}"/>
              </a:ext>
            </a:extLst>
          </p:cNvPr>
          <p:cNvSpPr txBox="1"/>
          <p:nvPr/>
        </p:nvSpPr>
        <p:spPr>
          <a:xfrm>
            <a:off x="3742467" y="3147043"/>
            <a:ext cx="2090372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r>
              <a:rPr lang="hr-HR" sz="1400">
                <a:latin typeface="Arial" pitchFamily="34" charset="0"/>
                <a:cs typeface="Arial" pitchFamily="34" charset="0"/>
              </a:rPr>
              <a:t>log concentration [nM]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TextBox 81">
            <a:extLst>
              <a:ext uri="{FF2B5EF4-FFF2-40B4-BE49-F238E27FC236}">
                <a16:creationId xmlns:a16="http://schemas.microsoft.com/office/drawing/2014/main" id="{39ED9CEC-D47A-AB6F-4614-9B76CAD60EA1}"/>
              </a:ext>
            </a:extLst>
          </p:cNvPr>
          <p:cNvSpPr txBox="1"/>
          <p:nvPr/>
        </p:nvSpPr>
        <p:spPr>
          <a:xfrm rot="16200000">
            <a:off x="1886355" y="1910520"/>
            <a:ext cx="1516740" cy="518743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ctr"/>
            <a:r>
              <a:rPr lang="hr-HR" sz="1400">
                <a:latin typeface="Arial" pitchFamily="34" charset="0"/>
                <a:cs typeface="Arial" pitchFamily="34" charset="0"/>
              </a:rPr>
              <a:t>cell viability</a:t>
            </a:r>
          </a:p>
          <a:p>
            <a:pPr algn="ctr"/>
            <a:r>
              <a:rPr lang="hr-HR" sz="1400">
                <a:latin typeface="Arial" pitchFamily="34" charset="0"/>
                <a:cs typeface="Arial" pitchFamily="34" charset="0"/>
              </a:rPr>
              <a:t>[%]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TextBox 84">
            <a:extLst>
              <a:ext uri="{FF2B5EF4-FFF2-40B4-BE49-F238E27FC236}">
                <a16:creationId xmlns:a16="http://schemas.microsoft.com/office/drawing/2014/main" id="{BD7F18B5-9F2E-3F6E-96BA-E0E6FD1C915A}"/>
              </a:ext>
            </a:extLst>
          </p:cNvPr>
          <p:cNvSpPr txBox="1"/>
          <p:nvPr/>
        </p:nvSpPr>
        <p:spPr>
          <a:xfrm>
            <a:off x="4261437" y="2915908"/>
            <a:ext cx="974411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ctr"/>
            <a:r>
              <a:rPr lang="hr-HR" sz="1400">
                <a:latin typeface="Arial" pitchFamily="34" charset="0"/>
                <a:cs typeface="Arial" pitchFamily="34" charset="0"/>
              </a:rPr>
              <a:t>10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TextBox 85">
            <a:extLst>
              <a:ext uri="{FF2B5EF4-FFF2-40B4-BE49-F238E27FC236}">
                <a16:creationId xmlns:a16="http://schemas.microsoft.com/office/drawing/2014/main" id="{113306E5-A20B-6A65-AB71-374CA2939A09}"/>
              </a:ext>
            </a:extLst>
          </p:cNvPr>
          <p:cNvSpPr txBox="1"/>
          <p:nvPr/>
        </p:nvSpPr>
        <p:spPr>
          <a:xfrm>
            <a:off x="5212303" y="2915908"/>
            <a:ext cx="974411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ctr"/>
            <a:r>
              <a:rPr lang="hr-HR" sz="1400">
                <a:latin typeface="Arial" pitchFamily="34" charset="0"/>
                <a:cs typeface="Arial" pitchFamily="34" charset="0"/>
              </a:rPr>
              <a:t>100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TextBox 87">
            <a:extLst>
              <a:ext uri="{FF2B5EF4-FFF2-40B4-BE49-F238E27FC236}">
                <a16:creationId xmlns:a16="http://schemas.microsoft.com/office/drawing/2014/main" id="{0D1DDD5F-FA0C-B5E2-8FC3-07DA1B027AA6}"/>
              </a:ext>
            </a:extLst>
          </p:cNvPr>
          <p:cNvSpPr txBox="1"/>
          <p:nvPr/>
        </p:nvSpPr>
        <p:spPr>
          <a:xfrm>
            <a:off x="2387970" y="2726766"/>
            <a:ext cx="974411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TextBox 88">
            <a:extLst>
              <a:ext uri="{FF2B5EF4-FFF2-40B4-BE49-F238E27FC236}">
                <a16:creationId xmlns:a16="http://schemas.microsoft.com/office/drawing/2014/main" id="{960C0FBE-930C-D25D-7B12-51A0FFEDC364}"/>
              </a:ext>
            </a:extLst>
          </p:cNvPr>
          <p:cNvSpPr txBox="1"/>
          <p:nvPr/>
        </p:nvSpPr>
        <p:spPr>
          <a:xfrm>
            <a:off x="2387970" y="1980547"/>
            <a:ext cx="974411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50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TextBox 89">
            <a:extLst>
              <a:ext uri="{FF2B5EF4-FFF2-40B4-BE49-F238E27FC236}">
                <a16:creationId xmlns:a16="http://schemas.microsoft.com/office/drawing/2014/main" id="{520DC410-A04B-1333-E247-9D523BD22F48}"/>
              </a:ext>
            </a:extLst>
          </p:cNvPr>
          <p:cNvSpPr txBox="1"/>
          <p:nvPr/>
        </p:nvSpPr>
        <p:spPr>
          <a:xfrm>
            <a:off x="2387970" y="1232394"/>
            <a:ext cx="974411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100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0" name="Picture 83">
            <a:extLst>
              <a:ext uri="{FF2B5EF4-FFF2-40B4-BE49-F238E27FC236}">
                <a16:creationId xmlns:a16="http://schemas.microsoft.com/office/drawing/2014/main" id="{346099C6-E9C1-55FB-C562-1811EDAEF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55" t="5024" r="12407" b="75288"/>
          <a:stretch/>
        </p:blipFill>
        <p:spPr>
          <a:xfrm>
            <a:off x="6156043" y="1152436"/>
            <a:ext cx="355600" cy="637586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id="{EA934DCD-ECE8-FC34-4103-DC65C934F2C6}"/>
              </a:ext>
            </a:extLst>
          </p:cNvPr>
          <p:cNvSpPr txBox="1"/>
          <p:nvPr/>
        </p:nvSpPr>
        <p:spPr>
          <a:xfrm>
            <a:off x="4301221" y="840615"/>
            <a:ext cx="881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MA191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2" name="Table 331">
            <a:extLst>
              <a:ext uri="{FF2B5EF4-FFF2-40B4-BE49-F238E27FC236}">
                <a16:creationId xmlns:a16="http://schemas.microsoft.com/office/drawing/2014/main" id="{3A3E25B4-34E5-D56B-7F9A-9640FAD25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41843"/>
              </p:ext>
            </p:extLst>
          </p:nvPr>
        </p:nvGraphicFramePr>
        <p:xfrm>
          <a:off x="7273839" y="1694353"/>
          <a:ext cx="2890010" cy="972000"/>
        </p:xfrm>
        <a:graphic>
          <a:graphicData uri="http://schemas.openxmlformats.org/drawingml/2006/table">
            <a:tbl>
              <a:tblPr firstRow="1" bandRow="1"/>
              <a:tblGrid>
                <a:gridCol w="144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GB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hr-H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IC50 (nM) 72 h</a:t>
                      </a:r>
                      <a:endParaRPr lang="en-GB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hr-HR" sz="1400" b="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MV4-11</a:t>
                      </a:r>
                      <a:endParaRPr lang="en-GB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hr-HR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GB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hr-H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MOLM-13</a:t>
                      </a:r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hr-H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9" name="Group 278">
            <a:extLst>
              <a:ext uri="{FF2B5EF4-FFF2-40B4-BE49-F238E27FC236}">
                <a16:creationId xmlns:a16="http://schemas.microsoft.com/office/drawing/2014/main" id="{12018F2C-C38C-6256-4EBD-1D9724ACFB7C}"/>
              </a:ext>
            </a:extLst>
          </p:cNvPr>
          <p:cNvGrpSpPr/>
          <p:nvPr/>
        </p:nvGrpSpPr>
        <p:grpSpPr>
          <a:xfrm>
            <a:off x="9267405" y="4369916"/>
            <a:ext cx="7094270" cy="3634609"/>
            <a:chOff x="8016313" y="4046280"/>
            <a:chExt cx="7094270" cy="3634609"/>
          </a:xfrm>
        </p:grpSpPr>
        <p:pic>
          <p:nvPicPr>
            <p:cNvPr id="432" name="Picture 431">
              <a:extLst>
                <a:ext uri="{FF2B5EF4-FFF2-40B4-BE49-F238E27FC236}">
                  <a16:creationId xmlns:a16="http://schemas.microsoft.com/office/drawing/2014/main" id="{0F3608BD-56BD-F134-77A9-187206FC5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4937" t="12674" r="29535" b="32906"/>
            <a:stretch/>
          </p:blipFill>
          <p:spPr>
            <a:xfrm>
              <a:off x="9369384" y="4347104"/>
              <a:ext cx="3739368" cy="2529586"/>
            </a:xfrm>
            <a:prstGeom prst="rect">
              <a:avLst/>
            </a:prstGeom>
          </p:spPr>
        </p:pic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CD41671A-8C63-E05D-5D7F-48563F50087C}"/>
                </a:ext>
              </a:extLst>
            </p:cNvPr>
            <p:cNvSpPr txBox="1"/>
            <p:nvPr/>
          </p:nvSpPr>
          <p:spPr>
            <a:xfrm>
              <a:off x="10726313" y="4046280"/>
              <a:ext cx="1025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F9E1B93C-D79B-4575-4B0F-C22A1B6FDD41}"/>
                </a:ext>
              </a:extLst>
            </p:cNvPr>
            <p:cNvSpPr txBox="1"/>
            <p:nvPr/>
          </p:nvSpPr>
          <p:spPr>
            <a:xfrm rot="16200000">
              <a:off x="7801747" y="5213730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74108C97-8AC9-3534-463C-99CB8DEEE8D2}"/>
                </a:ext>
              </a:extLst>
            </p:cNvPr>
            <p:cNvSpPr txBox="1"/>
            <p:nvPr/>
          </p:nvSpPr>
          <p:spPr>
            <a:xfrm>
              <a:off x="8933539" y="4212740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100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6195831D-B368-CFD5-8990-267CBF955875}"/>
                </a:ext>
              </a:extLst>
            </p:cNvPr>
            <p:cNvSpPr txBox="1"/>
            <p:nvPr/>
          </p:nvSpPr>
          <p:spPr>
            <a:xfrm>
              <a:off x="9023958" y="4688164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80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0F8DDCF9-746D-2AF4-B221-5838ECC8F534}"/>
                </a:ext>
              </a:extLst>
            </p:cNvPr>
            <p:cNvSpPr txBox="1"/>
            <p:nvPr/>
          </p:nvSpPr>
          <p:spPr>
            <a:xfrm>
              <a:off x="9023958" y="5178768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60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B1DB7DCF-8F4E-8C3D-5D81-C46A86D7A3C9}"/>
                </a:ext>
              </a:extLst>
            </p:cNvPr>
            <p:cNvSpPr txBox="1"/>
            <p:nvPr/>
          </p:nvSpPr>
          <p:spPr>
            <a:xfrm>
              <a:off x="9022337" y="5658996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40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D907D32A-43D0-9492-99F9-8A6DFFDC58F0}"/>
                </a:ext>
              </a:extLst>
            </p:cNvPr>
            <p:cNvSpPr txBox="1"/>
            <p:nvPr/>
          </p:nvSpPr>
          <p:spPr>
            <a:xfrm>
              <a:off x="9022337" y="6157660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3305C64A-0766-91BD-623E-44C254D7AB5A}"/>
                </a:ext>
              </a:extLst>
            </p:cNvPr>
            <p:cNvSpPr txBox="1"/>
            <p:nvPr/>
          </p:nvSpPr>
          <p:spPr>
            <a:xfrm>
              <a:off x="9131929" y="6599239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TextBox 59">
              <a:extLst>
                <a:ext uri="{FF2B5EF4-FFF2-40B4-BE49-F238E27FC236}">
                  <a16:creationId xmlns:a16="http://schemas.microsoft.com/office/drawing/2014/main" id="{01056296-134A-0E96-79A8-A65181A4BD25}"/>
                </a:ext>
              </a:extLst>
            </p:cNvPr>
            <p:cNvSpPr txBox="1"/>
            <p:nvPr/>
          </p:nvSpPr>
          <p:spPr>
            <a:xfrm>
              <a:off x="8016313" y="6857415"/>
              <a:ext cx="15133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191 50 nM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225 100 nM</a:t>
              </a:r>
              <a:endParaRPr lang="de-DE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TextBox 329">
              <a:extLst>
                <a:ext uri="{FF2B5EF4-FFF2-40B4-BE49-F238E27FC236}">
                  <a16:creationId xmlns:a16="http://schemas.microsoft.com/office/drawing/2014/main" id="{C3514B2A-6C7F-1F7D-5986-A50F52B23F72}"/>
                </a:ext>
              </a:extLst>
            </p:cNvPr>
            <p:cNvSpPr txBox="1"/>
            <p:nvPr/>
          </p:nvSpPr>
          <p:spPr>
            <a:xfrm>
              <a:off x="9473488" y="683651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TextBox 330">
              <a:extLst>
                <a:ext uri="{FF2B5EF4-FFF2-40B4-BE49-F238E27FC236}">
                  <a16:creationId xmlns:a16="http://schemas.microsoft.com/office/drawing/2014/main" id="{7108A2F7-12BD-0D14-C7E5-F850B047B55B}"/>
                </a:ext>
              </a:extLst>
            </p:cNvPr>
            <p:cNvSpPr txBox="1"/>
            <p:nvPr/>
          </p:nvSpPr>
          <p:spPr>
            <a:xfrm>
              <a:off x="9782884" y="683651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TextBox 331">
              <a:extLst>
                <a:ext uri="{FF2B5EF4-FFF2-40B4-BE49-F238E27FC236}">
                  <a16:creationId xmlns:a16="http://schemas.microsoft.com/office/drawing/2014/main" id="{D645250C-5185-32DC-CC23-A8A89AEE1B01}"/>
                </a:ext>
              </a:extLst>
            </p:cNvPr>
            <p:cNvSpPr txBox="1"/>
            <p:nvPr/>
          </p:nvSpPr>
          <p:spPr>
            <a:xfrm>
              <a:off x="10133003" y="6836517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TextBox 329">
              <a:extLst>
                <a:ext uri="{FF2B5EF4-FFF2-40B4-BE49-F238E27FC236}">
                  <a16:creationId xmlns:a16="http://schemas.microsoft.com/office/drawing/2014/main" id="{C5843A15-CBA2-7D98-6C97-E41655491E09}"/>
                </a:ext>
              </a:extLst>
            </p:cNvPr>
            <p:cNvSpPr txBox="1"/>
            <p:nvPr/>
          </p:nvSpPr>
          <p:spPr>
            <a:xfrm>
              <a:off x="9479404" y="705109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TextBox 330">
              <a:extLst>
                <a:ext uri="{FF2B5EF4-FFF2-40B4-BE49-F238E27FC236}">
                  <a16:creationId xmlns:a16="http://schemas.microsoft.com/office/drawing/2014/main" id="{591FF9D0-6DDD-6227-B684-5A5586040C7C}"/>
                </a:ext>
              </a:extLst>
            </p:cNvPr>
            <p:cNvSpPr txBox="1"/>
            <p:nvPr/>
          </p:nvSpPr>
          <p:spPr>
            <a:xfrm>
              <a:off x="9803089" y="705109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TextBox 331">
              <a:extLst>
                <a:ext uri="{FF2B5EF4-FFF2-40B4-BE49-F238E27FC236}">
                  <a16:creationId xmlns:a16="http://schemas.microsoft.com/office/drawing/2014/main" id="{3ECA035E-1CD5-F582-DB16-F3515F5F1B24}"/>
                </a:ext>
              </a:extLst>
            </p:cNvPr>
            <p:cNvSpPr txBox="1"/>
            <p:nvPr/>
          </p:nvSpPr>
          <p:spPr>
            <a:xfrm>
              <a:off x="10107951" y="7051092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83C1364D-38B0-5A34-08AB-AA2DC3C30430}"/>
                </a:ext>
              </a:extLst>
            </p:cNvPr>
            <p:cNvSpPr txBox="1"/>
            <p:nvPr/>
          </p:nvSpPr>
          <p:spPr>
            <a:xfrm>
              <a:off x="13409515" y="4632145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7" name="Picture 456">
              <a:extLst>
                <a:ext uri="{FF2B5EF4-FFF2-40B4-BE49-F238E27FC236}">
                  <a16:creationId xmlns:a16="http://schemas.microsoft.com/office/drawing/2014/main" id="{ABDAFD97-35E8-B131-25FE-9EC65BA546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163" t="8771" r="18758" b="70856"/>
            <a:stretch/>
          </p:blipFill>
          <p:spPr>
            <a:xfrm>
              <a:off x="13247466" y="4639239"/>
              <a:ext cx="221829" cy="511380"/>
            </a:xfrm>
            <a:prstGeom prst="rect">
              <a:avLst/>
            </a:prstGeom>
          </p:spPr>
        </p:pic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2F32415A-164F-0FA9-658C-3F08FAE51F65}"/>
                </a:ext>
              </a:extLst>
            </p:cNvPr>
            <p:cNvSpPr txBox="1"/>
            <p:nvPr/>
          </p:nvSpPr>
          <p:spPr>
            <a:xfrm>
              <a:off x="13409515" y="4846902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0C076893-F38F-B898-7386-A60445D28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9075" y="6047605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FB578928-7750-2637-F7D0-B81FFC0A3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4296" y="6097629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463" name="TextBox 329">
              <a:extLst>
                <a:ext uri="{FF2B5EF4-FFF2-40B4-BE49-F238E27FC236}">
                  <a16:creationId xmlns:a16="http://schemas.microsoft.com/office/drawing/2014/main" id="{0832E0C2-3D21-E21B-2409-F4D06EB30EBD}"/>
                </a:ext>
              </a:extLst>
            </p:cNvPr>
            <p:cNvSpPr txBox="1"/>
            <p:nvPr/>
          </p:nvSpPr>
          <p:spPr>
            <a:xfrm>
              <a:off x="10818520" y="682053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TextBox 330">
              <a:extLst>
                <a:ext uri="{FF2B5EF4-FFF2-40B4-BE49-F238E27FC236}">
                  <a16:creationId xmlns:a16="http://schemas.microsoft.com/office/drawing/2014/main" id="{D286971C-2895-FD11-132A-F6EA1D2CC0B1}"/>
                </a:ext>
              </a:extLst>
            </p:cNvPr>
            <p:cNvSpPr txBox="1"/>
            <p:nvPr/>
          </p:nvSpPr>
          <p:spPr>
            <a:xfrm>
              <a:off x="11127916" y="682053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TextBox 331">
              <a:extLst>
                <a:ext uri="{FF2B5EF4-FFF2-40B4-BE49-F238E27FC236}">
                  <a16:creationId xmlns:a16="http://schemas.microsoft.com/office/drawing/2014/main" id="{F8B1A25F-77FA-8874-C195-155D6C5BAA9F}"/>
                </a:ext>
              </a:extLst>
            </p:cNvPr>
            <p:cNvSpPr txBox="1"/>
            <p:nvPr/>
          </p:nvSpPr>
          <p:spPr>
            <a:xfrm>
              <a:off x="11478035" y="6820532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TextBox 329">
              <a:extLst>
                <a:ext uri="{FF2B5EF4-FFF2-40B4-BE49-F238E27FC236}">
                  <a16:creationId xmlns:a16="http://schemas.microsoft.com/office/drawing/2014/main" id="{C463FA1D-7B64-EA6F-530F-EFE5959385DF}"/>
                </a:ext>
              </a:extLst>
            </p:cNvPr>
            <p:cNvSpPr txBox="1"/>
            <p:nvPr/>
          </p:nvSpPr>
          <p:spPr>
            <a:xfrm>
              <a:off x="10824436" y="703510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TextBox 330">
              <a:extLst>
                <a:ext uri="{FF2B5EF4-FFF2-40B4-BE49-F238E27FC236}">
                  <a16:creationId xmlns:a16="http://schemas.microsoft.com/office/drawing/2014/main" id="{0C9DC2EC-E5D6-890D-22FC-9AE533410783}"/>
                </a:ext>
              </a:extLst>
            </p:cNvPr>
            <p:cNvSpPr txBox="1"/>
            <p:nvPr/>
          </p:nvSpPr>
          <p:spPr>
            <a:xfrm>
              <a:off x="11148121" y="703510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TextBox 331">
              <a:extLst>
                <a:ext uri="{FF2B5EF4-FFF2-40B4-BE49-F238E27FC236}">
                  <a16:creationId xmlns:a16="http://schemas.microsoft.com/office/drawing/2014/main" id="{0B423061-E2B5-970A-1279-663E88654055}"/>
                </a:ext>
              </a:extLst>
            </p:cNvPr>
            <p:cNvSpPr txBox="1"/>
            <p:nvPr/>
          </p:nvSpPr>
          <p:spPr>
            <a:xfrm>
              <a:off x="11452983" y="7035107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TextBox 329">
              <a:extLst>
                <a:ext uri="{FF2B5EF4-FFF2-40B4-BE49-F238E27FC236}">
                  <a16:creationId xmlns:a16="http://schemas.microsoft.com/office/drawing/2014/main" id="{579F4FB0-2136-839C-143C-47095E07346F}"/>
                </a:ext>
              </a:extLst>
            </p:cNvPr>
            <p:cNvSpPr txBox="1"/>
            <p:nvPr/>
          </p:nvSpPr>
          <p:spPr>
            <a:xfrm>
              <a:off x="12147012" y="6824729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TextBox 330">
              <a:extLst>
                <a:ext uri="{FF2B5EF4-FFF2-40B4-BE49-F238E27FC236}">
                  <a16:creationId xmlns:a16="http://schemas.microsoft.com/office/drawing/2014/main" id="{E1BD56D9-67AA-A4F6-FB9F-5298E622E790}"/>
                </a:ext>
              </a:extLst>
            </p:cNvPr>
            <p:cNvSpPr txBox="1"/>
            <p:nvPr/>
          </p:nvSpPr>
          <p:spPr>
            <a:xfrm>
              <a:off x="12456408" y="6824729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TextBox 331">
              <a:extLst>
                <a:ext uri="{FF2B5EF4-FFF2-40B4-BE49-F238E27FC236}">
                  <a16:creationId xmlns:a16="http://schemas.microsoft.com/office/drawing/2014/main" id="{BD7BB937-EA5A-DBED-BA39-DD5939C92416}"/>
                </a:ext>
              </a:extLst>
            </p:cNvPr>
            <p:cNvSpPr txBox="1"/>
            <p:nvPr/>
          </p:nvSpPr>
          <p:spPr>
            <a:xfrm>
              <a:off x="12806527" y="6824729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TextBox 329">
              <a:extLst>
                <a:ext uri="{FF2B5EF4-FFF2-40B4-BE49-F238E27FC236}">
                  <a16:creationId xmlns:a16="http://schemas.microsoft.com/office/drawing/2014/main" id="{387A2FBA-332E-6B41-58A4-D43D7772C705}"/>
                </a:ext>
              </a:extLst>
            </p:cNvPr>
            <p:cNvSpPr txBox="1"/>
            <p:nvPr/>
          </p:nvSpPr>
          <p:spPr>
            <a:xfrm>
              <a:off x="12152928" y="7039304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TextBox 330">
              <a:extLst>
                <a:ext uri="{FF2B5EF4-FFF2-40B4-BE49-F238E27FC236}">
                  <a16:creationId xmlns:a16="http://schemas.microsoft.com/office/drawing/2014/main" id="{9FDEAF72-A1DB-EEF0-EC26-61233F130710}"/>
                </a:ext>
              </a:extLst>
            </p:cNvPr>
            <p:cNvSpPr txBox="1"/>
            <p:nvPr/>
          </p:nvSpPr>
          <p:spPr>
            <a:xfrm>
              <a:off x="12476613" y="7039304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TextBox 331">
              <a:extLst>
                <a:ext uri="{FF2B5EF4-FFF2-40B4-BE49-F238E27FC236}">
                  <a16:creationId xmlns:a16="http://schemas.microsoft.com/office/drawing/2014/main" id="{1FEA7D4F-55EE-36B8-6D74-3316A2281446}"/>
                </a:ext>
              </a:extLst>
            </p:cNvPr>
            <p:cNvSpPr txBox="1"/>
            <p:nvPr/>
          </p:nvSpPr>
          <p:spPr>
            <a:xfrm>
              <a:off x="12781475" y="7039304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40B40476-786E-FE38-6520-6CA7EBE066EE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979" y="7369867"/>
              <a:ext cx="9394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E3ED7D6E-94EE-D841-4394-F49F0DAE58B2}"/>
                </a:ext>
              </a:extLst>
            </p:cNvPr>
            <p:cNvCxnSpPr>
              <a:cxnSpLocks/>
            </p:cNvCxnSpPr>
            <p:nvPr/>
          </p:nvCxnSpPr>
          <p:spPr>
            <a:xfrm>
              <a:off x="9442028" y="7354941"/>
              <a:ext cx="9394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11AB00A6-BAC2-B0E0-0120-6399089ED70A}"/>
                </a:ext>
              </a:extLst>
            </p:cNvPr>
            <p:cNvCxnSpPr>
              <a:cxnSpLocks/>
            </p:cNvCxnSpPr>
            <p:nvPr/>
          </p:nvCxnSpPr>
          <p:spPr>
            <a:xfrm>
              <a:off x="12124686" y="7369867"/>
              <a:ext cx="9394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E2E6EB8F-3FD1-9907-1CE0-586FDC47A3E2}"/>
                </a:ext>
              </a:extLst>
            </p:cNvPr>
            <p:cNvSpPr txBox="1"/>
            <p:nvPr/>
          </p:nvSpPr>
          <p:spPr>
            <a:xfrm>
              <a:off x="9652381" y="7377590"/>
              <a:ext cx="531419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6 h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E244A4D7-B9E4-80FD-AEB1-1B1D9B83DE9A}"/>
                </a:ext>
              </a:extLst>
            </p:cNvPr>
            <p:cNvSpPr txBox="1"/>
            <p:nvPr/>
          </p:nvSpPr>
          <p:spPr>
            <a:xfrm>
              <a:off x="11069910" y="7377590"/>
              <a:ext cx="531419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16 h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6EFC7A85-70E2-2FC8-6896-536FF47C1A8F}"/>
                </a:ext>
              </a:extLst>
            </p:cNvPr>
            <p:cNvSpPr txBox="1"/>
            <p:nvPr/>
          </p:nvSpPr>
          <p:spPr>
            <a:xfrm>
              <a:off x="12348112" y="7377590"/>
              <a:ext cx="531419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24 h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feld 247">
            <a:extLst>
              <a:ext uri="{FF2B5EF4-FFF2-40B4-BE49-F238E27FC236}">
                <a16:creationId xmlns:a16="http://schemas.microsoft.com/office/drawing/2014/main" id="{54012652-8DDE-5F2E-693B-26C44708D57B}"/>
              </a:ext>
            </a:extLst>
          </p:cNvPr>
          <p:cNvSpPr txBox="1"/>
          <p:nvPr/>
        </p:nvSpPr>
        <p:spPr>
          <a:xfrm>
            <a:off x="1548960" y="3784179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</a:t>
            </a:r>
            <a:endParaRPr lang="en-GB" sz="2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A678CA1-874E-F94B-F7D3-971DD72C475C}"/>
              </a:ext>
            </a:extLst>
          </p:cNvPr>
          <p:cNvGrpSpPr/>
          <p:nvPr/>
        </p:nvGrpSpPr>
        <p:grpSpPr>
          <a:xfrm>
            <a:off x="2475943" y="4392218"/>
            <a:ext cx="7094270" cy="3612307"/>
            <a:chOff x="9376305" y="8714618"/>
            <a:chExt cx="7094270" cy="361230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EEEA70-E2ED-9D63-DC14-177DF3898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7406" t="10716" r="28812" b="32951"/>
            <a:stretch/>
          </p:blipFill>
          <p:spPr>
            <a:xfrm>
              <a:off x="10726540" y="8907474"/>
              <a:ext cx="3740400" cy="26182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2C17E3-FD89-FDBF-FC3B-32EC846DB197}"/>
                </a:ext>
              </a:extLst>
            </p:cNvPr>
            <p:cNvSpPr txBox="1"/>
            <p:nvPr/>
          </p:nvSpPr>
          <p:spPr>
            <a:xfrm>
              <a:off x="12200127" y="8714618"/>
              <a:ext cx="793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MV4-11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289306-1562-11E2-FAA4-7EF863849057}"/>
                </a:ext>
              </a:extLst>
            </p:cNvPr>
            <p:cNvSpPr txBox="1"/>
            <p:nvPr/>
          </p:nvSpPr>
          <p:spPr>
            <a:xfrm rot="16200000">
              <a:off x="9161739" y="9882068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ED6C6-CFA9-E0FE-EFED-E550296F6692}"/>
                </a:ext>
              </a:extLst>
            </p:cNvPr>
            <p:cNvSpPr txBox="1"/>
            <p:nvPr/>
          </p:nvSpPr>
          <p:spPr>
            <a:xfrm>
              <a:off x="10293531" y="8881078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100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154A7E-CEFB-0341-1514-5C3D04E77FA9}"/>
                </a:ext>
              </a:extLst>
            </p:cNvPr>
            <p:cNvSpPr txBox="1"/>
            <p:nvPr/>
          </p:nvSpPr>
          <p:spPr>
            <a:xfrm>
              <a:off x="10383950" y="9356502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80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13415-BC32-75E2-A1F4-2EA519B0F3A3}"/>
                </a:ext>
              </a:extLst>
            </p:cNvPr>
            <p:cNvSpPr txBox="1"/>
            <p:nvPr/>
          </p:nvSpPr>
          <p:spPr>
            <a:xfrm>
              <a:off x="10383950" y="9847106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60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369E2FC6-5252-0C73-0758-0C30989A1884}"/>
                </a:ext>
              </a:extLst>
            </p:cNvPr>
            <p:cNvSpPr txBox="1"/>
            <p:nvPr/>
          </p:nvSpPr>
          <p:spPr>
            <a:xfrm>
              <a:off x="10382329" y="10327334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40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DD72FD1D-DD78-0466-9F6A-2319F087F7A7}"/>
                </a:ext>
              </a:extLst>
            </p:cNvPr>
            <p:cNvSpPr txBox="1"/>
            <p:nvPr/>
          </p:nvSpPr>
          <p:spPr>
            <a:xfrm>
              <a:off x="10382329" y="10825998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8F1541F4-B1DE-1F14-9EE1-0A763D7856C0}"/>
                </a:ext>
              </a:extLst>
            </p:cNvPr>
            <p:cNvSpPr txBox="1"/>
            <p:nvPr/>
          </p:nvSpPr>
          <p:spPr>
            <a:xfrm>
              <a:off x="10491921" y="11267577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TextBox 59">
              <a:extLst>
                <a:ext uri="{FF2B5EF4-FFF2-40B4-BE49-F238E27FC236}">
                  <a16:creationId xmlns:a16="http://schemas.microsoft.com/office/drawing/2014/main" id="{915F3C17-1A06-E3A8-D0E7-BFA95BF0B9CC}"/>
                </a:ext>
              </a:extLst>
            </p:cNvPr>
            <p:cNvSpPr txBox="1"/>
            <p:nvPr/>
          </p:nvSpPr>
          <p:spPr>
            <a:xfrm>
              <a:off x="9376305" y="11503451"/>
              <a:ext cx="15133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191 50 nM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225 100 nM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TextBox 329">
              <a:extLst>
                <a:ext uri="{FF2B5EF4-FFF2-40B4-BE49-F238E27FC236}">
                  <a16:creationId xmlns:a16="http://schemas.microsoft.com/office/drawing/2014/main" id="{8A3533EC-C2CE-5329-46CD-645E5375E3B6}"/>
                </a:ext>
              </a:extLst>
            </p:cNvPr>
            <p:cNvSpPr txBox="1"/>
            <p:nvPr/>
          </p:nvSpPr>
          <p:spPr>
            <a:xfrm>
              <a:off x="10833480" y="11482553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TextBox 330">
              <a:extLst>
                <a:ext uri="{FF2B5EF4-FFF2-40B4-BE49-F238E27FC236}">
                  <a16:creationId xmlns:a16="http://schemas.microsoft.com/office/drawing/2014/main" id="{4E56636B-3B00-89A3-9A3F-EB83A9B2D6BD}"/>
                </a:ext>
              </a:extLst>
            </p:cNvPr>
            <p:cNvSpPr txBox="1"/>
            <p:nvPr/>
          </p:nvSpPr>
          <p:spPr>
            <a:xfrm>
              <a:off x="11142876" y="11482553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TextBox 331">
              <a:extLst>
                <a:ext uri="{FF2B5EF4-FFF2-40B4-BE49-F238E27FC236}">
                  <a16:creationId xmlns:a16="http://schemas.microsoft.com/office/drawing/2014/main" id="{CA873D88-C8E2-E4A3-59F0-F9C190ED553D}"/>
                </a:ext>
              </a:extLst>
            </p:cNvPr>
            <p:cNvSpPr txBox="1"/>
            <p:nvPr/>
          </p:nvSpPr>
          <p:spPr>
            <a:xfrm>
              <a:off x="11492995" y="11482553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TextBox 329">
              <a:extLst>
                <a:ext uri="{FF2B5EF4-FFF2-40B4-BE49-F238E27FC236}">
                  <a16:creationId xmlns:a16="http://schemas.microsoft.com/office/drawing/2014/main" id="{77109A70-4882-5734-4883-26AAD03AC11A}"/>
                </a:ext>
              </a:extLst>
            </p:cNvPr>
            <p:cNvSpPr txBox="1"/>
            <p:nvPr/>
          </p:nvSpPr>
          <p:spPr>
            <a:xfrm>
              <a:off x="10839396" y="11697128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TextBox 330">
              <a:extLst>
                <a:ext uri="{FF2B5EF4-FFF2-40B4-BE49-F238E27FC236}">
                  <a16:creationId xmlns:a16="http://schemas.microsoft.com/office/drawing/2014/main" id="{E5C784B7-CFE9-77FB-7EFA-C6136FAC0E5E}"/>
                </a:ext>
              </a:extLst>
            </p:cNvPr>
            <p:cNvSpPr txBox="1"/>
            <p:nvPr/>
          </p:nvSpPr>
          <p:spPr>
            <a:xfrm>
              <a:off x="11163081" y="11697128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TextBox 331">
              <a:extLst>
                <a:ext uri="{FF2B5EF4-FFF2-40B4-BE49-F238E27FC236}">
                  <a16:creationId xmlns:a16="http://schemas.microsoft.com/office/drawing/2014/main" id="{E990C23D-3DFA-BF5F-7C9D-8FEF4388BE85}"/>
                </a:ext>
              </a:extLst>
            </p:cNvPr>
            <p:cNvSpPr txBox="1"/>
            <p:nvPr/>
          </p:nvSpPr>
          <p:spPr>
            <a:xfrm>
              <a:off x="11467943" y="11697128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B8E7A538-7C0E-C0B7-58C6-583FF33042C6}"/>
                </a:ext>
              </a:extLst>
            </p:cNvPr>
            <p:cNvSpPr txBox="1"/>
            <p:nvPr/>
          </p:nvSpPr>
          <p:spPr>
            <a:xfrm>
              <a:off x="14769507" y="9300483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28C14D4B-B0C9-7CD9-11FE-ACAB40DF4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163" t="8771" r="18758" b="70856"/>
            <a:stretch/>
          </p:blipFill>
          <p:spPr>
            <a:xfrm>
              <a:off x="14607458" y="9307577"/>
              <a:ext cx="221829" cy="511380"/>
            </a:xfrm>
            <a:prstGeom prst="rect">
              <a:avLst/>
            </a:prstGeom>
          </p:spPr>
        </p:pic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56240D63-BAAC-0C70-E3D0-72F41ECE4A55}"/>
                </a:ext>
              </a:extLst>
            </p:cNvPr>
            <p:cNvSpPr txBox="1"/>
            <p:nvPr/>
          </p:nvSpPr>
          <p:spPr>
            <a:xfrm>
              <a:off x="14769507" y="9515240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2F15E8F-0039-1557-E91B-825CA2F1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7916" y="10889344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8650B4E-01ED-A96E-8399-EE76D982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0738" y="10970526"/>
              <a:ext cx="11862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58" name="TextBox 329">
              <a:extLst>
                <a:ext uri="{FF2B5EF4-FFF2-40B4-BE49-F238E27FC236}">
                  <a16:creationId xmlns:a16="http://schemas.microsoft.com/office/drawing/2014/main" id="{0B525705-243D-0914-7172-71C727B0734C}"/>
                </a:ext>
              </a:extLst>
            </p:cNvPr>
            <p:cNvSpPr txBox="1"/>
            <p:nvPr/>
          </p:nvSpPr>
          <p:spPr>
            <a:xfrm>
              <a:off x="12178512" y="11466568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TextBox 330">
              <a:extLst>
                <a:ext uri="{FF2B5EF4-FFF2-40B4-BE49-F238E27FC236}">
                  <a16:creationId xmlns:a16="http://schemas.microsoft.com/office/drawing/2014/main" id="{B5BE5CC1-8156-0E4E-162C-BE0CFF7D2706}"/>
                </a:ext>
              </a:extLst>
            </p:cNvPr>
            <p:cNvSpPr txBox="1"/>
            <p:nvPr/>
          </p:nvSpPr>
          <p:spPr>
            <a:xfrm>
              <a:off x="12487908" y="11466568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TextBox 331">
              <a:extLst>
                <a:ext uri="{FF2B5EF4-FFF2-40B4-BE49-F238E27FC236}">
                  <a16:creationId xmlns:a16="http://schemas.microsoft.com/office/drawing/2014/main" id="{1B3D286D-74F6-5634-9082-8445262E906F}"/>
                </a:ext>
              </a:extLst>
            </p:cNvPr>
            <p:cNvSpPr txBox="1"/>
            <p:nvPr/>
          </p:nvSpPr>
          <p:spPr>
            <a:xfrm>
              <a:off x="12838027" y="11466568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TextBox 329">
              <a:extLst>
                <a:ext uri="{FF2B5EF4-FFF2-40B4-BE49-F238E27FC236}">
                  <a16:creationId xmlns:a16="http://schemas.microsoft.com/office/drawing/2014/main" id="{53E9C6BF-8F0E-CAE4-6AE4-6F4E4212D627}"/>
                </a:ext>
              </a:extLst>
            </p:cNvPr>
            <p:cNvSpPr txBox="1"/>
            <p:nvPr/>
          </p:nvSpPr>
          <p:spPr>
            <a:xfrm>
              <a:off x="12184428" y="11681143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TextBox 330">
              <a:extLst>
                <a:ext uri="{FF2B5EF4-FFF2-40B4-BE49-F238E27FC236}">
                  <a16:creationId xmlns:a16="http://schemas.microsoft.com/office/drawing/2014/main" id="{25A2A951-0F89-56EB-6A74-F35C6869C71B}"/>
                </a:ext>
              </a:extLst>
            </p:cNvPr>
            <p:cNvSpPr txBox="1"/>
            <p:nvPr/>
          </p:nvSpPr>
          <p:spPr>
            <a:xfrm>
              <a:off x="12508113" y="11681143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TextBox 331">
              <a:extLst>
                <a:ext uri="{FF2B5EF4-FFF2-40B4-BE49-F238E27FC236}">
                  <a16:creationId xmlns:a16="http://schemas.microsoft.com/office/drawing/2014/main" id="{95525533-C2D9-2AFB-3D7A-5A4D374E2382}"/>
                </a:ext>
              </a:extLst>
            </p:cNvPr>
            <p:cNvSpPr txBox="1"/>
            <p:nvPr/>
          </p:nvSpPr>
          <p:spPr>
            <a:xfrm>
              <a:off x="12812975" y="11681143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TextBox 329">
              <a:extLst>
                <a:ext uri="{FF2B5EF4-FFF2-40B4-BE49-F238E27FC236}">
                  <a16:creationId xmlns:a16="http://schemas.microsoft.com/office/drawing/2014/main" id="{57D90A29-55DD-50F4-7836-48B0E83A7370}"/>
                </a:ext>
              </a:extLst>
            </p:cNvPr>
            <p:cNvSpPr txBox="1"/>
            <p:nvPr/>
          </p:nvSpPr>
          <p:spPr>
            <a:xfrm>
              <a:off x="13507004" y="11470765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TextBox 330">
              <a:extLst>
                <a:ext uri="{FF2B5EF4-FFF2-40B4-BE49-F238E27FC236}">
                  <a16:creationId xmlns:a16="http://schemas.microsoft.com/office/drawing/2014/main" id="{F93858F8-8018-9798-AB90-E1529C9CB326}"/>
                </a:ext>
              </a:extLst>
            </p:cNvPr>
            <p:cNvSpPr txBox="1"/>
            <p:nvPr/>
          </p:nvSpPr>
          <p:spPr>
            <a:xfrm>
              <a:off x="13816400" y="11470765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TextBox 331">
              <a:extLst>
                <a:ext uri="{FF2B5EF4-FFF2-40B4-BE49-F238E27FC236}">
                  <a16:creationId xmlns:a16="http://schemas.microsoft.com/office/drawing/2014/main" id="{83AC6227-0533-E1FD-0AE5-75DA9173ED18}"/>
                </a:ext>
              </a:extLst>
            </p:cNvPr>
            <p:cNvSpPr txBox="1"/>
            <p:nvPr/>
          </p:nvSpPr>
          <p:spPr>
            <a:xfrm>
              <a:off x="14166519" y="11470765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TextBox 329">
              <a:extLst>
                <a:ext uri="{FF2B5EF4-FFF2-40B4-BE49-F238E27FC236}">
                  <a16:creationId xmlns:a16="http://schemas.microsoft.com/office/drawing/2014/main" id="{FAF144ED-FFD9-B085-1F79-C31417D7A134}"/>
                </a:ext>
              </a:extLst>
            </p:cNvPr>
            <p:cNvSpPr txBox="1"/>
            <p:nvPr/>
          </p:nvSpPr>
          <p:spPr>
            <a:xfrm>
              <a:off x="13512920" y="1168534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TextBox 330">
              <a:extLst>
                <a:ext uri="{FF2B5EF4-FFF2-40B4-BE49-F238E27FC236}">
                  <a16:creationId xmlns:a16="http://schemas.microsoft.com/office/drawing/2014/main" id="{FC7ED2AE-03F1-6638-E2EA-5610AEB2215D}"/>
                </a:ext>
              </a:extLst>
            </p:cNvPr>
            <p:cNvSpPr txBox="1"/>
            <p:nvPr/>
          </p:nvSpPr>
          <p:spPr>
            <a:xfrm>
              <a:off x="13836605" y="1168534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TextBox 331">
              <a:extLst>
                <a:ext uri="{FF2B5EF4-FFF2-40B4-BE49-F238E27FC236}">
                  <a16:creationId xmlns:a16="http://schemas.microsoft.com/office/drawing/2014/main" id="{65B4C5B4-CC90-E359-4B88-46A1E5658AB3}"/>
                </a:ext>
              </a:extLst>
            </p:cNvPr>
            <p:cNvSpPr txBox="1"/>
            <p:nvPr/>
          </p:nvSpPr>
          <p:spPr>
            <a:xfrm>
              <a:off x="14141467" y="11685340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C3917FA0-533B-25DC-B6B8-BD020B851FB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1971" y="12015903"/>
              <a:ext cx="9394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DAEC2B7-396D-5BE2-4D06-51BAD082289F}"/>
                </a:ext>
              </a:extLst>
            </p:cNvPr>
            <p:cNvCxnSpPr>
              <a:cxnSpLocks/>
            </p:cNvCxnSpPr>
            <p:nvPr/>
          </p:nvCxnSpPr>
          <p:spPr>
            <a:xfrm>
              <a:off x="10802020" y="12000977"/>
              <a:ext cx="9394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7743BD5C-05A0-E7B5-6B4B-F86081A29EAB}"/>
                </a:ext>
              </a:extLst>
            </p:cNvPr>
            <p:cNvCxnSpPr>
              <a:cxnSpLocks/>
            </p:cNvCxnSpPr>
            <p:nvPr/>
          </p:nvCxnSpPr>
          <p:spPr>
            <a:xfrm>
              <a:off x="13484678" y="12015903"/>
              <a:ext cx="9394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3C779733-32C5-15BA-AB35-72EB1E98BFCD}"/>
                </a:ext>
              </a:extLst>
            </p:cNvPr>
            <p:cNvSpPr txBox="1"/>
            <p:nvPr/>
          </p:nvSpPr>
          <p:spPr>
            <a:xfrm>
              <a:off x="11012373" y="12023626"/>
              <a:ext cx="531419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6 h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6B6E97CE-5BBF-2778-D6A5-0422EF67BDAC}"/>
                </a:ext>
              </a:extLst>
            </p:cNvPr>
            <p:cNvSpPr txBox="1"/>
            <p:nvPr/>
          </p:nvSpPr>
          <p:spPr>
            <a:xfrm>
              <a:off x="12429902" y="12023626"/>
              <a:ext cx="531419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 dirty="0">
                  <a:latin typeface="Arial" pitchFamily="34" charset="0"/>
                  <a:cs typeface="Arial" pitchFamily="34" charset="0"/>
                </a:rPr>
                <a:t>16 h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43CAD829-3EF4-061D-FDF2-BB879E1C6991}"/>
                </a:ext>
              </a:extLst>
            </p:cNvPr>
            <p:cNvSpPr txBox="1"/>
            <p:nvPr/>
          </p:nvSpPr>
          <p:spPr>
            <a:xfrm>
              <a:off x="13708104" y="12023626"/>
              <a:ext cx="531419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24 h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4545BF5D-57E9-E0D8-63FA-8EDD4FC7A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7652" y="10372671"/>
              <a:ext cx="1779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F61239E6-CA25-A264-7C2E-4C675DAC0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2233" y="10458164"/>
              <a:ext cx="1779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EBC503D1-8918-4E22-DCAB-C58BF647D922}"/>
              </a:ext>
            </a:extLst>
          </p:cNvPr>
          <p:cNvSpPr txBox="1"/>
          <p:nvPr/>
        </p:nvSpPr>
        <p:spPr>
          <a:xfrm>
            <a:off x="409074" y="15000712"/>
            <a:ext cx="17349537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S1. Identification of novel MA191 FLT3 PROTAC. a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</a:t>
            </a:r>
            <a:r>
              <a:rPr lang="en-US" sz="1600" kern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values for apoptosis induction by MA191 in MV4-11 and MOLM-13 cells were determined by annexin-V and PI staining and flow cytometry. The cells were treated with 0, 5, 10, 20, 50, or 100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MA191 for 72 h. IC50 values were calculated with GraphPad Prism 6. </a:t>
            </a:r>
            <a:r>
              <a:rPr lang="en-US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MV4-11 and MOLM-13 cells were treated with 50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MA191 or 100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MA225 for 6, 16, or 24 h and analyzed for apoptosis by annexin-V and PI staining using flow cytometry.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data are representative for the outcome of two independent experiments; -, untreated, +, treated. Two-way ANOVA statistical test was used to determine statistical significance; *p, &lt;0.05; **p, &lt;0.01; ***p, &lt;0.001; ****p, &lt;0.0001.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Representative histograms of DiOC</a:t>
            </a:r>
            <a:r>
              <a:rPr lang="en-US" sz="1600" kern="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staining of MV4-11 cells (left) and percentage of the DiOC</a:t>
            </a:r>
            <a:r>
              <a:rPr lang="en-US" sz="1600" kern="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population of MV4-11 and MOLM13 cells (right) treated with 50 </a:t>
            </a:r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MA191 for 6 and 24 h respectively. Analysis was made using flow cytometry. The data are representative for the outcome of three independent experiments; One-way ANOVA statistical test was used to determine statistical significance; *p, &lt;0.05; **p, &lt;0.01; ***p, &lt;0.001; ****p, &lt;0.0001.</a:t>
            </a:r>
            <a:endParaRPr lang="de-DE" sz="1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47">
            <a:extLst>
              <a:ext uri="{FF2B5EF4-FFF2-40B4-BE49-F238E27FC236}">
                <a16:creationId xmlns:a16="http://schemas.microsoft.com/office/drawing/2014/main" id="{FD6F8ACD-3483-1FF0-9438-93F1B2E58338}"/>
              </a:ext>
            </a:extLst>
          </p:cNvPr>
          <p:cNvSpPr txBox="1"/>
          <p:nvPr/>
        </p:nvSpPr>
        <p:spPr>
          <a:xfrm>
            <a:off x="1548959" y="8021912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</a:t>
            </a:r>
            <a:endParaRPr lang="en-GB" sz="2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96C50F-88E5-AA24-3D67-1FE52E026D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928" t="34429" r="15354" b="51648"/>
          <a:stretch>
            <a:fillRect/>
          </a:stretch>
        </p:blipFill>
        <p:spPr>
          <a:xfrm>
            <a:off x="2923123" y="8547532"/>
            <a:ext cx="5814096" cy="1594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9268F3-B0F9-1698-A484-B9C3F4706F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515" t="34545" r="15536" b="51584"/>
          <a:stretch>
            <a:fillRect/>
          </a:stretch>
        </p:blipFill>
        <p:spPr>
          <a:xfrm>
            <a:off x="2985720" y="10755122"/>
            <a:ext cx="5780074" cy="1598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008E1A-470E-CD8E-0AEB-22A0B8BE044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9489" t="33779" r="15902" b="51579"/>
          <a:stretch>
            <a:fillRect/>
          </a:stretch>
        </p:blipFill>
        <p:spPr>
          <a:xfrm>
            <a:off x="2985718" y="12886512"/>
            <a:ext cx="5780075" cy="1696097"/>
          </a:xfrm>
          <a:prstGeom prst="rect">
            <a:avLst/>
          </a:prstGeom>
        </p:spPr>
      </p:pic>
      <p:sp>
        <p:nvSpPr>
          <p:cNvPr id="6" name="TextBox 59">
            <a:extLst>
              <a:ext uri="{FF2B5EF4-FFF2-40B4-BE49-F238E27FC236}">
                <a16:creationId xmlns:a16="http://schemas.microsoft.com/office/drawing/2014/main" id="{51303DC0-C8B3-96E2-9B0E-FB5CA1E771A4}"/>
              </a:ext>
            </a:extLst>
          </p:cNvPr>
          <p:cNvSpPr txBox="1"/>
          <p:nvPr/>
        </p:nvSpPr>
        <p:spPr>
          <a:xfrm rot="16200000">
            <a:off x="1783156" y="9077942"/>
            <a:ext cx="9765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count</a:t>
            </a:r>
            <a:endParaRPr lang="de-DE" dirty="0"/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9A9F250F-6BD7-F849-7CEF-60EBCA07292E}"/>
              </a:ext>
            </a:extLst>
          </p:cNvPr>
          <p:cNvSpPr txBox="1"/>
          <p:nvPr/>
        </p:nvSpPr>
        <p:spPr>
          <a:xfrm>
            <a:off x="2923123" y="10431689"/>
            <a:ext cx="35857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MA191 (50 </a:t>
            </a:r>
            <a:r>
              <a:rPr lang="de-DE" dirty="0" err="1"/>
              <a:t>nM</a:t>
            </a:r>
            <a:r>
              <a:rPr lang="de-DE" dirty="0"/>
              <a:t>, 6 h)</a:t>
            </a:r>
          </a:p>
        </p:txBody>
      </p:sp>
      <p:sp>
        <p:nvSpPr>
          <p:cNvPr id="17" name="TextBox 59">
            <a:extLst>
              <a:ext uri="{FF2B5EF4-FFF2-40B4-BE49-F238E27FC236}">
                <a16:creationId xmlns:a16="http://schemas.microsoft.com/office/drawing/2014/main" id="{4B4C6A1C-A01D-98A4-5400-5A8EC1B88072}"/>
              </a:ext>
            </a:extLst>
          </p:cNvPr>
          <p:cNvSpPr txBox="1"/>
          <p:nvPr/>
        </p:nvSpPr>
        <p:spPr>
          <a:xfrm>
            <a:off x="2932648" y="12661125"/>
            <a:ext cx="35857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MA191 (50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24 h)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485BF41-E225-41DB-C2D3-A1C4CC10EB8A}"/>
              </a:ext>
            </a:extLst>
          </p:cNvPr>
          <p:cNvGrpSpPr/>
          <p:nvPr/>
        </p:nvGrpSpPr>
        <p:grpSpPr>
          <a:xfrm>
            <a:off x="10607538" y="9741760"/>
            <a:ext cx="1986922" cy="4373295"/>
            <a:chOff x="10147262" y="10278501"/>
            <a:chExt cx="1986922" cy="43732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4971E4-AD05-DBBF-B088-E29FBA772F57}"/>
                </a:ext>
              </a:extLst>
            </p:cNvPr>
            <p:cNvSpPr txBox="1"/>
            <p:nvPr/>
          </p:nvSpPr>
          <p:spPr>
            <a:xfrm>
              <a:off x="11103516" y="10374671"/>
              <a:ext cx="58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endParaRPr lang="en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0A1D67-D476-E4F6-7542-5F369BA80286}"/>
                </a:ext>
              </a:extLst>
            </p:cNvPr>
            <p:cNvSpPr txBox="1"/>
            <p:nvPr/>
          </p:nvSpPr>
          <p:spPr>
            <a:xfrm>
              <a:off x="11594646" y="10884299"/>
              <a:ext cx="307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59">
              <a:extLst>
                <a:ext uri="{FF2B5EF4-FFF2-40B4-BE49-F238E27FC236}">
                  <a16:creationId xmlns:a16="http://schemas.microsoft.com/office/drawing/2014/main" id="{6285E460-536E-7C7B-2BA4-775D2523A526}"/>
                </a:ext>
              </a:extLst>
            </p:cNvPr>
            <p:cNvSpPr txBox="1"/>
            <p:nvPr/>
          </p:nvSpPr>
          <p:spPr>
            <a:xfrm rot="16200000">
              <a:off x="10448352" y="12997453"/>
              <a:ext cx="76411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59">
              <a:extLst>
                <a:ext uri="{FF2B5EF4-FFF2-40B4-BE49-F238E27FC236}">
                  <a16:creationId xmlns:a16="http://schemas.microsoft.com/office/drawing/2014/main" id="{775D1CDC-31B7-EC63-AC73-B76507C2591B}"/>
                </a:ext>
              </a:extLst>
            </p:cNvPr>
            <p:cNvSpPr txBox="1"/>
            <p:nvPr/>
          </p:nvSpPr>
          <p:spPr>
            <a:xfrm rot="16200000">
              <a:off x="10370346" y="13526956"/>
              <a:ext cx="18231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dirty="0"/>
                <a:t>MA191 (50 </a:t>
              </a:r>
              <a:r>
                <a:rPr lang="de-DE" dirty="0" err="1"/>
                <a:t>nM</a:t>
              </a:r>
              <a:r>
                <a:rPr lang="de-DE" dirty="0"/>
                <a:t>, 6 h)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ACD7E620-8D8F-55AB-D7AE-50F858C5D835}"/>
                </a:ext>
              </a:extLst>
            </p:cNvPr>
            <p:cNvSpPr txBox="1"/>
            <p:nvPr/>
          </p:nvSpPr>
          <p:spPr>
            <a:xfrm rot="16200000">
              <a:off x="10801525" y="13590005"/>
              <a:ext cx="18158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de-DE" dirty="0"/>
                <a:t>MA191 (50 nM,24 h)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669CD8F-9B4D-7856-2884-1473FC115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4564" b="31397"/>
            <a:stretch>
              <a:fillRect/>
            </a:stretch>
          </p:blipFill>
          <p:spPr>
            <a:xfrm>
              <a:off x="10147262" y="10278501"/>
              <a:ext cx="1986922" cy="2592877"/>
            </a:xfrm>
            <a:prstGeom prst="rect">
              <a:avLst/>
            </a:prstGeom>
          </p:spPr>
        </p:pic>
      </p:grpSp>
      <p:sp>
        <p:nvSpPr>
          <p:cNvPr id="25" name="TextBox 59">
            <a:extLst>
              <a:ext uri="{FF2B5EF4-FFF2-40B4-BE49-F238E27FC236}">
                <a16:creationId xmlns:a16="http://schemas.microsoft.com/office/drawing/2014/main" id="{4AFC79B7-9B5F-D97B-72AC-AB2C726DF082}"/>
              </a:ext>
            </a:extLst>
          </p:cNvPr>
          <p:cNvSpPr txBox="1"/>
          <p:nvPr/>
        </p:nvSpPr>
        <p:spPr>
          <a:xfrm>
            <a:off x="4024822" y="9354250"/>
            <a:ext cx="1049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apoptotic</a:t>
            </a:r>
            <a:endParaRPr lang="de-DE" dirty="0"/>
          </a:p>
        </p:txBody>
      </p:sp>
      <p:sp>
        <p:nvSpPr>
          <p:cNvPr id="462" name="TextBox 59">
            <a:extLst>
              <a:ext uri="{FF2B5EF4-FFF2-40B4-BE49-F238E27FC236}">
                <a16:creationId xmlns:a16="http://schemas.microsoft.com/office/drawing/2014/main" id="{2087D2C7-68EF-91F1-1A48-D99E1CCF244E}"/>
              </a:ext>
            </a:extLst>
          </p:cNvPr>
          <p:cNvSpPr txBox="1"/>
          <p:nvPr/>
        </p:nvSpPr>
        <p:spPr>
          <a:xfrm>
            <a:off x="4024822" y="11531262"/>
            <a:ext cx="1049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apoptotic</a:t>
            </a:r>
            <a:endParaRPr lang="de-DE" dirty="0"/>
          </a:p>
        </p:txBody>
      </p:sp>
      <p:sp>
        <p:nvSpPr>
          <p:cNvPr id="281" name="TextBox 59">
            <a:extLst>
              <a:ext uri="{FF2B5EF4-FFF2-40B4-BE49-F238E27FC236}">
                <a16:creationId xmlns:a16="http://schemas.microsoft.com/office/drawing/2014/main" id="{C5AAB34E-3211-B526-5702-EE74D000EB75}"/>
              </a:ext>
            </a:extLst>
          </p:cNvPr>
          <p:cNvSpPr txBox="1"/>
          <p:nvPr/>
        </p:nvSpPr>
        <p:spPr>
          <a:xfrm>
            <a:off x="4024822" y="13751027"/>
            <a:ext cx="1049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apoptotic</a:t>
            </a:r>
            <a:endParaRPr lang="de-DE" dirty="0"/>
          </a:p>
        </p:txBody>
      </p:sp>
      <p:sp>
        <p:nvSpPr>
          <p:cNvPr id="282" name="TextBox 59">
            <a:extLst>
              <a:ext uri="{FF2B5EF4-FFF2-40B4-BE49-F238E27FC236}">
                <a16:creationId xmlns:a16="http://schemas.microsoft.com/office/drawing/2014/main" id="{94EE40B5-13A1-7433-FD86-C96F19098CCD}"/>
              </a:ext>
            </a:extLst>
          </p:cNvPr>
          <p:cNvSpPr txBox="1"/>
          <p:nvPr/>
        </p:nvSpPr>
        <p:spPr>
          <a:xfrm>
            <a:off x="7712833" y="9091775"/>
            <a:ext cx="7834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alive</a:t>
            </a:r>
            <a:endParaRPr lang="de-DE" dirty="0"/>
          </a:p>
        </p:txBody>
      </p:sp>
      <p:sp>
        <p:nvSpPr>
          <p:cNvPr id="286" name="TextBox 59">
            <a:extLst>
              <a:ext uri="{FF2B5EF4-FFF2-40B4-BE49-F238E27FC236}">
                <a16:creationId xmlns:a16="http://schemas.microsoft.com/office/drawing/2014/main" id="{4908259A-1ECA-CA7C-5732-54D557166243}"/>
              </a:ext>
            </a:extLst>
          </p:cNvPr>
          <p:cNvSpPr txBox="1"/>
          <p:nvPr/>
        </p:nvSpPr>
        <p:spPr>
          <a:xfrm>
            <a:off x="7712833" y="11301021"/>
            <a:ext cx="7834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alive</a:t>
            </a:r>
            <a:endParaRPr lang="de-DE" dirty="0"/>
          </a:p>
        </p:txBody>
      </p:sp>
      <p:sp>
        <p:nvSpPr>
          <p:cNvPr id="287" name="TextBox 59">
            <a:extLst>
              <a:ext uri="{FF2B5EF4-FFF2-40B4-BE49-F238E27FC236}">
                <a16:creationId xmlns:a16="http://schemas.microsoft.com/office/drawing/2014/main" id="{A88E2BF8-9183-C792-F777-2EFFEF8C0BF6}"/>
              </a:ext>
            </a:extLst>
          </p:cNvPr>
          <p:cNvSpPr txBox="1"/>
          <p:nvPr/>
        </p:nvSpPr>
        <p:spPr>
          <a:xfrm>
            <a:off x="7712833" y="13529157"/>
            <a:ext cx="7834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alive</a:t>
            </a:r>
            <a:endParaRPr lang="de-DE" dirty="0"/>
          </a:p>
        </p:txBody>
      </p:sp>
      <p:sp>
        <p:nvSpPr>
          <p:cNvPr id="481" name="TextBox 59">
            <a:extLst>
              <a:ext uri="{FF2B5EF4-FFF2-40B4-BE49-F238E27FC236}">
                <a16:creationId xmlns:a16="http://schemas.microsoft.com/office/drawing/2014/main" id="{E052B4DA-A8D8-26A5-9228-D0F896EE034E}"/>
              </a:ext>
            </a:extLst>
          </p:cNvPr>
          <p:cNvSpPr txBox="1"/>
          <p:nvPr/>
        </p:nvSpPr>
        <p:spPr>
          <a:xfrm>
            <a:off x="2392973" y="8606534"/>
            <a:ext cx="585395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de-DE" dirty="0"/>
              <a:t>400-</a:t>
            </a:r>
          </a:p>
          <a:p>
            <a:pPr algn="r"/>
            <a:endParaRPr lang="de-DE" dirty="0"/>
          </a:p>
          <a:p>
            <a:pPr algn="r"/>
            <a:endParaRPr lang="de-DE" dirty="0"/>
          </a:p>
          <a:p>
            <a:pPr algn="r"/>
            <a:r>
              <a:rPr lang="de-DE" dirty="0"/>
              <a:t>200-</a:t>
            </a:r>
          </a:p>
          <a:p>
            <a:pPr algn="r"/>
            <a:endParaRPr lang="de-DE" dirty="0"/>
          </a:p>
          <a:p>
            <a:pPr algn="r"/>
            <a:endParaRPr lang="de-DE" dirty="0"/>
          </a:p>
          <a:p>
            <a:pPr algn="r"/>
            <a:r>
              <a:rPr lang="de-DE" dirty="0"/>
              <a:t>   0-</a:t>
            </a:r>
          </a:p>
        </p:txBody>
      </p:sp>
      <p:sp>
        <p:nvSpPr>
          <p:cNvPr id="483" name="TextBox 59">
            <a:extLst>
              <a:ext uri="{FF2B5EF4-FFF2-40B4-BE49-F238E27FC236}">
                <a16:creationId xmlns:a16="http://schemas.microsoft.com/office/drawing/2014/main" id="{3FC48850-7FE8-033D-98B2-1BC3C9CE2063}"/>
              </a:ext>
            </a:extLst>
          </p:cNvPr>
          <p:cNvSpPr txBox="1"/>
          <p:nvPr/>
        </p:nvSpPr>
        <p:spPr>
          <a:xfrm>
            <a:off x="2392973" y="11003299"/>
            <a:ext cx="58539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spcBef>
                <a:spcPts val="600"/>
              </a:spcBef>
            </a:pPr>
            <a:r>
              <a:rPr lang="de-DE" dirty="0"/>
              <a:t>400-</a:t>
            </a:r>
          </a:p>
          <a:p>
            <a:pPr algn="r">
              <a:spcBef>
                <a:spcPts val="600"/>
              </a:spcBef>
            </a:pPr>
            <a:endParaRPr lang="de-DE" dirty="0"/>
          </a:p>
          <a:p>
            <a:pPr algn="r">
              <a:spcBef>
                <a:spcPts val="600"/>
              </a:spcBef>
            </a:pPr>
            <a:r>
              <a:rPr lang="de-DE" dirty="0"/>
              <a:t>200-</a:t>
            </a:r>
          </a:p>
          <a:p>
            <a:pPr algn="r">
              <a:spcBef>
                <a:spcPts val="600"/>
              </a:spcBef>
            </a:pPr>
            <a:endParaRPr lang="de-DE" dirty="0"/>
          </a:p>
          <a:p>
            <a:pPr algn="r">
              <a:spcBef>
                <a:spcPts val="600"/>
              </a:spcBef>
            </a:pPr>
            <a:r>
              <a:rPr lang="de-DE" dirty="0"/>
              <a:t>   0-</a:t>
            </a:r>
          </a:p>
        </p:txBody>
      </p:sp>
      <p:sp>
        <p:nvSpPr>
          <p:cNvPr id="484" name="TextBox 59">
            <a:extLst>
              <a:ext uri="{FF2B5EF4-FFF2-40B4-BE49-F238E27FC236}">
                <a16:creationId xmlns:a16="http://schemas.microsoft.com/office/drawing/2014/main" id="{F73C198A-36F6-E248-EEFE-82324534BA17}"/>
              </a:ext>
            </a:extLst>
          </p:cNvPr>
          <p:cNvSpPr txBox="1"/>
          <p:nvPr/>
        </p:nvSpPr>
        <p:spPr>
          <a:xfrm>
            <a:off x="2392973" y="13172064"/>
            <a:ext cx="58539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>
              <a:spcBef>
                <a:spcPts val="600"/>
              </a:spcBef>
            </a:pPr>
            <a:r>
              <a:rPr lang="de-DE" dirty="0"/>
              <a:t>200-</a:t>
            </a:r>
          </a:p>
          <a:p>
            <a:pPr algn="r">
              <a:spcBef>
                <a:spcPts val="600"/>
              </a:spcBef>
            </a:pPr>
            <a:endParaRPr lang="de-DE" dirty="0"/>
          </a:p>
          <a:p>
            <a:pPr algn="r">
              <a:spcBef>
                <a:spcPts val="600"/>
              </a:spcBef>
            </a:pPr>
            <a:r>
              <a:rPr lang="de-DE" dirty="0"/>
              <a:t>100-</a:t>
            </a:r>
          </a:p>
          <a:p>
            <a:pPr algn="r">
              <a:spcBef>
                <a:spcPts val="600"/>
              </a:spcBef>
            </a:pPr>
            <a:endParaRPr lang="de-DE" dirty="0"/>
          </a:p>
          <a:p>
            <a:pPr algn="r">
              <a:spcBef>
                <a:spcPts val="600"/>
              </a:spcBef>
            </a:pPr>
            <a:r>
              <a:rPr lang="de-DE" dirty="0"/>
              <a:t>   0-</a:t>
            </a:r>
          </a:p>
        </p:txBody>
      </p:sp>
      <p:sp>
        <p:nvSpPr>
          <p:cNvPr id="490" name="TextBox 59">
            <a:extLst>
              <a:ext uri="{FF2B5EF4-FFF2-40B4-BE49-F238E27FC236}">
                <a16:creationId xmlns:a16="http://schemas.microsoft.com/office/drawing/2014/main" id="{CB2D3E3A-68AF-8121-0667-4C0BC7A0C4F0}"/>
              </a:ext>
            </a:extLst>
          </p:cNvPr>
          <p:cNvSpPr txBox="1"/>
          <p:nvPr/>
        </p:nvSpPr>
        <p:spPr>
          <a:xfrm>
            <a:off x="3525328" y="10142082"/>
            <a:ext cx="59869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10</a:t>
            </a:r>
            <a:r>
              <a:rPr lang="de-DE" baseline="30000" dirty="0"/>
              <a:t>2</a:t>
            </a:r>
            <a:r>
              <a:rPr lang="de-DE" dirty="0"/>
              <a:t>			  10</a:t>
            </a:r>
            <a:r>
              <a:rPr lang="de-DE" baseline="30000" dirty="0"/>
              <a:t>3</a:t>
            </a:r>
            <a:r>
              <a:rPr lang="de-DE" dirty="0"/>
              <a:t>			   10</a:t>
            </a:r>
            <a:r>
              <a:rPr lang="de-DE" baseline="30000" dirty="0"/>
              <a:t>4</a:t>
            </a:r>
            <a:r>
              <a:rPr lang="de-DE" dirty="0"/>
              <a:t>			   10</a:t>
            </a:r>
            <a:r>
              <a:rPr lang="de-DE" baseline="30000" dirty="0"/>
              <a:t>5		</a:t>
            </a:r>
            <a:r>
              <a:rPr lang="de-DE" dirty="0"/>
              <a:t> FITC-A</a:t>
            </a:r>
          </a:p>
        </p:txBody>
      </p:sp>
      <p:sp>
        <p:nvSpPr>
          <p:cNvPr id="491" name="TextBox 59">
            <a:extLst>
              <a:ext uri="{FF2B5EF4-FFF2-40B4-BE49-F238E27FC236}">
                <a16:creationId xmlns:a16="http://schemas.microsoft.com/office/drawing/2014/main" id="{751C5BDC-FF8D-252C-0588-8861E05EB76C}"/>
              </a:ext>
            </a:extLst>
          </p:cNvPr>
          <p:cNvSpPr txBox="1"/>
          <p:nvPr/>
        </p:nvSpPr>
        <p:spPr>
          <a:xfrm>
            <a:off x="3525328" y="12339182"/>
            <a:ext cx="59869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10</a:t>
            </a:r>
            <a:r>
              <a:rPr lang="de-DE" baseline="30000" dirty="0"/>
              <a:t>2</a:t>
            </a:r>
            <a:r>
              <a:rPr lang="de-DE" dirty="0"/>
              <a:t>			  10</a:t>
            </a:r>
            <a:r>
              <a:rPr lang="de-DE" baseline="30000" dirty="0"/>
              <a:t>3</a:t>
            </a:r>
            <a:r>
              <a:rPr lang="de-DE" dirty="0"/>
              <a:t>			   10</a:t>
            </a:r>
            <a:r>
              <a:rPr lang="de-DE" baseline="30000" dirty="0"/>
              <a:t>4</a:t>
            </a:r>
            <a:r>
              <a:rPr lang="de-DE" dirty="0"/>
              <a:t>			   10</a:t>
            </a:r>
            <a:r>
              <a:rPr lang="de-DE" baseline="30000" dirty="0"/>
              <a:t>5		</a:t>
            </a:r>
            <a:r>
              <a:rPr lang="de-DE" dirty="0"/>
              <a:t> FITC-A</a:t>
            </a:r>
          </a:p>
        </p:txBody>
      </p:sp>
      <p:sp>
        <p:nvSpPr>
          <p:cNvPr id="492" name="TextBox 59">
            <a:extLst>
              <a:ext uri="{FF2B5EF4-FFF2-40B4-BE49-F238E27FC236}">
                <a16:creationId xmlns:a16="http://schemas.microsoft.com/office/drawing/2014/main" id="{1B5D1896-26B4-3C63-428A-465BB07C3AD0}"/>
              </a:ext>
            </a:extLst>
          </p:cNvPr>
          <p:cNvSpPr txBox="1"/>
          <p:nvPr/>
        </p:nvSpPr>
        <p:spPr>
          <a:xfrm>
            <a:off x="3525328" y="14577907"/>
            <a:ext cx="59869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10</a:t>
            </a:r>
            <a:r>
              <a:rPr lang="de-DE" baseline="30000" dirty="0"/>
              <a:t>2</a:t>
            </a:r>
            <a:r>
              <a:rPr lang="de-DE" dirty="0"/>
              <a:t>			  10</a:t>
            </a:r>
            <a:r>
              <a:rPr lang="de-DE" baseline="30000" dirty="0"/>
              <a:t>3</a:t>
            </a:r>
            <a:r>
              <a:rPr lang="de-DE" dirty="0"/>
              <a:t>			   10</a:t>
            </a:r>
            <a:r>
              <a:rPr lang="de-DE" baseline="30000" dirty="0"/>
              <a:t>4</a:t>
            </a:r>
            <a:r>
              <a:rPr lang="de-DE" dirty="0"/>
              <a:t>			   10</a:t>
            </a:r>
            <a:r>
              <a:rPr lang="de-DE" baseline="30000" dirty="0"/>
              <a:t>5		</a:t>
            </a:r>
            <a:r>
              <a:rPr lang="de-DE" dirty="0"/>
              <a:t> FITC-A</a:t>
            </a:r>
          </a:p>
        </p:txBody>
      </p:sp>
      <p:sp>
        <p:nvSpPr>
          <p:cNvPr id="493" name="TextBox 59">
            <a:extLst>
              <a:ext uri="{FF2B5EF4-FFF2-40B4-BE49-F238E27FC236}">
                <a16:creationId xmlns:a16="http://schemas.microsoft.com/office/drawing/2014/main" id="{1A9C0B93-43CA-5B4B-4A08-0E3B4BA9C098}"/>
              </a:ext>
            </a:extLst>
          </p:cNvPr>
          <p:cNvSpPr txBox="1"/>
          <p:nvPr/>
        </p:nvSpPr>
        <p:spPr>
          <a:xfrm>
            <a:off x="3075523" y="8405607"/>
            <a:ext cx="10497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control</a:t>
            </a:r>
            <a:endParaRPr lang="de-DE" dirty="0"/>
          </a:p>
        </p:txBody>
      </p:sp>
      <p:sp>
        <p:nvSpPr>
          <p:cNvPr id="494" name="TextBox 59">
            <a:extLst>
              <a:ext uri="{FF2B5EF4-FFF2-40B4-BE49-F238E27FC236}">
                <a16:creationId xmlns:a16="http://schemas.microsoft.com/office/drawing/2014/main" id="{D4261521-72E2-3498-14BB-63AE5FD919AC}"/>
              </a:ext>
            </a:extLst>
          </p:cNvPr>
          <p:cNvSpPr txBox="1"/>
          <p:nvPr/>
        </p:nvSpPr>
        <p:spPr>
          <a:xfrm rot="16200000">
            <a:off x="1783156" y="11367786"/>
            <a:ext cx="9765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count</a:t>
            </a:r>
            <a:endParaRPr lang="de-DE" dirty="0"/>
          </a:p>
        </p:txBody>
      </p:sp>
      <p:sp>
        <p:nvSpPr>
          <p:cNvPr id="495" name="TextBox 59">
            <a:extLst>
              <a:ext uri="{FF2B5EF4-FFF2-40B4-BE49-F238E27FC236}">
                <a16:creationId xmlns:a16="http://schemas.microsoft.com/office/drawing/2014/main" id="{FE6BEFBE-CAEF-2CB8-E458-0722860A41E5}"/>
              </a:ext>
            </a:extLst>
          </p:cNvPr>
          <p:cNvSpPr txBox="1"/>
          <p:nvPr/>
        </p:nvSpPr>
        <p:spPr>
          <a:xfrm rot="16200000">
            <a:off x="1783156" y="13517178"/>
            <a:ext cx="9765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count</a:t>
            </a:r>
            <a:endParaRPr lang="de-DE" dirty="0"/>
          </a:p>
        </p:txBody>
      </p:sp>
      <p:sp>
        <p:nvSpPr>
          <p:cNvPr id="496" name="TextBox 59">
            <a:extLst>
              <a:ext uri="{FF2B5EF4-FFF2-40B4-BE49-F238E27FC236}">
                <a16:creationId xmlns:a16="http://schemas.microsoft.com/office/drawing/2014/main" id="{CD9A8A1C-FC29-97D3-FB5E-611031D554AE}"/>
              </a:ext>
            </a:extLst>
          </p:cNvPr>
          <p:cNvSpPr txBox="1"/>
          <p:nvPr/>
        </p:nvSpPr>
        <p:spPr>
          <a:xfrm rot="16200000">
            <a:off x="9623602" y="10830882"/>
            <a:ext cx="1685437" cy="307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% </a:t>
            </a:r>
            <a:r>
              <a:rPr lang="de-DE" dirty="0" err="1"/>
              <a:t>of</a:t>
            </a:r>
            <a:r>
              <a:rPr lang="de-DE" dirty="0"/>
              <a:t> DIOC6 high </a:t>
            </a:r>
          </a:p>
        </p:txBody>
      </p:sp>
    </p:spTree>
    <p:extLst>
      <p:ext uri="{BB962C8B-B14F-4D97-AF65-F5344CB8AC3E}">
        <p14:creationId xmlns:p14="http://schemas.microsoft.com/office/powerpoint/2010/main" val="82544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8">
            <a:extLst>
              <a:ext uri="{FF2B5EF4-FFF2-40B4-BE49-F238E27FC236}">
                <a16:creationId xmlns:a16="http://schemas.microsoft.com/office/drawing/2014/main" id="{DC249C79-B904-2FE4-F8E7-CE411B53CCB2}"/>
              </a:ext>
            </a:extLst>
          </p:cNvPr>
          <p:cNvSpPr txBox="1"/>
          <p:nvPr/>
        </p:nvSpPr>
        <p:spPr>
          <a:xfrm>
            <a:off x="14423906" y="0"/>
            <a:ext cx="3650575" cy="59867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66160" tIns="83080" rIns="166160" bIns="83080" anchor="t" anchorCtr="1" compatLnSpc="1">
            <a:spAutoFit/>
          </a:bodyPr>
          <a:lstStyle/>
          <a:p>
            <a:pPr algn="ctr" defTabSz="16616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Halilovic_</a:t>
            </a:r>
            <a:r>
              <a:rPr lang="en-US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Figure </a:t>
            </a:r>
            <a:r>
              <a:rPr lang="hr-HR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S2</a:t>
            </a:r>
            <a:endParaRPr lang="en-US" sz="2800" b="1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Textfeld 247">
            <a:extLst>
              <a:ext uri="{FF2B5EF4-FFF2-40B4-BE49-F238E27FC236}">
                <a16:creationId xmlns:a16="http://schemas.microsoft.com/office/drawing/2014/main" id="{11292268-430C-292E-2408-4BEF6B32533C}"/>
              </a:ext>
            </a:extLst>
          </p:cNvPr>
          <p:cNvSpPr txBox="1"/>
          <p:nvPr/>
        </p:nvSpPr>
        <p:spPr>
          <a:xfrm>
            <a:off x="1291614" y="2496633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a</a:t>
            </a:r>
            <a:endParaRPr lang="en-GB" sz="28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5FF1C90B-03CD-7181-2E6B-3A8309DFBCD7}"/>
              </a:ext>
            </a:extLst>
          </p:cNvPr>
          <p:cNvGrpSpPr/>
          <p:nvPr/>
        </p:nvGrpSpPr>
        <p:grpSpPr>
          <a:xfrm>
            <a:off x="12718130" y="3309804"/>
            <a:ext cx="3294917" cy="2227753"/>
            <a:chOff x="7568131" y="4798058"/>
            <a:chExt cx="3294917" cy="2227753"/>
          </a:xfrm>
        </p:grpSpPr>
        <p:pic>
          <p:nvPicPr>
            <p:cNvPr id="394" name="Grafik 48">
              <a:extLst>
                <a:ext uri="{FF2B5EF4-FFF2-40B4-BE49-F238E27FC236}">
                  <a16:creationId xmlns:a16="http://schemas.microsoft.com/office/drawing/2014/main" id="{D9B80A63-E24A-B7EB-2CAE-33CB71940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0" t="14163" r="59429" b="76497"/>
            <a:stretch/>
          </p:blipFill>
          <p:spPr>
            <a:xfrm>
              <a:off x="8633568" y="5116658"/>
              <a:ext cx="1678489" cy="44180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395" name="Grafik 49">
              <a:extLst>
                <a:ext uri="{FF2B5EF4-FFF2-40B4-BE49-F238E27FC236}">
                  <a16:creationId xmlns:a16="http://schemas.microsoft.com/office/drawing/2014/main" id="{936839AD-2B72-C000-FB7D-AEF688336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77" t="14393" r="13753" b="77059"/>
            <a:stretch/>
          </p:blipFill>
          <p:spPr>
            <a:xfrm>
              <a:off x="8633568" y="5960991"/>
              <a:ext cx="1677600" cy="37610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396" name="Grafik 51">
              <a:extLst>
                <a:ext uri="{FF2B5EF4-FFF2-40B4-BE49-F238E27FC236}">
                  <a16:creationId xmlns:a16="http://schemas.microsoft.com/office/drawing/2014/main" id="{1964AF6B-96C1-2756-D16F-E74B7167D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5" t="46678" r="59527" b="46816"/>
            <a:stretch/>
          </p:blipFill>
          <p:spPr>
            <a:xfrm>
              <a:off x="8633568" y="5607100"/>
              <a:ext cx="1677600" cy="305679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397" name="Grafik 52">
              <a:extLst>
                <a:ext uri="{FF2B5EF4-FFF2-40B4-BE49-F238E27FC236}">
                  <a16:creationId xmlns:a16="http://schemas.microsoft.com/office/drawing/2014/main" id="{6081B931-CEF4-E59D-1233-F968DC7EB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82" t="46207" r="13238" b="46838"/>
            <a:stretch/>
          </p:blipFill>
          <p:spPr>
            <a:xfrm>
              <a:off x="8633568" y="6385730"/>
              <a:ext cx="1677600" cy="303299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399" name="Textfeld 59">
              <a:extLst>
                <a:ext uri="{FF2B5EF4-FFF2-40B4-BE49-F238E27FC236}">
                  <a16:creationId xmlns:a16="http://schemas.microsoft.com/office/drawing/2014/main" id="{80CD4830-A068-B3F9-1375-C11FAE79A2F8}"/>
                </a:ext>
              </a:extLst>
            </p:cNvPr>
            <p:cNvSpPr txBox="1"/>
            <p:nvPr/>
          </p:nvSpPr>
          <p:spPr>
            <a:xfrm>
              <a:off x="8804291" y="479805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Textfeld 61">
              <a:extLst>
                <a:ext uri="{FF2B5EF4-FFF2-40B4-BE49-F238E27FC236}">
                  <a16:creationId xmlns:a16="http://schemas.microsoft.com/office/drawing/2014/main" id="{72094B66-6FEB-2D64-6749-20FBE7774AED}"/>
                </a:ext>
              </a:extLst>
            </p:cNvPr>
            <p:cNvSpPr txBox="1"/>
            <p:nvPr/>
          </p:nvSpPr>
          <p:spPr>
            <a:xfrm>
              <a:off x="7568131" y="5191910"/>
              <a:ext cx="76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c-KIT</a:t>
              </a:r>
            </a:p>
          </p:txBody>
        </p:sp>
        <p:sp>
          <p:nvSpPr>
            <p:cNvPr id="401" name="Textfeld 62">
              <a:extLst>
                <a:ext uri="{FF2B5EF4-FFF2-40B4-BE49-F238E27FC236}">
                  <a16:creationId xmlns:a16="http://schemas.microsoft.com/office/drawing/2014/main" id="{53F62BD0-B2B3-0F42-3F2B-6462AD7F46F4}"/>
                </a:ext>
              </a:extLst>
            </p:cNvPr>
            <p:cNvSpPr txBox="1"/>
            <p:nvPr/>
          </p:nvSpPr>
          <p:spPr>
            <a:xfrm>
              <a:off x="7568131" y="5607849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-actin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Textfeld 68">
              <a:extLst>
                <a:ext uri="{FF2B5EF4-FFF2-40B4-BE49-F238E27FC236}">
                  <a16:creationId xmlns:a16="http://schemas.microsoft.com/office/drawing/2014/main" id="{C8B59FF0-D6D6-20CB-66F2-8D88F48F08D6}"/>
                </a:ext>
              </a:extLst>
            </p:cNvPr>
            <p:cNvSpPr txBox="1"/>
            <p:nvPr/>
          </p:nvSpPr>
          <p:spPr>
            <a:xfrm>
              <a:off x="7568131" y="6031508"/>
              <a:ext cx="764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c-KIT</a:t>
              </a:r>
            </a:p>
          </p:txBody>
        </p:sp>
        <p:sp>
          <p:nvSpPr>
            <p:cNvPr id="406" name="Textfeld 69">
              <a:extLst>
                <a:ext uri="{FF2B5EF4-FFF2-40B4-BE49-F238E27FC236}">
                  <a16:creationId xmlns:a16="http://schemas.microsoft.com/office/drawing/2014/main" id="{651AA68C-AB41-89FB-AFC2-688D02590484}"/>
                </a:ext>
              </a:extLst>
            </p:cNvPr>
            <p:cNvSpPr txBox="1"/>
            <p:nvPr/>
          </p:nvSpPr>
          <p:spPr>
            <a:xfrm>
              <a:off x="7568131" y="6389654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-actin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Textfeld 71">
              <a:extLst>
                <a:ext uri="{FF2B5EF4-FFF2-40B4-BE49-F238E27FC236}">
                  <a16:creationId xmlns:a16="http://schemas.microsoft.com/office/drawing/2014/main" id="{70CC854C-6979-1CEC-9A58-D32B0539C8FA}"/>
                </a:ext>
              </a:extLst>
            </p:cNvPr>
            <p:cNvSpPr txBox="1"/>
            <p:nvPr/>
          </p:nvSpPr>
          <p:spPr>
            <a:xfrm>
              <a:off x="10308032" y="505385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145</a:t>
              </a:r>
            </a:p>
          </p:txBody>
        </p:sp>
        <p:sp>
          <p:nvSpPr>
            <p:cNvPr id="408" name="Textfeld 72">
              <a:extLst>
                <a:ext uri="{FF2B5EF4-FFF2-40B4-BE49-F238E27FC236}">
                  <a16:creationId xmlns:a16="http://schemas.microsoft.com/office/drawing/2014/main" id="{B8FE977C-D9B1-84EA-4C98-C36206DAF637}"/>
                </a:ext>
              </a:extLst>
            </p:cNvPr>
            <p:cNvSpPr txBox="1"/>
            <p:nvPr/>
          </p:nvSpPr>
          <p:spPr>
            <a:xfrm>
              <a:off x="10259998" y="4826315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409" name="Textfeld 74">
              <a:extLst>
                <a:ext uri="{FF2B5EF4-FFF2-40B4-BE49-F238E27FC236}">
                  <a16:creationId xmlns:a16="http://schemas.microsoft.com/office/drawing/2014/main" id="{215A7641-8007-B32F-6608-D95DE85F9814}"/>
                </a:ext>
              </a:extLst>
            </p:cNvPr>
            <p:cNvSpPr txBox="1"/>
            <p:nvPr/>
          </p:nvSpPr>
          <p:spPr>
            <a:xfrm>
              <a:off x="10308032" y="5288574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</a:p>
          </p:txBody>
        </p:sp>
        <p:sp>
          <p:nvSpPr>
            <p:cNvPr id="410" name="Textfeld 76">
              <a:extLst>
                <a:ext uri="{FF2B5EF4-FFF2-40B4-BE49-F238E27FC236}">
                  <a16:creationId xmlns:a16="http://schemas.microsoft.com/office/drawing/2014/main" id="{FB50CDC2-28AE-BEB9-8370-C45857790099}"/>
                </a:ext>
              </a:extLst>
            </p:cNvPr>
            <p:cNvSpPr txBox="1"/>
            <p:nvPr/>
          </p:nvSpPr>
          <p:spPr>
            <a:xfrm>
              <a:off x="10407418" y="560263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411" name="Textfeld 78">
              <a:extLst>
                <a:ext uri="{FF2B5EF4-FFF2-40B4-BE49-F238E27FC236}">
                  <a16:creationId xmlns:a16="http://schemas.microsoft.com/office/drawing/2014/main" id="{8B38A704-D224-6535-B5D3-BC63EB1C6A2D}"/>
                </a:ext>
              </a:extLst>
            </p:cNvPr>
            <p:cNvSpPr txBox="1"/>
            <p:nvPr/>
          </p:nvSpPr>
          <p:spPr>
            <a:xfrm>
              <a:off x="10308032" y="5923864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145</a:t>
              </a:r>
            </a:p>
          </p:txBody>
        </p:sp>
        <p:sp>
          <p:nvSpPr>
            <p:cNvPr id="412" name="Textfeld 80">
              <a:extLst>
                <a:ext uri="{FF2B5EF4-FFF2-40B4-BE49-F238E27FC236}">
                  <a16:creationId xmlns:a16="http://schemas.microsoft.com/office/drawing/2014/main" id="{B563F9A4-78A5-0948-FEE3-DB25C96EEDFA}"/>
                </a:ext>
              </a:extLst>
            </p:cNvPr>
            <p:cNvSpPr txBox="1"/>
            <p:nvPr/>
          </p:nvSpPr>
          <p:spPr>
            <a:xfrm>
              <a:off x="10318952" y="614831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</a:p>
          </p:txBody>
        </p:sp>
        <p:sp>
          <p:nvSpPr>
            <p:cNvPr id="413" name="Textfeld 82">
              <a:extLst>
                <a:ext uri="{FF2B5EF4-FFF2-40B4-BE49-F238E27FC236}">
                  <a16:creationId xmlns:a16="http://schemas.microsoft.com/office/drawing/2014/main" id="{CEFF2A12-D981-C24B-8E24-F6005185A479}"/>
                </a:ext>
              </a:extLst>
            </p:cNvPr>
            <p:cNvSpPr txBox="1"/>
            <p:nvPr/>
          </p:nvSpPr>
          <p:spPr>
            <a:xfrm>
              <a:off x="10407418" y="6422704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414" name="Textfeld 67">
              <a:extLst>
                <a:ext uri="{FF2B5EF4-FFF2-40B4-BE49-F238E27FC236}">
                  <a16:creationId xmlns:a16="http://schemas.microsoft.com/office/drawing/2014/main" id="{BC832B0B-C83E-C5D4-9750-3AD0D486CA68}"/>
                </a:ext>
              </a:extLst>
            </p:cNvPr>
            <p:cNvSpPr txBox="1"/>
            <p:nvPr/>
          </p:nvSpPr>
          <p:spPr>
            <a:xfrm>
              <a:off x="9062935" y="6718034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HMC</a:t>
              </a:r>
              <a:r>
                <a:rPr kumimoji="0" lang="hr-H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1.1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Textfeld 59">
              <a:extLst>
                <a:ext uri="{FF2B5EF4-FFF2-40B4-BE49-F238E27FC236}">
                  <a16:creationId xmlns:a16="http://schemas.microsoft.com/office/drawing/2014/main" id="{506032E5-C4E2-BFC3-A8A0-9D116326EA95}"/>
                </a:ext>
              </a:extLst>
            </p:cNvPr>
            <p:cNvSpPr txBox="1"/>
            <p:nvPr/>
          </p:nvSpPr>
          <p:spPr>
            <a:xfrm>
              <a:off x="7568131" y="4798058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MA191 [nM]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9EA0899-7F93-8916-88F7-B48D0F998136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753" y="6061195"/>
              <a:ext cx="3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5F6B5E50-3CC5-9FD4-79E1-31E928BD4A1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753" y="6539212"/>
              <a:ext cx="3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CEB1C710-F661-2F2E-EBB5-94AE156EE367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753" y="5433327"/>
              <a:ext cx="3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C1F0B58A-A3C0-0EF2-C6E4-7CBE02171F77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753" y="6302764"/>
              <a:ext cx="3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D3C932D3-DA1C-2706-7675-A063E38259D4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753" y="5215162"/>
              <a:ext cx="3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C48CDCB9-381D-30A5-F66C-9BB020A48C73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753" y="5749610"/>
              <a:ext cx="36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8" name="Textfeld 59">
              <a:extLst>
                <a:ext uri="{FF2B5EF4-FFF2-40B4-BE49-F238E27FC236}">
                  <a16:creationId xmlns:a16="http://schemas.microsoft.com/office/drawing/2014/main" id="{FE052C67-77DF-AB9B-35BE-E96983432F0D}"/>
                </a:ext>
              </a:extLst>
            </p:cNvPr>
            <p:cNvSpPr txBox="1"/>
            <p:nvPr/>
          </p:nvSpPr>
          <p:spPr>
            <a:xfrm>
              <a:off x="9328390" y="479805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Textfeld 59">
              <a:extLst>
                <a:ext uri="{FF2B5EF4-FFF2-40B4-BE49-F238E27FC236}">
                  <a16:creationId xmlns:a16="http://schemas.microsoft.com/office/drawing/2014/main" id="{7D4B9438-B0EF-831F-6314-0086D7EA495C}"/>
                </a:ext>
              </a:extLst>
            </p:cNvPr>
            <p:cNvSpPr txBox="1"/>
            <p:nvPr/>
          </p:nvSpPr>
          <p:spPr>
            <a:xfrm>
              <a:off x="9789812" y="4798058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4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hr-H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" name="Textfeld 247">
            <a:extLst>
              <a:ext uri="{FF2B5EF4-FFF2-40B4-BE49-F238E27FC236}">
                <a16:creationId xmlns:a16="http://schemas.microsoft.com/office/drawing/2014/main" id="{90A5FB4C-17EF-1153-FBF5-1C2CF17D98E5}"/>
              </a:ext>
            </a:extLst>
          </p:cNvPr>
          <p:cNvSpPr txBox="1"/>
          <p:nvPr/>
        </p:nvSpPr>
        <p:spPr>
          <a:xfrm>
            <a:off x="12090344" y="2496633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</a:t>
            </a:r>
            <a:endParaRPr lang="en-GB" sz="2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F2797DB2-9AE6-BD43-919D-2A07CB77F919}"/>
              </a:ext>
            </a:extLst>
          </p:cNvPr>
          <p:cNvGrpSpPr/>
          <p:nvPr/>
        </p:nvGrpSpPr>
        <p:grpSpPr>
          <a:xfrm>
            <a:off x="1674001" y="3157404"/>
            <a:ext cx="5858724" cy="2604364"/>
            <a:chOff x="9739190" y="8537248"/>
            <a:chExt cx="5858724" cy="2604364"/>
          </a:xfrm>
        </p:grpSpPr>
        <p:pic>
          <p:nvPicPr>
            <p:cNvPr id="518" name="Picture 517">
              <a:extLst>
                <a:ext uri="{FF2B5EF4-FFF2-40B4-BE49-F238E27FC236}">
                  <a16:creationId xmlns:a16="http://schemas.microsoft.com/office/drawing/2014/main" id="{2F7248F5-67FB-47B6-B83E-C8ED357DD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773" t="14413" r="32289" b="28922"/>
            <a:stretch/>
          </p:blipFill>
          <p:spPr>
            <a:xfrm>
              <a:off x="10742065" y="8537248"/>
              <a:ext cx="2828658" cy="1948441"/>
            </a:xfrm>
            <a:prstGeom prst="rect">
              <a:avLst/>
            </a:prstGeom>
          </p:spPr>
        </p:pic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F788CDE3-18E1-D5AC-85D2-8BAECE4D2B7B}"/>
                </a:ext>
              </a:extLst>
            </p:cNvPr>
            <p:cNvSpPr txBox="1"/>
            <p:nvPr/>
          </p:nvSpPr>
          <p:spPr>
            <a:xfrm>
              <a:off x="13896846" y="8939410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TextBox 492">
              <a:extLst>
                <a:ext uri="{FF2B5EF4-FFF2-40B4-BE49-F238E27FC236}">
                  <a16:creationId xmlns:a16="http://schemas.microsoft.com/office/drawing/2014/main" id="{16D64CA2-8E93-CFB2-26D0-B6E27ACCFBAF}"/>
                </a:ext>
              </a:extLst>
            </p:cNvPr>
            <p:cNvSpPr txBox="1"/>
            <p:nvPr/>
          </p:nvSpPr>
          <p:spPr>
            <a:xfrm rot="16200000">
              <a:off x="9150266" y="9242462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0C975079-0475-CC4E-6B76-904104DA072F}"/>
                </a:ext>
              </a:extLst>
            </p:cNvPr>
            <p:cNvSpPr txBox="1"/>
            <p:nvPr/>
          </p:nvSpPr>
          <p:spPr>
            <a:xfrm>
              <a:off x="10262410" y="8758567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pPr algn="r"/>
              <a:r>
                <a:rPr lang="hr-HR" sz="1400">
                  <a:latin typeface="Arial" pitchFamily="34" charset="0"/>
                  <a:cs typeface="Arial" pitchFamily="34" charset="0"/>
                </a:rPr>
                <a:t>100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23CA08B1-D42A-2BCE-BAAE-ED2EE0626A27}"/>
                </a:ext>
              </a:extLst>
            </p:cNvPr>
            <p:cNvSpPr txBox="1"/>
            <p:nvPr/>
          </p:nvSpPr>
          <p:spPr>
            <a:xfrm>
              <a:off x="10262410" y="9523298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pPr algn="r"/>
              <a:r>
                <a:rPr lang="hr-HR" sz="1400">
                  <a:latin typeface="Arial" pitchFamily="34" charset="0"/>
                  <a:cs typeface="Arial" pitchFamily="34" charset="0"/>
                </a:rPr>
                <a:t>50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73607FCF-AE0A-C755-37B4-3A8A261A109E}"/>
                </a:ext>
              </a:extLst>
            </p:cNvPr>
            <p:cNvSpPr txBox="1"/>
            <p:nvPr/>
          </p:nvSpPr>
          <p:spPr>
            <a:xfrm>
              <a:off x="10262410" y="10220123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pPr algn="r"/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23CB44D1-EBC1-B6BD-48CA-14D3B3746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163" t="8771" r="18758" b="70856"/>
            <a:stretch/>
          </p:blipFill>
          <p:spPr>
            <a:xfrm>
              <a:off x="13675017" y="8743227"/>
              <a:ext cx="221829" cy="511380"/>
            </a:xfrm>
            <a:prstGeom prst="rect">
              <a:avLst/>
            </a:prstGeom>
          </p:spPr>
        </p:pic>
        <p:sp>
          <p:nvSpPr>
            <p:cNvPr id="498" name="TextBox 59">
              <a:extLst>
                <a:ext uri="{FF2B5EF4-FFF2-40B4-BE49-F238E27FC236}">
                  <a16:creationId xmlns:a16="http://schemas.microsoft.com/office/drawing/2014/main" id="{F035EB47-5786-6AB7-E188-BBB1CEFD7178}"/>
                </a:ext>
              </a:extLst>
            </p:cNvPr>
            <p:cNvSpPr txBox="1"/>
            <p:nvPr/>
          </p:nvSpPr>
          <p:spPr>
            <a:xfrm>
              <a:off x="10100231" y="10494360"/>
              <a:ext cx="782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191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TextBox 329">
              <a:extLst>
                <a:ext uri="{FF2B5EF4-FFF2-40B4-BE49-F238E27FC236}">
                  <a16:creationId xmlns:a16="http://schemas.microsoft.com/office/drawing/2014/main" id="{87CC321D-5C16-43BE-8016-364D40247D53}"/>
                </a:ext>
              </a:extLst>
            </p:cNvPr>
            <p:cNvSpPr txBox="1"/>
            <p:nvPr/>
          </p:nvSpPr>
          <p:spPr>
            <a:xfrm>
              <a:off x="10877083" y="1049436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TextBox 330">
              <a:extLst>
                <a:ext uri="{FF2B5EF4-FFF2-40B4-BE49-F238E27FC236}">
                  <a16:creationId xmlns:a16="http://schemas.microsoft.com/office/drawing/2014/main" id="{3301C22D-B3FF-659D-79F0-D2336182EAB1}"/>
                </a:ext>
              </a:extLst>
            </p:cNvPr>
            <p:cNvSpPr txBox="1"/>
            <p:nvPr/>
          </p:nvSpPr>
          <p:spPr>
            <a:xfrm>
              <a:off x="11195747" y="1049436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F0A73EF0-06A4-E5D8-2BCB-0E47B0436DBD}"/>
                </a:ext>
              </a:extLst>
            </p:cNvPr>
            <p:cNvSpPr txBox="1"/>
            <p:nvPr/>
          </p:nvSpPr>
          <p:spPr>
            <a:xfrm>
              <a:off x="13896846" y="8701372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TextBox 329">
              <a:extLst>
                <a:ext uri="{FF2B5EF4-FFF2-40B4-BE49-F238E27FC236}">
                  <a16:creationId xmlns:a16="http://schemas.microsoft.com/office/drawing/2014/main" id="{C570A9CA-EC88-33FE-AE17-4120AF808400}"/>
                </a:ext>
              </a:extLst>
            </p:cNvPr>
            <p:cNvSpPr txBox="1"/>
            <p:nvPr/>
          </p:nvSpPr>
          <p:spPr>
            <a:xfrm>
              <a:off x="11889360" y="1049436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TextBox 330">
              <a:extLst>
                <a:ext uri="{FF2B5EF4-FFF2-40B4-BE49-F238E27FC236}">
                  <a16:creationId xmlns:a16="http://schemas.microsoft.com/office/drawing/2014/main" id="{9C374538-94F4-358F-318D-6CD535F60B55}"/>
                </a:ext>
              </a:extLst>
            </p:cNvPr>
            <p:cNvSpPr txBox="1"/>
            <p:nvPr/>
          </p:nvSpPr>
          <p:spPr>
            <a:xfrm>
              <a:off x="12222092" y="1049436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TextBox 329">
              <a:extLst>
                <a:ext uri="{FF2B5EF4-FFF2-40B4-BE49-F238E27FC236}">
                  <a16:creationId xmlns:a16="http://schemas.microsoft.com/office/drawing/2014/main" id="{2FA1CCC2-C9D7-400D-186F-3CD8304B5C68}"/>
                </a:ext>
              </a:extLst>
            </p:cNvPr>
            <p:cNvSpPr txBox="1"/>
            <p:nvPr/>
          </p:nvSpPr>
          <p:spPr>
            <a:xfrm>
              <a:off x="12928024" y="1049436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TextBox 330">
              <a:extLst>
                <a:ext uri="{FF2B5EF4-FFF2-40B4-BE49-F238E27FC236}">
                  <a16:creationId xmlns:a16="http://schemas.microsoft.com/office/drawing/2014/main" id="{60ED15A2-307E-77C4-65C5-F91C5886327A}"/>
                </a:ext>
              </a:extLst>
            </p:cNvPr>
            <p:cNvSpPr txBox="1"/>
            <p:nvPr/>
          </p:nvSpPr>
          <p:spPr>
            <a:xfrm>
              <a:off x="13260756" y="1049436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60163648-4D19-F5BF-87DD-D98885A8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3807" y="9540233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7C1A8406-42E5-4401-79F1-24BEAB7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0733" y="9919334"/>
              <a:ext cx="17793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CBE2D67A-F210-1286-BC9B-3D9F825B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7742" y="9017423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73D4176C-8988-323D-AB11-2F0972200B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95889" y="10776583"/>
              <a:ext cx="528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162262B9-CF26-5AE8-458B-B09E0B537151}"/>
                </a:ext>
              </a:extLst>
            </p:cNvPr>
            <p:cNvCxnSpPr>
              <a:cxnSpLocks/>
            </p:cNvCxnSpPr>
            <p:nvPr/>
          </p:nvCxnSpPr>
          <p:spPr>
            <a:xfrm>
              <a:off x="11934445" y="10776583"/>
              <a:ext cx="528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F6886A00-87D5-BD55-B0CD-C48C265188D6}"/>
                </a:ext>
              </a:extLst>
            </p:cNvPr>
            <p:cNvCxnSpPr>
              <a:cxnSpLocks/>
            </p:cNvCxnSpPr>
            <p:nvPr/>
          </p:nvCxnSpPr>
          <p:spPr>
            <a:xfrm>
              <a:off x="12961495" y="10776583"/>
              <a:ext cx="528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4" name="TextBox 59">
              <a:extLst>
                <a:ext uri="{FF2B5EF4-FFF2-40B4-BE49-F238E27FC236}">
                  <a16:creationId xmlns:a16="http://schemas.microsoft.com/office/drawing/2014/main" id="{4A33DDA2-D9C2-9BD0-FB31-2B56D634FF1B}"/>
                </a:ext>
              </a:extLst>
            </p:cNvPr>
            <p:cNvSpPr txBox="1"/>
            <p:nvPr/>
          </p:nvSpPr>
          <p:spPr>
            <a:xfrm>
              <a:off x="10758794" y="10827295"/>
              <a:ext cx="827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MV4-11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TextBox 59">
              <a:extLst>
                <a:ext uri="{FF2B5EF4-FFF2-40B4-BE49-F238E27FC236}">
                  <a16:creationId xmlns:a16="http://schemas.microsoft.com/office/drawing/2014/main" id="{243CBB99-9BBD-3274-536C-EE5DFCAA38AE}"/>
                </a:ext>
              </a:extLst>
            </p:cNvPr>
            <p:cNvSpPr txBox="1"/>
            <p:nvPr/>
          </p:nvSpPr>
          <p:spPr>
            <a:xfrm>
              <a:off x="11749806" y="10827295"/>
              <a:ext cx="1048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TextBox 59">
              <a:extLst>
                <a:ext uri="{FF2B5EF4-FFF2-40B4-BE49-F238E27FC236}">
                  <a16:creationId xmlns:a16="http://schemas.microsoft.com/office/drawing/2014/main" id="{9FFCB52B-83EE-8975-7D1B-DA1F0C893F21}"/>
                </a:ext>
              </a:extLst>
            </p:cNvPr>
            <p:cNvSpPr txBox="1"/>
            <p:nvPr/>
          </p:nvSpPr>
          <p:spPr>
            <a:xfrm>
              <a:off x="12872353" y="10827295"/>
              <a:ext cx="801444" cy="31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RS4-11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B0E365E1-AC1E-6C81-0D5F-C47161F4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3350" y="10148647"/>
              <a:ext cx="1619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ns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50">
            <a:extLst>
              <a:ext uri="{FF2B5EF4-FFF2-40B4-BE49-F238E27FC236}">
                <a16:creationId xmlns:a16="http://schemas.microsoft.com/office/drawing/2014/main" id="{AAF99B8F-DB5C-9CEC-0BC9-367E5FC129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85" t="12607" r="34624" b="30616"/>
          <a:stretch/>
        </p:blipFill>
        <p:spPr>
          <a:xfrm>
            <a:off x="9189934" y="3012036"/>
            <a:ext cx="2140085" cy="1546698"/>
          </a:xfrm>
          <a:prstGeom prst="rect">
            <a:avLst/>
          </a:prstGeom>
        </p:spPr>
      </p:pic>
      <p:sp>
        <p:nvSpPr>
          <p:cNvPr id="5" name="TextBox 52">
            <a:extLst>
              <a:ext uri="{FF2B5EF4-FFF2-40B4-BE49-F238E27FC236}">
                <a16:creationId xmlns:a16="http://schemas.microsoft.com/office/drawing/2014/main" id="{2AA52057-11F2-F03E-E21A-40661CCE2EA0}"/>
              </a:ext>
            </a:extLst>
          </p:cNvPr>
          <p:cNvSpPr txBox="1"/>
          <p:nvPr/>
        </p:nvSpPr>
        <p:spPr>
          <a:xfrm>
            <a:off x="9807832" y="3000198"/>
            <a:ext cx="90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HMC-1.1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4">
            <a:extLst>
              <a:ext uri="{FF2B5EF4-FFF2-40B4-BE49-F238E27FC236}">
                <a16:creationId xmlns:a16="http://schemas.microsoft.com/office/drawing/2014/main" id="{F6E20BAB-33E8-84A9-EDC3-ADAC1E762229}"/>
              </a:ext>
            </a:extLst>
          </p:cNvPr>
          <p:cNvSpPr txBox="1"/>
          <p:nvPr/>
        </p:nvSpPr>
        <p:spPr>
          <a:xfrm rot="16200000">
            <a:off x="7697468" y="3457158"/>
            <a:ext cx="170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cell death</a:t>
            </a:r>
          </a:p>
          <a:p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[% of population]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5">
            <a:extLst>
              <a:ext uri="{FF2B5EF4-FFF2-40B4-BE49-F238E27FC236}">
                <a16:creationId xmlns:a16="http://schemas.microsoft.com/office/drawing/2014/main" id="{D3F57B28-1252-CC2F-9A1F-C62B20CDD534}"/>
              </a:ext>
            </a:extLst>
          </p:cNvPr>
          <p:cNvSpPr txBox="1"/>
          <p:nvPr/>
        </p:nvSpPr>
        <p:spPr>
          <a:xfrm>
            <a:off x="8741516" y="2959195"/>
            <a:ext cx="51874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100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6">
            <a:extLst>
              <a:ext uri="{FF2B5EF4-FFF2-40B4-BE49-F238E27FC236}">
                <a16:creationId xmlns:a16="http://schemas.microsoft.com/office/drawing/2014/main" id="{0BBE8BCB-E2F9-4E15-7201-3DBA510B486A}"/>
              </a:ext>
            </a:extLst>
          </p:cNvPr>
          <p:cNvSpPr txBox="1"/>
          <p:nvPr/>
        </p:nvSpPr>
        <p:spPr>
          <a:xfrm>
            <a:off x="8741516" y="3625450"/>
            <a:ext cx="51874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50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2D486BB1-1584-398F-7BA4-47B8EDBC04F6}"/>
              </a:ext>
            </a:extLst>
          </p:cNvPr>
          <p:cNvSpPr txBox="1"/>
          <p:nvPr/>
        </p:nvSpPr>
        <p:spPr>
          <a:xfrm>
            <a:off x="8741516" y="4266003"/>
            <a:ext cx="51874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9">
            <a:extLst>
              <a:ext uri="{FF2B5EF4-FFF2-40B4-BE49-F238E27FC236}">
                <a16:creationId xmlns:a16="http://schemas.microsoft.com/office/drawing/2014/main" id="{25642F87-ED1C-4142-0603-2CEDCADE9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684" y="4184291"/>
            <a:ext cx="2372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****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3" name="TextBox 59">
            <a:extLst>
              <a:ext uri="{FF2B5EF4-FFF2-40B4-BE49-F238E27FC236}">
                <a16:creationId xmlns:a16="http://schemas.microsoft.com/office/drawing/2014/main" id="{F3F5F09B-145A-48D4-01B4-6A0350A21DF1}"/>
              </a:ext>
            </a:extLst>
          </p:cNvPr>
          <p:cNvSpPr txBox="1"/>
          <p:nvPr/>
        </p:nvSpPr>
        <p:spPr>
          <a:xfrm>
            <a:off x="8569610" y="4487710"/>
            <a:ext cx="78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29">
            <a:extLst>
              <a:ext uri="{FF2B5EF4-FFF2-40B4-BE49-F238E27FC236}">
                <a16:creationId xmlns:a16="http://schemas.microsoft.com/office/drawing/2014/main" id="{A9C972DB-F47A-4755-2354-46658E03DBD5}"/>
              </a:ext>
            </a:extLst>
          </p:cNvPr>
          <p:cNvSpPr txBox="1"/>
          <p:nvPr/>
        </p:nvSpPr>
        <p:spPr>
          <a:xfrm>
            <a:off x="9497393" y="4487710"/>
            <a:ext cx="30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330">
            <a:extLst>
              <a:ext uri="{FF2B5EF4-FFF2-40B4-BE49-F238E27FC236}">
                <a16:creationId xmlns:a16="http://schemas.microsoft.com/office/drawing/2014/main" id="{ECCEA0D8-BF36-DCCA-C048-8943F5ED9040}"/>
              </a:ext>
            </a:extLst>
          </p:cNvPr>
          <p:cNvSpPr txBox="1"/>
          <p:nvPr/>
        </p:nvSpPr>
        <p:spPr>
          <a:xfrm>
            <a:off x="10148518" y="4487710"/>
            <a:ext cx="30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31">
            <a:extLst>
              <a:ext uri="{FF2B5EF4-FFF2-40B4-BE49-F238E27FC236}">
                <a16:creationId xmlns:a16="http://schemas.microsoft.com/office/drawing/2014/main" id="{0035D5EF-8A6D-C014-2B94-1AF48EC5E1A5}"/>
              </a:ext>
            </a:extLst>
          </p:cNvPr>
          <p:cNvSpPr txBox="1"/>
          <p:nvPr/>
        </p:nvSpPr>
        <p:spPr>
          <a:xfrm>
            <a:off x="10796972" y="4487710"/>
            <a:ext cx="429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++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1">
            <a:extLst>
              <a:ext uri="{FF2B5EF4-FFF2-40B4-BE49-F238E27FC236}">
                <a16:creationId xmlns:a16="http://schemas.microsoft.com/office/drawing/2014/main" id="{17409EFD-01A5-26F8-4F98-87AFC2D72A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885" t="12722" r="34624" b="30699"/>
          <a:stretch/>
        </p:blipFill>
        <p:spPr>
          <a:xfrm>
            <a:off x="9189377" y="5160859"/>
            <a:ext cx="2140086" cy="1546698"/>
          </a:xfrm>
          <a:prstGeom prst="rect">
            <a:avLst/>
          </a:prstGeom>
        </p:spPr>
      </p:pic>
      <p:sp>
        <p:nvSpPr>
          <p:cNvPr id="18" name="TextBox 65">
            <a:extLst>
              <a:ext uri="{FF2B5EF4-FFF2-40B4-BE49-F238E27FC236}">
                <a16:creationId xmlns:a16="http://schemas.microsoft.com/office/drawing/2014/main" id="{C57592C2-D3E7-75FD-DC35-DA98C9BBA63F}"/>
              </a:ext>
            </a:extLst>
          </p:cNvPr>
          <p:cNvSpPr txBox="1"/>
          <p:nvPr/>
        </p:nvSpPr>
        <p:spPr>
          <a:xfrm>
            <a:off x="9807275" y="5155568"/>
            <a:ext cx="90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HMC-1.2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6">
            <a:extLst>
              <a:ext uri="{FF2B5EF4-FFF2-40B4-BE49-F238E27FC236}">
                <a16:creationId xmlns:a16="http://schemas.microsoft.com/office/drawing/2014/main" id="{DB55B286-F474-6602-3E9A-F75F97835533}"/>
              </a:ext>
            </a:extLst>
          </p:cNvPr>
          <p:cNvSpPr txBox="1"/>
          <p:nvPr/>
        </p:nvSpPr>
        <p:spPr>
          <a:xfrm>
            <a:off x="9643419" y="7316732"/>
            <a:ext cx="170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early apoptosis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67">
            <a:extLst>
              <a:ext uri="{FF2B5EF4-FFF2-40B4-BE49-F238E27FC236}">
                <a16:creationId xmlns:a16="http://schemas.microsoft.com/office/drawing/2014/main" id="{FC842147-D48E-7968-B837-7E5557CE6364}"/>
              </a:ext>
            </a:extLst>
          </p:cNvPr>
          <p:cNvSpPr txBox="1"/>
          <p:nvPr/>
        </p:nvSpPr>
        <p:spPr>
          <a:xfrm rot="16200000">
            <a:off x="7696911" y="5612528"/>
            <a:ext cx="170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cell death</a:t>
            </a:r>
          </a:p>
          <a:p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[% of population]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68">
            <a:extLst>
              <a:ext uri="{FF2B5EF4-FFF2-40B4-BE49-F238E27FC236}">
                <a16:creationId xmlns:a16="http://schemas.microsoft.com/office/drawing/2014/main" id="{3D951812-1686-2437-8487-7A59A6E5F61D}"/>
              </a:ext>
            </a:extLst>
          </p:cNvPr>
          <p:cNvSpPr txBox="1"/>
          <p:nvPr/>
        </p:nvSpPr>
        <p:spPr>
          <a:xfrm>
            <a:off x="8740959" y="5114565"/>
            <a:ext cx="51874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100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69">
            <a:extLst>
              <a:ext uri="{FF2B5EF4-FFF2-40B4-BE49-F238E27FC236}">
                <a16:creationId xmlns:a16="http://schemas.microsoft.com/office/drawing/2014/main" id="{0C3D9248-CD8A-61BA-E7C0-F649743F067B}"/>
              </a:ext>
            </a:extLst>
          </p:cNvPr>
          <p:cNvSpPr txBox="1"/>
          <p:nvPr/>
        </p:nvSpPr>
        <p:spPr>
          <a:xfrm>
            <a:off x="8740959" y="5780820"/>
            <a:ext cx="51874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50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70">
            <a:extLst>
              <a:ext uri="{FF2B5EF4-FFF2-40B4-BE49-F238E27FC236}">
                <a16:creationId xmlns:a16="http://schemas.microsoft.com/office/drawing/2014/main" id="{3BFE9FA9-2F42-5737-51DC-C1039D018A77}"/>
              </a:ext>
            </a:extLst>
          </p:cNvPr>
          <p:cNvSpPr txBox="1"/>
          <p:nvPr/>
        </p:nvSpPr>
        <p:spPr>
          <a:xfrm>
            <a:off x="8740959" y="6421373"/>
            <a:ext cx="518744" cy="303299"/>
          </a:xfrm>
          <a:prstGeom prst="rect">
            <a:avLst/>
          </a:prstGeom>
          <a:noFill/>
        </p:spPr>
        <p:txBody>
          <a:bodyPr wrap="square" lIns="87005" tIns="43503" rIns="87005" bIns="43503" rtlCol="0">
            <a:spAutoFit/>
          </a:bodyPr>
          <a:lstStyle/>
          <a:p>
            <a:pPr algn="r"/>
            <a:r>
              <a:rPr lang="hr-HR" sz="1400">
                <a:latin typeface="Arial" pitchFamily="34" charset="0"/>
                <a:cs typeface="Arial" pitchFamily="34" charset="0"/>
              </a:rPr>
              <a:t>0</a:t>
            </a:r>
            <a:endParaRPr lang="en-GB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71">
            <a:extLst>
              <a:ext uri="{FF2B5EF4-FFF2-40B4-BE49-F238E27FC236}">
                <a16:creationId xmlns:a16="http://schemas.microsoft.com/office/drawing/2014/main" id="{AC43BD05-2CFC-4A63-4E17-A4FF04AE4B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63" t="8771" r="18758" b="70856"/>
          <a:stretch/>
        </p:blipFill>
        <p:spPr>
          <a:xfrm>
            <a:off x="9421590" y="7120549"/>
            <a:ext cx="221829" cy="511380"/>
          </a:xfrm>
          <a:prstGeom prst="rect">
            <a:avLst/>
          </a:prstGeom>
        </p:spPr>
      </p:pic>
      <p:sp>
        <p:nvSpPr>
          <p:cNvPr id="25" name="TextBox 59">
            <a:extLst>
              <a:ext uri="{FF2B5EF4-FFF2-40B4-BE49-F238E27FC236}">
                <a16:creationId xmlns:a16="http://schemas.microsoft.com/office/drawing/2014/main" id="{6D53021E-F33F-79E1-0BA7-0AAE3228815B}"/>
              </a:ext>
            </a:extLst>
          </p:cNvPr>
          <p:cNvSpPr txBox="1"/>
          <p:nvPr/>
        </p:nvSpPr>
        <p:spPr>
          <a:xfrm>
            <a:off x="8569053" y="6643080"/>
            <a:ext cx="78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29">
            <a:extLst>
              <a:ext uri="{FF2B5EF4-FFF2-40B4-BE49-F238E27FC236}">
                <a16:creationId xmlns:a16="http://schemas.microsoft.com/office/drawing/2014/main" id="{3A2D8A87-31D2-01AE-E24B-44F2E85947A7}"/>
              </a:ext>
            </a:extLst>
          </p:cNvPr>
          <p:cNvSpPr txBox="1"/>
          <p:nvPr/>
        </p:nvSpPr>
        <p:spPr>
          <a:xfrm>
            <a:off x="9496836" y="6643080"/>
            <a:ext cx="30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330">
            <a:extLst>
              <a:ext uri="{FF2B5EF4-FFF2-40B4-BE49-F238E27FC236}">
                <a16:creationId xmlns:a16="http://schemas.microsoft.com/office/drawing/2014/main" id="{7D5E3279-B30B-C686-C3FB-EAD9F50D5E9D}"/>
              </a:ext>
            </a:extLst>
          </p:cNvPr>
          <p:cNvSpPr txBox="1"/>
          <p:nvPr/>
        </p:nvSpPr>
        <p:spPr>
          <a:xfrm>
            <a:off x="10147961" y="6643080"/>
            <a:ext cx="30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31">
            <a:extLst>
              <a:ext uri="{FF2B5EF4-FFF2-40B4-BE49-F238E27FC236}">
                <a16:creationId xmlns:a16="http://schemas.microsoft.com/office/drawing/2014/main" id="{D46833C6-6E30-3118-6D27-DC7AF8347B3F}"/>
              </a:ext>
            </a:extLst>
          </p:cNvPr>
          <p:cNvSpPr txBox="1"/>
          <p:nvPr/>
        </p:nvSpPr>
        <p:spPr>
          <a:xfrm>
            <a:off x="10796415" y="6643080"/>
            <a:ext cx="429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latin typeface="Arial" panose="020B0604020202020204" pitchFamily="34" charset="0"/>
                <a:cs typeface="Arial" panose="020B0604020202020204" pitchFamily="34" charset="0"/>
              </a:rPr>
              <a:t>++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76">
            <a:extLst>
              <a:ext uri="{FF2B5EF4-FFF2-40B4-BE49-F238E27FC236}">
                <a16:creationId xmlns:a16="http://schemas.microsoft.com/office/drawing/2014/main" id="{A6011AF1-5C4B-AF2A-C40E-AE2C67A6C682}"/>
              </a:ext>
            </a:extLst>
          </p:cNvPr>
          <p:cNvSpPr txBox="1"/>
          <p:nvPr/>
        </p:nvSpPr>
        <p:spPr>
          <a:xfrm>
            <a:off x="9643419" y="7078694"/>
            <a:ext cx="170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late apoptosis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15E018F5-8C81-2D79-2980-1F6BA07D9E9C}"/>
              </a:ext>
            </a:extLst>
          </p:cNvPr>
          <p:cNvSpPr txBox="1"/>
          <p:nvPr/>
        </p:nvSpPr>
        <p:spPr>
          <a:xfrm>
            <a:off x="1458574" y="8206893"/>
            <a:ext cx="15083513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Figure S2. MA191 is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most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toxic for cells carrying FLT3-ITD. a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MV4-11, MOLM-13, and RS4-11 cells were treated with 50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nM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MA191 for 72 h and analyzed for apoptosis by annexin-V and PI staining using flow cytometry.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data are representative for the outcome of two independent experiments; -, untreated, +, treated. Two-way ANOVA statistical test was used to determine statistical significance; ns, not significant; *p, &lt;0.05; **p, &lt;0.01; ***p, &lt;0.001; ****p, &lt;0.0001.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HMC-1.1 (carrying c-KIT with the activating V560G KIT mutation; upper panel) and HMC-1.2 (carrying c-KIT with the activating mutations G560V and D816V; lower panel), were treated with 50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or 100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MA191 for 72 h and analyzed for apoptosis by annexin-V and PI staining using flow cytometry. The data are representative for the outcome of two independent experiments; -, untreated, +, 50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++ 100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nM.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Two-way ANOVA statistical test was used to determine statistical significance; ****p, &lt;0.0001.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HMC-1.1 cells were treated with 50 or 100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nM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MA191 for 24 h and analyzed by immunoblot for the expression of c-KIT and p-Y719-c-KIT. The protein levels of β-actin were determined to verify equal loading of samples on all tested membranes. The data are representative for the outcome of three independent experiments; p-, phosphorylated;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kDa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molecular weight in kilodalton.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247">
            <a:extLst>
              <a:ext uri="{FF2B5EF4-FFF2-40B4-BE49-F238E27FC236}">
                <a16:creationId xmlns:a16="http://schemas.microsoft.com/office/drawing/2014/main" id="{16CBA6A0-08C1-2ADA-0EE2-AA8C60F9D28D}"/>
              </a:ext>
            </a:extLst>
          </p:cNvPr>
          <p:cNvSpPr txBox="1"/>
          <p:nvPr/>
        </p:nvSpPr>
        <p:spPr>
          <a:xfrm>
            <a:off x="7651787" y="2496633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</a:t>
            </a:r>
            <a:endParaRPr lang="en-GB" sz="2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8584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8">
            <a:extLst>
              <a:ext uri="{FF2B5EF4-FFF2-40B4-BE49-F238E27FC236}">
                <a16:creationId xmlns:a16="http://schemas.microsoft.com/office/drawing/2014/main" id="{343FB615-CE10-2C0C-A88E-E3984F8CA9E5}"/>
              </a:ext>
            </a:extLst>
          </p:cNvPr>
          <p:cNvSpPr txBox="1"/>
          <p:nvPr/>
        </p:nvSpPr>
        <p:spPr>
          <a:xfrm>
            <a:off x="14479966" y="-109582"/>
            <a:ext cx="3655634" cy="5986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60" tIns="83080" rIns="166160" bIns="83080" anchor="t" anchorCtr="1" compatLnSpc="1">
            <a:spAutoFit/>
          </a:bodyPr>
          <a:lstStyle/>
          <a:p>
            <a:pPr algn="ctr" defTabSz="16616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Halilovic_</a:t>
            </a:r>
            <a:r>
              <a:rPr lang="en-US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Figure</a:t>
            </a:r>
            <a:r>
              <a:rPr lang="hr-HR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 S3</a:t>
            </a:r>
            <a:r>
              <a:rPr lang="en-US" sz="2800" b="1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2" name="Textfeld 247">
            <a:extLst>
              <a:ext uri="{FF2B5EF4-FFF2-40B4-BE49-F238E27FC236}">
                <a16:creationId xmlns:a16="http://schemas.microsoft.com/office/drawing/2014/main" id="{273DCA66-0DC6-B973-9877-D3C5FE2A6A5D}"/>
              </a:ext>
            </a:extLst>
          </p:cNvPr>
          <p:cNvSpPr txBox="1"/>
          <p:nvPr/>
        </p:nvSpPr>
        <p:spPr>
          <a:xfrm>
            <a:off x="1872159" y="3689488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</a:t>
            </a:r>
            <a:endParaRPr lang="en-GB" sz="2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95E640-9279-927E-9ECD-30405354C90D}"/>
              </a:ext>
            </a:extLst>
          </p:cNvPr>
          <p:cNvGrpSpPr/>
          <p:nvPr/>
        </p:nvGrpSpPr>
        <p:grpSpPr>
          <a:xfrm>
            <a:off x="9722950" y="4288162"/>
            <a:ext cx="5788720" cy="2771267"/>
            <a:chOff x="7596143" y="8713693"/>
            <a:chExt cx="5788720" cy="277126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FF56680-31B8-3176-9778-0BE4EDA5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025" t="12308" r="29067" b="30905"/>
            <a:stretch/>
          </p:blipFill>
          <p:spPr>
            <a:xfrm>
              <a:off x="8564973" y="8713693"/>
              <a:ext cx="2829233" cy="193637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759B62-39EB-9D2A-EE7D-B05097B6E38D}"/>
                </a:ext>
              </a:extLst>
            </p:cNvPr>
            <p:cNvSpPr txBox="1"/>
            <p:nvPr/>
          </p:nvSpPr>
          <p:spPr>
            <a:xfrm rot="16200000">
              <a:off x="7007219" y="9346788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3C2792-DFDA-0A48-7A5E-D4422D29A4A0}"/>
                </a:ext>
              </a:extLst>
            </p:cNvPr>
            <p:cNvSpPr txBox="1"/>
            <p:nvPr/>
          </p:nvSpPr>
          <p:spPr>
            <a:xfrm>
              <a:off x="8134743" y="8767427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100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BE94E6-C1CA-6893-D1B1-71EE2BAB0B59}"/>
                </a:ext>
              </a:extLst>
            </p:cNvPr>
            <p:cNvSpPr txBox="1"/>
            <p:nvPr/>
          </p:nvSpPr>
          <p:spPr>
            <a:xfrm>
              <a:off x="8225162" y="9105178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80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86D27C-CC45-46CF-B547-A3F9C78E9CCC}"/>
                </a:ext>
              </a:extLst>
            </p:cNvPr>
            <p:cNvSpPr txBox="1"/>
            <p:nvPr/>
          </p:nvSpPr>
          <p:spPr>
            <a:xfrm>
              <a:off x="8225162" y="9441851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60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80E3C3-7A28-3BD0-437C-10E3F31C4A35}"/>
                </a:ext>
              </a:extLst>
            </p:cNvPr>
            <p:cNvSpPr txBox="1"/>
            <p:nvPr/>
          </p:nvSpPr>
          <p:spPr>
            <a:xfrm>
              <a:off x="8223541" y="9770996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40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86DB76-95A6-F5F7-3BA4-1E17FC9F1851}"/>
                </a:ext>
              </a:extLst>
            </p:cNvPr>
            <p:cNvSpPr txBox="1"/>
            <p:nvPr/>
          </p:nvSpPr>
          <p:spPr>
            <a:xfrm>
              <a:off x="8223541" y="10110326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A9A6CF-7914-011B-7BED-7816E8410939}"/>
                </a:ext>
              </a:extLst>
            </p:cNvPr>
            <p:cNvSpPr txBox="1"/>
            <p:nvPr/>
          </p:nvSpPr>
          <p:spPr>
            <a:xfrm>
              <a:off x="8333133" y="10398787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59">
              <a:extLst>
                <a:ext uri="{FF2B5EF4-FFF2-40B4-BE49-F238E27FC236}">
                  <a16:creationId xmlns:a16="http://schemas.microsoft.com/office/drawing/2014/main" id="{4AB44BD3-C0CA-0ACE-63DF-F66E3FDC625C}"/>
                </a:ext>
              </a:extLst>
            </p:cNvPr>
            <p:cNvSpPr txBox="1"/>
            <p:nvPr/>
          </p:nvSpPr>
          <p:spPr>
            <a:xfrm>
              <a:off x="8003889" y="10635447"/>
              <a:ext cx="798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329">
              <a:extLst>
                <a:ext uri="{FF2B5EF4-FFF2-40B4-BE49-F238E27FC236}">
                  <a16:creationId xmlns:a16="http://schemas.microsoft.com/office/drawing/2014/main" id="{FACC2BDB-CD7C-0F4B-3F1C-2AB9DE012188}"/>
                </a:ext>
              </a:extLst>
            </p:cNvPr>
            <p:cNvSpPr txBox="1"/>
            <p:nvPr/>
          </p:nvSpPr>
          <p:spPr>
            <a:xfrm>
              <a:off x="8667658" y="10614549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330">
              <a:extLst>
                <a:ext uri="{FF2B5EF4-FFF2-40B4-BE49-F238E27FC236}">
                  <a16:creationId xmlns:a16="http://schemas.microsoft.com/office/drawing/2014/main" id="{E91818E3-858E-4CC8-AE94-A7B34D98ED26}"/>
                </a:ext>
              </a:extLst>
            </p:cNvPr>
            <p:cNvSpPr txBox="1"/>
            <p:nvPr/>
          </p:nvSpPr>
          <p:spPr>
            <a:xfrm>
              <a:off x="9001828" y="10614549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331">
              <a:extLst>
                <a:ext uri="{FF2B5EF4-FFF2-40B4-BE49-F238E27FC236}">
                  <a16:creationId xmlns:a16="http://schemas.microsoft.com/office/drawing/2014/main" id="{ABA224D8-BFD0-CB1E-D3DB-71FD7A93447F}"/>
                </a:ext>
              </a:extLst>
            </p:cNvPr>
            <p:cNvSpPr txBox="1"/>
            <p:nvPr/>
          </p:nvSpPr>
          <p:spPr>
            <a:xfrm>
              <a:off x="9708300" y="10614549"/>
              <a:ext cx="245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333">
              <a:extLst>
                <a:ext uri="{FF2B5EF4-FFF2-40B4-BE49-F238E27FC236}">
                  <a16:creationId xmlns:a16="http://schemas.microsoft.com/office/drawing/2014/main" id="{6FA9AB7C-0392-5893-4DE8-ACA5F342CC96}"/>
                </a:ext>
              </a:extLst>
            </p:cNvPr>
            <p:cNvSpPr txBox="1"/>
            <p:nvPr/>
          </p:nvSpPr>
          <p:spPr>
            <a:xfrm>
              <a:off x="10040773" y="1061310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334">
              <a:extLst>
                <a:ext uri="{FF2B5EF4-FFF2-40B4-BE49-F238E27FC236}">
                  <a16:creationId xmlns:a16="http://schemas.microsoft.com/office/drawing/2014/main" id="{953D2780-1DC8-670E-F3AE-FB69E452B29F}"/>
                </a:ext>
              </a:extLst>
            </p:cNvPr>
            <p:cNvSpPr txBox="1"/>
            <p:nvPr/>
          </p:nvSpPr>
          <p:spPr>
            <a:xfrm>
              <a:off x="10739556" y="10613107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334">
              <a:extLst>
                <a:ext uri="{FF2B5EF4-FFF2-40B4-BE49-F238E27FC236}">
                  <a16:creationId xmlns:a16="http://schemas.microsoft.com/office/drawing/2014/main" id="{BD7FFCBF-078D-9028-DC98-854FE342668C}"/>
                </a:ext>
              </a:extLst>
            </p:cNvPr>
            <p:cNvSpPr txBox="1"/>
            <p:nvPr/>
          </p:nvSpPr>
          <p:spPr>
            <a:xfrm>
              <a:off x="11074669" y="10613107"/>
              <a:ext cx="325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463CBA9-BD76-80D6-E162-9BAEEB83AEBF}"/>
                </a:ext>
              </a:extLst>
            </p:cNvPr>
            <p:cNvSpPr txBox="1"/>
            <p:nvPr/>
          </p:nvSpPr>
          <p:spPr>
            <a:xfrm>
              <a:off x="11683795" y="8783430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770993-7380-8191-2421-AC9307A7E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163" t="8771" r="18758" b="70856"/>
            <a:stretch/>
          </p:blipFill>
          <p:spPr>
            <a:xfrm>
              <a:off x="11521746" y="8790524"/>
              <a:ext cx="221829" cy="51138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1D40AB-D226-4A15-247A-4E70E1ED90D5}"/>
                </a:ext>
              </a:extLst>
            </p:cNvPr>
            <p:cNvSpPr txBox="1"/>
            <p:nvPr/>
          </p:nvSpPr>
          <p:spPr>
            <a:xfrm>
              <a:off x="11683795" y="8998187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08C8D73-B74D-6ABE-7EE2-FEF5A571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3820" y="9691507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50AE4DA-315E-765C-B204-98BC80CF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0715" y="9900896"/>
              <a:ext cx="1619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ns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AD47058-87E8-B58C-37B5-F9FB012CAA77}"/>
                </a:ext>
              </a:extLst>
            </p:cNvPr>
            <p:cNvCxnSpPr/>
            <p:nvPr/>
          </p:nvCxnSpPr>
          <p:spPr>
            <a:xfrm>
              <a:off x="8671324" y="10943224"/>
              <a:ext cx="5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E4D5CAD-22FC-D204-2421-44BBEFA5948F}"/>
                </a:ext>
              </a:extLst>
            </p:cNvPr>
            <p:cNvCxnSpPr/>
            <p:nvPr/>
          </p:nvCxnSpPr>
          <p:spPr>
            <a:xfrm>
              <a:off x="9724908" y="10943224"/>
              <a:ext cx="5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49DF0BF-4CC2-F874-83B8-8CDC6D679424}"/>
                </a:ext>
              </a:extLst>
            </p:cNvPr>
            <p:cNvCxnSpPr/>
            <p:nvPr/>
          </p:nvCxnSpPr>
          <p:spPr>
            <a:xfrm>
              <a:off x="10739556" y="10943224"/>
              <a:ext cx="5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9">
              <a:extLst>
                <a:ext uri="{FF2B5EF4-FFF2-40B4-BE49-F238E27FC236}">
                  <a16:creationId xmlns:a16="http://schemas.microsoft.com/office/drawing/2014/main" id="{E1898BE2-6705-DA4F-25A6-8592E13ACD57}"/>
                </a:ext>
              </a:extLst>
            </p:cNvPr>
            <p:cNvSpPr txBox="1"/>
            <p:nvPr/>
          </p:nvSpPr>
          <p:spPr>
            <a:xfrm>
              <a:off x="8459661" y="10964247"/>
              <a:ext cx="1058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9">
              <a:extLst>
                <a:ext uri="{FF2B5EF4-FFF2-40B4-BE49-F238E27FC236}">
                  <a16:creationId xmlns:a16="http://schemas.microsoft.com/office/drawing/2014/main" id="{3924A01F-355C-F821-3893-82C9CDEB25F3}"/>
                </a:ext>
              </a:extLst>
            </p:cNvPr>
            <p:cNvSpPr txBox="1"/>
            <p:nvPr/>
          </p:nvSpPr>
          <p:spPr>
            <a:xfrm>
              <a:off x="9445079" y="10961740"/>
              <a:ext cx="1058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</a:p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-RES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70CAB8B8-878C-EB6B-F3BA-65A5FE7A74D0}"/>
                </a:ext>
              </a:extLst>
            </p:cNvPr>
            <p:cNvSpPr txBox="1"/>
            <p:nvPr/>
          </p:nvSpPr>
          <p:spPr>
            <a:xfrm>
              <a:off x="10464985" y="10961740"/>
              <a:ext cx="1058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</a:p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-RES-AC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1DD7E83-D4EB-F659-AA82-96547473F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510" y="10038083"/>
              <a:ext cx="1619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ns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5F63F7-9296-FCD9-E3AF-F05929C80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8161" y="9327065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63" name="Textfeld 247">
            <a:extLst>
              <a:ext uri="{FF2B5EF4-FFF2-40B4-BE49-F238E27FC236}">
                <a16:creationId xmlns:a16="http://schemas.microsoft.com/office/drawing/2014/main" id="{B2F06D75-4F8E-BF55-C8D2-29F268617514}"/>
              </a:ext>
            </a:extLst>
          </p:cNvPr>
          <p:cNvSpPr txBox="1"/>
          <p:nvPr/>
        </p:nvSpPr>
        <p:spPr>
          <a:xfrm>
            <a:off x="8959915" y="3689488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b</a:t>
            </a:r>
            <a:endParaRPr lang="en-GB" sz="28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EA051263-4157-4DE4-90B5-B9B0BFEE3072}"/>
              </a:ext>
            </a:extLst>
          </p:cNvPr>
          <p:cNvGrpSpPr/>
          <p:nvPr/>
        </p:nvGrpSpPr>
        <p:grpSpPr>
          <a:xfrm>
            <a:off x="2724870" y="4167369"/>
            <a:ext cx="5788720" cy="3075032"/>
            <a:chOff x="821708" y="11711897"/>
            <a:chExt cx="5788720" cy="3075032"/>
          </a:xfrm>
        </p:grpSpPr>
        <p:pic>
          <p:nvPicPr>
            <p:cNvPr id="615" name="Picture 614">
              <a:extLst>
                <a:ext uri="{FF2B5EF4-FFF2-40B4-BE49-F238E27FC236}">
                  <a16:creationId xmlns:a16="http://schemas.microsoft.com/office/drawing/2014/main" id="{698EBB1D-654C-C337-2B03-A49459DC1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5891" t="11919" r="29389" b="32247"/>
            <a:stretch/>
          </p:blipFill>
          <p:spPr>
            <a:xfrm>
              <a:off x="1775012" y="11794992"/>
              <a:ext cx="2835408" cy="1951744"/>
            </a:xfrm>
            <a:prstGeom prst="rect">
              <a:avLst/>
            </a:prstGeom>
          </p:spPr>
        </p:pic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64EB45F3-3E96-7375-3881-A4FF1584F175}"/>
                </a:ext>
              </a:extLst>
            </p:cNvPr>
            <p:cNvSpPr txBox="1"/>
            <p:nvPr/>
          </p:nvSpPr>
          <p:spPr>
            <a:xfrm rot="16200000">
              <a:off x="232784" y="12429203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DB8DE119-B27F-AAA0-C766-DAE27C8426C0}"/>
                </a:ext>
              </a:extLst>
            </p:cNvPr>
            <p:cNvSpPr txBox="1"/>
            <p:nvPr/>
          </p:nvSpPr>
          <p:spPr>
            <a:xfrm>
              <a:off x="1360308" y="11711897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100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57700164-04BC-287C-BE07-912635971A7B}"/>
                </a:ext>
              </a:extLst>
            </p:cNvPr>
            <p:cNvSpPr txBox="1"/>
            <p:nvPr/>
          </p:nvSpPr>
          <p:spPr>
            <a:xfrm>
              <a:off x="1450727" y="12071659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80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12306273-1F48-42CF-EB68-866DA55B3D43}"/>
                </a:ext>
              </a:extLst>
            </p:cNvPr>
            <p:cNvSpPr txBox="1"/>
            <p:nvPr/>
          </p:nvSpPr>
          <p:spPr>
            <a:xfrm>
              <a:off x="1450727" y="12452285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60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DFB42449-DDB7-D412-010E-7269EF748491}"/>
                </a:ext>
              </a:extLst>
            </p:cNvPr>
            <p:cNvSpPr txBox="1"/>
            <p:nvPr/>
          </p:nvSpPr>
          <p:spPr>
            <a:xfrm>
              <a:off x="1449106" y="12802073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40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D005AC87-A549-601F-EE39-4732C2E616FB}"/>
                </a:ext>
              </a:extLst>
            </p:cNvPr>
            <p:cNvSpPr txBox="1"/>
            <p:nvPr/>
          </p:nvSpPr>
          <p:spPr>
            <a:xfrm>
              <a:off x="1449106" y="13183075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7D1F43B2-13F2-A099-29A1-7E2E039DF895}"/>
                </a:ext>
              </a:extLst>
            </p:cNvPr>
            <p:cNvSpPr txBox="1"/>
            <p:nvPr/>
          </p:nvSpPr>
          <p:spPr>
            <a:xfrm>
              <a:off x="1558698" y="13499308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3" name="TextBox 59">
              <a:extLst>
                <a:ext uri="{FF2B5EF4-FFF2-40B4-BE49-F238E27FC236}">
                  <a16:creationId xmlns:a16="http://schemas.microsoft.com/office/drawing/2014/main" id="{5F817712-103C-2945-3FB8-33431D40971D}"/>
                </a:ext>
              </a:extLst>
            </p:cNvPr>
            <p:cNvSpPr txBox="1"/>
            <p:nvPr/>
          </p:nvSpPr>
          <p:spPr>
            <a:xfrm>
              <a:off x="1136111" y="13745982"/>
              <a:ext cx="798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MA191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15FD34F5-0EE9-44BC-F458-CDAC4DCCF79B}"/>
                </a:ext>
              </a:extLst>
            </p:cNvPr>
            <p:cNvSpPr txBox="1"/>
            <p:nvPr/>
          </p:nvSpPr>
          <p:spPr>
            <a:xfrm>
              <a:off x="4909360" y="11830161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5" name="Picture 624">
              <a:extLst>
                <a:ext uri="{FF2B5EF4-FFF2-40B4-BE49-F238E27FC236}">
                  <a16:creationId xmlns:a16="http://schemas.microsoft.com/office/drawing/2014/main" id="{9B2E9182-3B5A-EE01-5F44-1B21F02D4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163" t="8771" r="18758" b="70856"/>
            <a:stretch/>
          </p:blipFill>
          <p:spPr>
            <a:xfrm>
              <a:off x="4747311" y="11837255"/>
              <a:ext cx="221829" cy="511380"/>
            </a:xfrm>
            <a:prstGeom prst="rect">
              <a:avLst/>
            </a:prstGeom>
          </p:spPr>
        </p:pic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F5232103-FB96-7A4F-DE85-FA2EE2CC971D}"/>
                </a:ext>
              </a:extLst>
            </p:cNvPr>
            <p:cNvSpPr txBox="1"/>
            <p:nvPr/>
          </p:nvSpPr>
          <p:spPr>
            <a:xfrm>
              <a:off x="4909360" y="12044918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0B7EC909-3016-E882-A237-6FDCE6F1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244" y="12678531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D0AA9E79-4500-1131-FD67-43F2EF68A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465" y="12596250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299181A1-AB6E-3778-3C44-B718255C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482" y="12889400"/>
              <a:ext cx="593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34F4B0CC-F767-9983-3B32-100D42D5FE23}"/>
                </a:ext>
              </a:extLst>
            </p:cNvPr>
            <p:cNvCxnSpPr/>
            <p:nvPr/>
          </p:nvCxnSpPr>
          <p:spPr>
            <a:xfrm>
              <a:off x="1865503" y="14245193"/>
              <a:ext cx="5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B5A7B11B-1A9B-DC1E-A16D-5442DDAE504D}"/>
                </a:ext>
              </a:extLst>
            </p:cNvPr>
            <p:cNvCxnSpPr/>
            <p:nvPr/>
          </p:nvCxnSpPr>
          <p:spPr>
            <a:xfrm>
              <a:off x="2919087" y="14245193"/>
              <a:ext cx="5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A24D232A-6559-F683-5AA3-F58EA0DE7F46}"/>
                </a:ext>
              </a:extLst>
            </p:cNvPr>
            <p:cNvCxnSpPr/>
            <p:nvPr/>
          </p:nvCxnSpPr>
          <p:spPr>
            <a:xfrm>
              <a:off x="3933735" y="14245193"/>
              <a:ext cx="54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3" name="TextBox 59">
              <a:extLst>
                <a:ext uri="{FF2B5EF4-FFF2-40B4-BE49-F238E27FC236}">
                  <a16:creationId xmlns:a16="http://schemas.microsoft.com/office/drawing/2014/main" id="{517A7281-5D90-299F-6745-7BE9B9E65077}"/>
                </a:ext>
              </a:extLst>
            </p:cNvPr>
            <p:cNvSpPr txBox="1"/>
            <p:nvPr/>
          </p:nvSpPr>
          <p:spPr>
            <a:xfrm>
              <a:off x="1653840" y="14266216"/>
              <a:ext cx="1058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4" name="TextBox 59">
              <a:extLst>
                <a:ext uri="{FF2B5EF4-FFF2-40B4-BE49-F238E27FC236}">
                  <a16:creationId xmlns:a16="http://schemas.microsoft.com/office/drawing/2014/main" id="{D814AF6C-850B-4406-EB64-5576DEAD1EE5}"/>
                </a:ext>
              </a:extLst>
            </p:cNvPr>
            <p:cNvSpPr txBox="1"/>
            <p:nvPr/>
          </p:nvSpPr>
          <p:spPr>
            <a:xfrm>
              <a:off x="2658308" y="14263709"/>
              <a:ext cx="1058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</a:p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-RES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5" name="TextBox 59">
              <a:extLst>
                <a:ext uri="{FF2B5EF4-FFF2-40B4-BE49-F238E27FC236}">
                  <a16:creationId xmlns:a16="http://schemas.microsoft.com/office/drawing/2014/main" id="{8000896A-10E0-AD59-44D3-A8B520A1DB10}"/>
                </a:ext>
              </a:extLst>
            </p:cNvPr>
            <p:cNvSpPr txBox="1"/>
            <p:nvPr/>
          </p:nvSpPr>
          <p:spPr>
            <a:xfrm>
              <a:off x="3678214" y="14263709"/>
              <a:ext cx="1058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MOLM-13</a:t>
              </a:r>
            </a:p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-RES-AC</a:t>
              </a:r>
              <a:endParaRPr 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6" name="TextBox 329">
              <a:extLst>
                <a:ext uri="{FF2B5EF4-FFF2-40B4-BE49-F238E27FC236}">
                  <a16:creationId xmlns:a16="http://schemas.microsoft.com/office/drawing/2014/main" id="{B378519F-C30C-284A-29FE-23B25FD76910}"/>
                </a:ext>
              </a:extLst>
            </p:cNvPr>
            <p:cNvSpPr txBox="1"/>
            <p:nvPr/>
          </p:nvSpPr>
          <p:spPr>
            <a:xfrm>
              <a:off x="1840632" y="13720775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7" name="TextBox 330">
              <a:extLst>
                <a:ext uri="{FF2B5EF4-FFF2-40B4-BE49-F238E27FC236}">
                  <a16:creationId xmlns:a16="http://schemas.microsoft.com/office/drawing/2014/main" id="{AA52EAF4-8F97-5D20-F245-205DB0A94E76}"/>
                </a:ext>
              </a:extLst>
            </p:cNvPr>
            <p:cNvSpPr txBox="1"/>
            <p:nvPr/>
          </p:nvSpPr>
          <p:spPr>
            <a:xfrm>
              <a:off x="2057381" y="13720775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" name="TextBox 331">
              <a:extLst>
                <a:ext uri="{FF2B5EF4-FFF2-40B4-BE49-F238E27FC236}">
                  <a16:creationId xmlns:a16="http://schemas.microsoft.com/office/drawing/2014/main" id="{CB4200D4-93C7-F0CE-C9D0-61AD1FACA522}"/>
                </a:ext>
              </a:extLst>
            </p:cNvPr>
            <p:cNvSpPr txBox="1"/>
            <p:nvPr/>
          </p:nvSpPr>
          <p:spPr>
            <a:xfrm>
              <a:off x="2338488" y="13720775"/>
              <a:ext cx="245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9" name="TextBox 329">
              <a:extLst>
                <a:ext uri="{FF2B5EF4-FFF2-40B4-BE49-F238E27FC236}">
                  <a16:creationId xmlns:a16="http://schemas.microsoft.com/office/drawing/2014/main" id="{FA322C7C-84B1-2CEC-418B-2D37D0AF3E77}"/>
                </a:ext>
              </a:extLst>
            </p:cNvPr>
            <p:cNvSpPr txBox="1"/>
            <p:nvPr/>
          </p:nvSpPr>
          <p:spPr>
            <a:xfrm>
              <a:off x="1846548" y="1393535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0" name="TextBox 330">
              <a:extLst>
                <a:ext uri="{FF2B5EF4-FFF2-40B4-BE49-F238E27FC236}">
                  <a16:creationId xmlns:a16="http://schemas.microsoft.com/office/drawing/2014/main" id="{6A602754-E26A-F864-1C84-4E23082AF6F7}"/>
                </a:ext>
              </a:extLst>
            </p:cNvPr>
            <p:cNvSpPr txBox="1"/>
            <p:nvPr/>
          </p:nvSpPr>
          <p:spPr>
            <a:xfrm>
              <a:off x="2077586" y="13935350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1" name="TextBox 331">
              <a:extLst>
                <a:ext uri="{FF2B5EF4-FFF2-40B4-BE49-F238E27FC236}">
                  <a16:creationId xmlns:a16="http://schemas.microsoft.com/office/drawing/2014/main" id="{7A764E2D-1E91-9DC1-5E41-0D9A7C7575AC}"/>
                </a:ext>
              </a:extLst>
            </p:cNvPr>
            <p:cNvSpPr txBox="1"/>
            <p:nvPr/>
          </p:nvSpPr>
          <p:spPr>
            <a:xfrm>
              <a:off x="2318082" y="13935350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2" name="TextBox 329">
              <a:extLst>
                <a:ext uri="{FF2B5EF4-FFF2-40B4-BE49-F238E27FC236}">
                  <a16:creationId xmlns:a16="http://schemas.microsoft.com/office/drawing/2014/main" id="{5DC12C4B-8482-4F87-C205-F022B75DF9AC}"/>
                </a:ext>
              </a:extLst>
            </p:cNvPr>
            <p:cNvSpPr txBox="1"/>
            <p:nvPr/>
          </p:nvSpPr>
          <p:spPr>
            <a:xfrm>
              <a:off x="2831510" y="1371930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3" name="TextBox 330">
              <a:extLst>
                <a:ext uri="{FF2B5EF4-FFF2-40B4-BE49-F238E27FC236}">
                  <a16:creationId xmlns:a16="http://schemas.microsoft.com/office/drawing/2014/main" id="{8D72112A-1F9E-040C-4182-533D402F1C7F}"/>
                </a:ext>
              </a:extLst>
            </p:cNvPr>
            <p:cNvSpPr txBox="1"/>
            <p:nvPr/>
          </p:nvSpPr>
          <p:spPr>
            <a:xfrm>
              <a:off x="3048259" y="1371930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4" name="TextBox 331">
              <a:extLst>
                <a:ext uri="{FF2B5EF4-FFF2-40B4-BE49-F238E27FC236}">
                  <a16:creationId xmlns:a16="http://schemas.microsoft.com/office/drawing/2014/main" id="{7EDAF633-C700-3C33-5B2D-40B91BA3E88D}"/>
                </a:ext>
              </a:extLst>
            </p:cNvPr>
            <p:cNvSpPr txBox="1"/>
            <p:nvPr/>
          </p:nvSpPr>
          <p:spPr>
            <a:xfrm>
              <a:off x="3329366" y="13719302"/>
              <a:ext cx="245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" name="TextBox 329">
              <a:extLst>
                <a:ext uri="{FF2B5EF4-FFF2-40B4-BE49-F238E27FC236}">
                  <a16:creationId xmlns:a16="http://schemas.microsoft.com/office/drawing/2014/main" id="{4278D13A-F924-7C60-05CB-160E3985800B}"/>
                </a:ext>
              </a:extLst>
            </p:cNvPr>
            <p:cNvSpPr txBox="1"/>
            <p:nvPr/>
          </p:nvSpPr>
          <p:spPr>
            <a:xfrm>
              <a:off x="2837426" y="1393387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6" name="TextBox 330">
              <a:extLst>
                <a:ext uri="{FF2B5EF4-FFF2-40B4-BE49-F238E27FC236}">
                  <a16:creationId xmlns:a16="http://schemas.microsoft.com/office/drawing/2014/main" id="{B030BBFC-922E-D884-F9EB-D65C5E35A648}"/>
                </a:ext>
              </a:extLst>
            </p:cNvPr>
            <p:cNvSpPr txBox="1"/>
            <p:nvPr/>
          </p:nvSpPr>
          <p:spPr>
            <a:xfrm>
              <a:off x="3068464" y="1393387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TextBox 331">
              <a:extLst>
                <a:ext uri="{FF2B5EF4-FFF2-40B4-BE49-F238E27FC236}">
                  <a16:creationId xmlns:a16="http://schemas.microsoft.com/office/drawing/2014/main" id="{F53C4796-083E-56E2-F00A-8A1C13F5D6B6}"/>
                </a:ext>
              </a:extLst>
            </p:cNvPr>
            <p:cNvSpPr txBox="1"/>
            <p:nvPr/>
          </p:nvSpPr>
          <p:spPr>
            <a:xfrm>
              <a:off x="3308960" y="13933877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8" name="TextBox 329">
              <a:extLst>
                <a:ext uri="{FF2B5EF4-FFF2-40B4-BE49-F238E27FC236}">
                  <a16:creationId xmlns:a16="http://schemas.microsoft.com/office/drawing/2014/main" id="{C6607A95-B56E-8FC3-D17A-C25E9053AC1D}"/>
                </a:ext>
              </a:extLst>
            </p:cNvPr>
            <p:cNvSpPr txBox="1"/>
            <p:nvPr/>
          </p:nvSpPr>
          <p:spPr>
            <a:xfrm>
              <a:off x="3840550" y="1371930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9" name="TextBox 330">
              <a:extLst>
                <a:ext uri="{FF2B5EF4-FFF2-40B4-BE49-F238E27FC236}">
                  <a16:creationId xmlns:a16="http://schemas.microsoft.com/office/drawing/2014/main" id="{E02764D6-3FE1-9104-DED0-B2454A83A38E}"/>
                </a:ext>
              </a:extLst>
            </p:cNvPr>
            <p:cNvSpPr txBox="1"/>
            <p:nvPr/>
          </p:nvSpPr>
          <p:spPr>
            <a:xfrm>
              <a:off x="4047682" y="13719302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0" name="TextBox 331">
              <a:extLst>
                <a:ext uri="{FF2B5EF4-FFF2-40B4-BE49-F238E27FC236}">
                  <a16:creationId xmlns:a16="http://schemas.microsoft.com/office/drawing/2014/main" id="{B6DD8B72-8BC0-59E5-F273-C88737041011}"/>
                </a:ext>
              </a:extLst>
            </p:cNvPr>
            <p:cNvSpPr txBox="1"/>
            <p:nvPr/>
          </p:nvSpPr>
          <p:spPr>
            <a:xfrm>
              <a:off x="4328789" y="13719302"/>
              <a:ext cx="245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1" name="TextBox 329">
              <a:extLst>
                <a:ext uri="{FF2B5EF4-FFF2-40B4-BE49-F238E27FC236}">
                  <a16:creationId xmlns:a16="http://schemas.microsoft.com/office/drawing/2014/main" id="{4748540F-AE54-5E10-88CF-EED4C46147C1}"/>
                </a:ext>
              </a:extLst>
            </p:cNvPr>
            <p:cNvSpPr txBox="1"/>
            <p:nvPr/>
          </p:nvSpPr>
          <p:spPr>
            <a:xfrm>
              <a:off x="3846466" y="1393387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2" name="TextBox 330">
              <a:extLst>
                <a:ext uri="{FF2B5EF4-FFF2-40B4-BE49-F238E27FC236}">
                  <a16:creationId xmlns:a16="http://schemas.microsoft.com/office/drawing/2014/main" id="{B2838E51-5C51-3A87-32D6-79133D88328E}"/>
                </a:ext>
              </a:extLst>
            </p:cNvPr>
            <p:cNvSpPr txBox="1"/>
            <p:nvPr/>
          </p:nvSpPr>
          <p:spPr>
            <a:xfrm>
              <a:off x="4067887" y="13933877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3" name="TextBox 331">
              <a:extLst>
                <a:ext uri="{FF2B5EF4-FFF2-40B4-BE49-F238E27FC236}">
                  <a16:creationId xmlns:a16="http://schemas.microsoft.com/office/drawing/2014/main" id="{CC460437-C87B-D2D2-1C4E-C35893947526}"/>
                </a:ext>
              </a:extLst>
            </p:cNvPr>
            <p:cNvSpPr txBox="1"/>
            <p:nvPr/>
          </p:nvSpPr>
          <p:spPr>
            <a:xfrm>
              <a:off x="4308383" y="13933877"/>
              <a:ext cx="429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475A9A1F-A08F-F64E-6137-F318A2EB2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53" y="12528217"/>
              <a:ext cx="2372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****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8B7E2996-15CD-AE18-A525-CBFAE378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394" y="12947853"/>
              <a:ext cx="1619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ns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08D3A3FC-C6FD-72B4-3EF3-F95DE510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425" y="12775432"/>
              <a:ext cx="1619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r-HR" alt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ns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1AEAD023-DA45-EB89-CE17-5AFAEA4A4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046" y="12150456"/>
              <a:ext cx="593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*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608" name="Textfeld 247">
            <a:extLst>
              <a:ext uri="{FF2B5EF4-FFF2-40B4-BE49-F238E27FC236}">
                <a16:creationId xmlns:a16="http://schemas.microsoft.com/office/drawing/2014/main" id="{4A1E64FC-8C75-A96F-E060-E710ABC283D3}"/>
              </a:ext>
            </a:extLst>
          </p:cNvPr>
          <p:cNvSpPr txBox="1"/>
          <p:nvPr/>
        </p:nvSpPr>
        <p:spPr>
          <a:xfrm>
            <a:off x="1872159" y="7689528"/>
            <a:ext cx="1564875" cy="59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6158" tIns="83082" rIns="166158" bIns="83082" anchor="t" anchorCtr="0" compatLnSpc="1">
            <a:spAutoFit/>
          </a:bodyPr>
          <a:lstStyle/>
          <a:p>
            <a:pPr defTabSz="83081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800" kern="0">
                <a:solidFill>
                  <a:srgbClr val="000000"/>
                </a:solidFill>
                <a:latin typeface="Arial" pitchFamily="34"/>
                <a:cs typeface="Arial" pitchFamily="34"/>
              </a:rPr>
              <a:t>c</a:t>
            </a:r>
            <a:endParaRPr lang="en-GB" sz="28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4BB402-BFA9-596C-610A-EF5A1A89FD81}"/>
              </a:ext>
            </a:extLst>
          </p:cNvPr>
          <p:cNvGrpSpPr/>
          <p:nvPr/>
        </p:nvGrpSpPr>
        <p:grpSpPr>
          <a:xfrm>
            <a:off x="2743427" y="8126518"/>
            <a:ext cx="5096209" cy="2311474"/>
            <a:chOff x="1687993" y="4926118"/>
            <a:chExt cx="5096209" cy="23114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DF67B4-B3A4-3A08-D691-425034DBFC22}"/>
                </a:ext>
              </a:extLst>
            </p:cNvPr>
            <p:cNvSpPr txBox="1"/>
            <p:nvPr/>
          </p:nvSpPr>
          <p:spPr>
            <a:xfrm rot="16200000">
              <a:off x="1099069" y="5800995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900E0-57ED-0344-60FA-07AD74B2AC11}"/>
                </a:ext>
              </a:extLst>
            </p:cNvPr>
            <p:cNvSpPr txBox="1"/>
            <p:nvPr/>
          </p:nvSpPr>
          <p:spPr>
            <a:xfrm>
              <a:off x="2339046" y="5342320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50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2D55D6-F4C9-6336-2EAE-AFC445C01F67}"/>
                </a:ext>
              </a:extLst>
            </p:cNvPr>
            <p:cNvSpPr txBox="1"/>
            <p:nvPr/>
          </p:nvSpPr>
          <p:spPr>
            <a:xfrm>
              <a:off x="2337425" y="6022413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25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B328B8-DC0D-E366-88A1-BE90938D9ABC}"/>
                </a:ext>
              </a:extLst>
            </p:cNvPr>
            <p:cNvSpPr txBox="1"/>
            <p:nvPr/>
          </p:nvSpPr>
          <p:spPr>
            <a:xfrm>
              <a:off x="2447017" y="6672794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59">
              <a:extLst>
                <a:ext uri="{FF2B5EF4-FFF2-40B4-BE49-F238E27FC236}">
                  <a16:creationId xmlns:a16="http://schemas.microsoft.com/office/drawing/2014/main" id="{1410B941-05A8-6D9A-3546-151850E18D9F}"/>
                </a:ext>
              </a:extLst>
            </p:cNvPr>
            <p:cNvSpPr txBox="1"/>
            <p:nvPr/>
          </p:nvSpPr>
          <p:spPr>
            <a:xfrm>
              <a:off x="2069302" y="6929815"/>
              <a:ext cx="798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191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3A5442-62DD-CE74-E055-5CE3827592D1}"/>
                </a:ext>
              </a:extLst>
            </p:cNvPr>
            <p:cNvSpPr txBox="1"/>
            <p:nvPr/>
          </p:nvSpPr>
          <p:spPr>
            <a:xfrm>
              <a:off x="5083134" y="5381847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6DE260-94D4-4AD3-DA3D-47E1CE68F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163" t="8771" r="18758" b="70856"/>
            <a:stretch/>
          </p:blipFill>
          <p:spPr>
            <a:xfrm>
              <a:off x="4921085" y="5388941"/>
              <a:ext cx="221829" cy="5113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BBDDB9-D403-CBD7-7C5E-C957375C92A3}"/>
                </a:ext>
              </a:extLst>
            </p:cNvPr>
            <p:cNvSpPr txBox="1"/>
            <p:nvPr/>
          </p:nvSpPr>
          <p:spPr>
            <a:xfrm>
              <a:off x="5083134" y="5596604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329">
              <a:extLst>
                <a:ext uri="{FF2B5EF4-FFF2-40B4-BE49-F238E27FC236}">
                  <a16:creationId xmlns:a16="http://schemas.microsoft.com/office/drawing/2014/main" id="{F258EBC3-D5C4-E5CA-9A5A-0E6C564881C6}"/>
                </a:ext>
              </a:extLst>
            </p:cNvPr>
            <p:cNvSpPr txBox="1"/>
            <p:nvPr/>
          </p:nvSpPr>
          <p:spPr>
            <a:xfrm>
              <a:off x="2977498" y="6904608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330">
              <a:extLst>
                <a:ext uri="{FF2B5EF4-FFF2-40B4-BE49-F238E27FC236}">
                  <a16:creationId xmlns:a16="http://schemas.microsoft.com/office/drawing/2014/main" id="{7FD9A269-235B-D32F-988C-12A5A0EAAB0C}"/>
                </a:ext>
              </a:extLst>
            </p:cNvPr>
            <p:cNvSpPr txBox="1"/>
            <p:nvPr/>
          </p:nvSpPr>
          <p:spPr>
            <a:xfrm>
              <a:off x="3645937" y="6904608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331">
              <a:extLst>
                <a:ext uri="{FF2B5EF4-FFF2-40B4-BE49-F238E27FC236}">
                  <a16:creationId xmlns:a16="http://schemas.microsoft.com/office/drawing/2014/main" id="{866058C6-1653-F7BF-F729-5858DF31D543}"/>
                </a:ext>
              </a:extLst>
            </p:cNvPr>
            <p:cNvSpPr txBox="1"/>
            <p:nvPr/>
          </p:nvSpPr>
          <p:spPr>
            <a:xfrm>
              <a:off x="4290600" y="6904608"/>
              <a:ext cx="406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94180-49DA-E8B4-CE57-AD9CEA284637}"/>
                </a:ext>
              </a:extLst>
            </p:cNvPr>
            <p:cNvSpPr txBox="1"/>
            <p:nvPr/>
          </p:nvSpPr>
          <p:spPr>
            <a:xfrm>
              <a:off x="3376186" y="4926118"/>
              <a:ext cx="1245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HS-5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 (24 h)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0FAFB8C-A819-C214-E601-4B4BE8A8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3140" t="12114" r="29743" b="28379"/>
            <a:stretch/>
          </p:blipFill>
          <p:spPr>
            <a:xfrm>
              <a:off x="2706389" y="5444119"/>
              <a:ext cx="2160000" cy="147735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CC2DEB9-CB46-F559-97A5-E1EC9E1C5D78}"/>
              </a:ext>
            </a:extLst>
          </p:cNvPr>
          <p:cNvSpPr txBox="1"/>
          <p:nvPr/>
        </p:nvSpPr>
        <p:spPr>
          <a:xfrm>
            <a:off x="1862919" y="11042532"/>
            <a:ext cx="14902741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S3. MA191 is effective against FLT3-ITD with secondary D835Y TKD mutation. a, b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MOLM-13, MOLM-13-RES, and MOLM-13-RES-AC were treated with 200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MA49, MA191, or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MA68 for 48 h and analyzed for apoptosis by annexin-V and PI staining using flow cytometry. The data are representative for the outcome of two independent experiments; -, untreated, +, 200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nM.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Two-way ANOVA test was used to determine statistical significance; ns, not significant; *p, &lt;0.05; **p, &lt;0.01; ***p, &lt;0.001; ****p, &lt;0.0001. 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HS-5 cells that were co-cultured with MV4-11 cells were treated with 50 or 100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MA191 for </a:t>
            </a:r>
            <a:r>
              <a:rPr lang="hr-HR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hr-H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h </a:t>
            </a:r>
            <a:r>
              <a:rPr lang="hr-H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hr-HR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hr-H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h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analyzed for the apoptosis by annexin-V and PI staining using flow cytometry. The data are representative for the outcome of three independent experiments; -, untreated, +, 50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++, 100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nM.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Two-way ANOVA statistical test was used to determine statistical significance.</a:t>
            </a:r>
            <a:endParaRPr lang="de-DE" sz="1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595ABB-2B68-3A02-051E-4D2E0CCCBDC1}"/>
              </a:ext>
            </a:extLst>
          </p:cNvPr>
          <p:cNvGrpSpPr/>
          <p:nvPr/>
        </p:nvGrpSpPr>
        <p:grpSpPr>
          <a:xfrm>
            <a:off x="8002843" y="8067485"/>
            <a:ext cx="5096209" cy="2311474"/>
            <a:chOff x="8944576" y="4946631"/>
            <a:chExt cx="5096209" cy="2311474"/>
          </a:xfrm>
        </p:grpSpPr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212F4A5D-E374-D048-0F2B-2B4178879F4C}"/>
                </a:ext>
              </a:extLst>
            </p:cNvPr>
            <p:cNvSpPr txBox="1"/>
            <p:nvPr/>
          </p:nvSpPr>
          <p:spPr>
            <a:xfrm rot="16200000">
              <a:off x="8355652" y="5821508"/>
              <a:ext cx="1701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cell death</a:t>
              </a:r>
            </a:p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[% of population]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E8EC68EA-BCC5-9078-BA09-B60329372859}"/>
                </a:ext>
              </a:extLst>
            </p:cNvPr>
            <p:cNvSpPr txBox="1"/>
            <p:nvPr/>
          </p:nvSpPr>
          <p:spPr>
            <a:xfrm>
              <a:off x="9595629" y="5362833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50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D469F92-3FA9-6A3E-AA0E-E438C6E1BC25}"/>
                </a:ext>
              </a:extLst>
            </p:cNvPr>
            <p:cNvSpPr txBox="1"/>
            <p:nvPr/>
          </p:nvSpPr>
          <p:spPr>
            <a:xfrm>
              <a:off x="9594008" y="6042926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25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4562B44-B8F2-7986-2DC8-682FE943D769}"/>
                </a:ext>
              </a:extLst>
            </p:cNvPr>
            <p:cNvSpPr txBox="1"/>
            <p:nvPr/>
          </p:nvSpPr>
          <p:spPr>
            <a:xfrm>
              <a:off x="9703600" y="6693307"/>
              <a:ext cx="518744" cy="303299"/>
            </a:xfrm>
            <a:prstGeom prst="rect">
              <a:avLst/>
            </a:prstGeom>
            <a:noFill/>
          </p:spPr>
          <p:txBody>
            <a:bodyPr wrap="square" lIns="87005" tIns="43503" rIns="87005" bIns="43503" rtlCol="0">
              <a:spAutoFit/>
            </a:bodyPr>
            <a:lstStyle/>
            <a:p>
              <a:r>
                <a:rPr lang="hr-HR" sz="1400">
                  <a:latin typeface="Arial" pitchFamily="34" charset="0"/>
                  <a:cs typeface="Arial" pitchFamily="34" charset="0"/>
                </a:rPr>
                <a:t>0</a:t>
              </a:r>
              <a:endParaRPr lang="en-GB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TextBox 59">
              <a:extLst>
                <a:ext uri="{FF2B5EF4-FFF2-40B4-BE49-F238E27FC236}">
                  <a16:creationId xmlns:a16="http://schemas.microsoft.com/office/drawing/2014/main" id="{BCE43AF0-F51E-1534-6145-8732800F5FC6}"/>
                </a:ext>
              </a:extLst>
            </p:cNvPr>
            <p:cNvSpPr txBox="1"/>
            <p:nvPr/>
          </p:nvSpPr>
          <p:spPr>
            <a:xfrm>
              <a:off x="9325885" y="6950328"/>
              <a:ext cx="7986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191</a:t>
              </a: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18E9B5A7-04C9-3155-96C5-A57E44B6ABF7}"/>
                </a:ext>
              </a:extLst>
            </p:cNvPr>
            <p:cNvSpPr txBox="1"/>
            <p:nvPr/>
          </p:nvSpPr>
          <p:spPr>
            <a:xfrm>
              <a:off x="12339717" y="5402360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late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4A028FFF-4605-47C5-ED72-B0AC08905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163" t="8771" r="18758" b="70856"/>
            <a:stretch/>
          </p:blipFill>
          <p:spPr>
            <a:xfrm>
              <a:off x="12177668" y="5409454"/>
              <a:ext cx="221829" cy="511380"/>
            </a:xfrm>
            <a:prstGeom prst="rect">
              <a:avLst/>
            </a:prstGeom>
          </p:spPr>
        </p:pic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CEE13246-54E5-A090-8689-3DCDB4393125}"/>
                </a:ext>
              </a:extLst>
            </p:cNvPr>
            <p:cNvSpPr txBox="1"/>
            <p:nvPr/>
          </p:nvSpPr>
          <p:spPr>
            <a:xfrm>
              <a:off x="12339717" y="5617117"/>
              <a:ext cx="170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early apoptosis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TextBox 329">
              <a:extLst>
                <a:ext uri="{FF2B5EF4-FFF2-40B4-BE49-F238E27FC236}">
                  <a16:creationId xmlns:a16="http://schemas.microsoft.com/office/drawing/2014/main" id="{F1A6E2CF-81E1-5BF8-D82A-44B287664A4B}"/>
                </a:ext>
              </a:extLst>
            </p:cNvPr>
            <p:cNvSpPr txBox="1"/>
            <p:nvPr/>
          </p:nvSpPr>
          <p:spPr>
            <a:xfrm>
              <a:off x="10234081" y="6925121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TextBox 330">
              <a:extLst>
                <a:ext uri="{FF2B5EF4-FFF2-40B4-BE49-F238E27FC236}">
                  <a16:creationId xmlns:a16="http://schemas.microsoft.com/office/drawing/2014/main" id="{3DAD8D1C-0BF3-E86D-8F4A-2C4489B05621}"/>
                </a:ext>
              </a:extLst>
            </p:cNvPr>
            <p:cNvSpPr txBox="1"/>
            <p:nvPr/>
          </p:nvSpPr>
          <p:spPr>
            <a:xfrm>
              <a:off x="10902520" y="6925121"/>
              <a:ext cx="303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TextBox 331">
              <a:extLst>
                <a:ext uri="{FF2B5EF4-FFF2-40B4-BE49-F238E27FC236}">
                  <a16:creationId xmlns:a16="http://schemas.microsoft.com/office/drawing/2014/main" id="{A31D14B4-B91F-7A65-13F5-9A64CE456BEA}"/>
                </a:ext>
              </a:extLst>
            </p:cNvPr>
            <p:cNvSpPr txBox="1"/>
            <p:nvPr/>
          </p:nvSpPr>
          <p:spPr>
            <a:xfrm>
              <a:off x="11547183" y="6925121"/>
              <a:ext cx="406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>
                  <a:latin typeface="Arial" panose="020B0604020202020204" pitchFamily="34" charset="0"/>
                  <a:cs typeface="Arial" panose="020B0604020202020204" pitchFamily="34" charset="0"/>
                </a:rPr>
                <a:t>++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969F107-700C-2EA4-1313-04CB4D092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4825" t="14194" r="34149" b="30903"/>
            <a:stretch/>
          </p:blipFill>
          <p:spPr>
            <a:xfrm>
              <a:off x="9940938" y="5453760"/>
              <a:ext cx="2160000" cy="150074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124A97-A2F5-96DD-2F63-54A7D93F60FD}"/>
                </a:ext>
              </a:extLst>
            </p:cNvPr>
            <p:cNvSpPr txBox="1"/>
            <p:nvPr/>
          </p:nvSpPr>
          <p:spPr>
            <a:xfrm>
              <a:off x="10632769" y="4946631"/>
              <a:ext cx="1564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Arial" panose="020B0604020202020204" pitchFamily="34" charset="0"/>
                  <a:cs typeface="Arial" panose="020B0604020202020204" pitchFamily="34" charset="0"/>
                </a:rPr>
                <a:t>HS-5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 (48 h)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1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56E3D4CA3D5F4CB7ED37E5C1B00826" ma:contentTypeVersion="4" ma:contentTypeDescription="Ein neues Dokument erstellen." ma:contentTypeScope="" ma:versionID="745837e93818c825799f0776145a4d2a">
  <xsd:schema xmlns:xsd="http://www.w3.org/2001/XMLSchema" xmlns:xs="http://www.w3.org/2001/XMLSchema" xmlns:p="http://schemas.microsoft.com/office/2006/metadata/properties" xmlns:ns3="04473b0a-7954-4b02-82f1-314a4e487911" targetNamespace="http://schemas.microsoft.com/office/2006/metadata/properties" ma:root="true" ma:fieldsID="44f7b5db7deb3f06405191056a955ee1" ns3:_="">
    <xsd:import namespace="04473b0a-7954-4b02-82f1-314a4e4879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73b0a-7954-4b02-82f1-314a4e487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64BBD-9529-4F9A-81E8-BC8A22E2AB7A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04473b0a-7954-4b02-82f1-314a4e48791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DA1713-90B1-48C8-B3C6-D319937380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2FBB5-F7C7-4684-96CC-410BB3139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73b0a-7954-4b02-82f1-314a4e487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1187</Words>
  <Application>Microsoft Office PowerPoint</Application>
  <PresentationFormat>Benutzerdefiniert</PresentationFormat>
  <Paragraphs>295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Melisa Halilovic</dc:creator>
  <cp:lastModifiedBy>OHK</cp:lastModifiedBy>
  <cp:revision>333</cp:revision>
  <dcterms:created xsi:type="dcterms:W3CDTF">2023-06-18T21:05:52Z</dcterms:created>
  <dcterms:modified xsi:type="dcterms:W3CDTF">2025-06-13T19:52:24Z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0x0101006956E3D4CA3D5F4CB7ED37E5C1B00826</vt:lpwstr>
  </property>
</Properties>
</file>