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4.xml" ContentType="application/vnd.openxmlformats-officedocument.presentationml.notesSlide+xml"/>
  <Override PartName="/ppt/charts/chart11.xml" ContentType="application/vnd.openxmlformats-officedocument.drawingml.char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71" r:id="rId2"/>
    <p:sldId id="267" r:id="rId3"/>
    <p:sldId id="268" r:id="rId4"/>
    <p:sldId id="273" r:id="rId5"/>
    <p:sldId id="274" r:id="rId6"/>
    <p:sldId id="275" r:id="rId7"/>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160" userDrawn="1">
          <p15:clr>
            <a:srgbClr val="A4A3A4"/>
          </p15:clr>
        </p15:guide>
        <p15:guide id="2" orient="horz" pos="31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206AC87-47D3-79CA-B687-50FD35D21133}" name="Aniket Chaudhari" initials="AC" userId="0bddf945a0e2be0e"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52" autoAdjust="0"/>
    <p:restoredTop sz="94726" autoAdjust="0"/>
  </p:normalViewPr>
  <p:slideViewPr>
    <p:cSldViewPr snapToGrid="0">
      <p:cViewPr varScale="1">
        <p:scale>
          <a:sx n="56" d="100"/>
          <a:sy n="56" d="100"/>
        </p:scale>
        <p:origin x="2938" y="58"/>
      </p:cViewPr>
      <p:guideLst>
        <p:guide pos="2160"/>
        <p:guide orient="horz" pos="3168"/>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D:\RCB\Results\December%202022\qPCR\EF1_20122022\EF1qPCR%20Analysi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D:\RCB\Results\December%202022\qPCR\PolyUbq_RPL7-2_CYP1\PolyubiquitinQPCRAnalysi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1" Type="http://schemas.openxmlformats.org/officeDocument/2006/relationships/oleObject" Target="file:///C:\Users\DELL\Downloads\geNormv3%20(5).xlsm"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D:\RCB\Results\December%202022\qPCR\GAPDH_TIP41_EF123122022\GAPDH%20qPCR%20Analysi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RCB\Results\December%202022\qPCR\CYP1_21122022\CYP1qPCRanalysis2112202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RCB\Results\February%202023\qPCR\IF4a%20qpcr%20analysi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RCB\Results\December%202022\qPCR\Histone%20H2a_21122022\HistoneH2AqPCR%20Analysis_2112202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RCB\Results\February%202023\qPCR\HSP90%20qpcr%20analysi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RCB\Results\December%202022\qPCR\EF1_Lectin_22122022\LectinqPCR_Analysis_22122022.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RCB\Results\December%202022\qPCR\GAPDH_TIP41_EF123122022\TIP41qPCR%20Analysi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D:\RCB\Results\December%202022\qPCR\Actin_Alphatubulin_HistoneH2A_28122022\ActinqPCRAnalysi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solidFill>
                <a:latin typeface="Arial" panose="020B0604020202020204" pitchFamily="34" charset="0"/>
                <a:ea typeface="+mn-ea"/>
                <a:cs typeface="Arial" panose="020B0604020202020204" pitchFamily="34" charset="0"/>
              </a:defRPr>
            </a:pPr>
            <a:r>
              <a:rPr lang="en-IN" sz="1000" dirty="0">
                <a:solidFill>
                  <a:schemeClr val="tx1"/>
                </a:solidFill>
                <a:latin typeface="Arial" panose="020B0604020202020204" pitchFamily="34" charset="0"/>
                <a:cs typeface="Arial" panose="020B0604020202020204" pitchFamily="34" charset="0"/>
              </a:rPr>
              <a:t>EF-1 ALPHA</a:t>
            </a:r>
          </a:p>
        </c:rich>
      </c:tx>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8.1481481481481488E-2"/>
          <c:y val="0.1546137935999895"/>
          <c:w val="0.86731571909652816"/>
          <c:h val="0.60701696197055965"/>
        </c:manualLayout>
      </c:layout>
      <c:scatterChart>
        <c:scatterStyle val="lineMarker"/>
        <c:varyColors val="0"/>
        <c:ser>
          <c:idx val="0"/>
          <c:order val="0"/>
          <c:spPr>
            <a:ln w="19050" cap="rnd">
              <a:solidFill>
                <a:schemeClr val="accent1"/>
              </a:solidFill>
              <a:round/>
            </a:ln>
            <a:effectLst/>
          </c:spPr>
          <c:marker>
            <c:symbol val="none"/>
          </c:marker>
          <c:trendline>
            <c:spPr>
              <a:ln w="19050" cap="rnd" cmpd="sng">
                <a:solidFill>
                  <a:schemeClr val="tx1"/>
                </a:solidFill>
                <a:prstDash val="solid"/>
              </a:ln>
              <a:effectLst/>
            </c:spPr>
            <c:trendlineType val="linear"/>
            <c:dispRSqr val="1"/>
            <c:dispEq val="1"/>
            <c:trendlineLbl>
              <c:layout>
                <c:manualLayout>
                  <c:x val="-0.17802507225048853"/>
                  <c:y val="-0.22122437012886534"/>
                </c:manualLayout>
              </c:layout>
              <c:numFmt formatCode="General"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rendlineLbl>
          </c:trendline>
          <c:xVal>
            <c:numRef>
              <c:f>'20Dec22'!$U$3:$U$7</c:f>
              <c:numCache>
                <c:formatCode>General</c:formatCode>
                <c:ptCount val="5"/>
                <c:pt idx="0">
                  <c:v>0</c:v>
                </c:pt>
                <c:pt idx="1">
                  <c:v>-0.6020599913279624</c:v>
                </c:pt>
                <c:pt idx="2">
                  <c:v>-1.2041199826559248</c:v>
                </c:pt>
                <c:pt idx="3">
                  <c:v>-1.8061799739838871</c:v>
                </c:pt>
              </c:numCache>
            </c:numRef>
          </c:xVal>
          <c:yVal>
            <c:numRef>
              <c:f>'20Dec22'!$V$3:$V$7</c:f>
              <c:numCache>
                <c:formatCode>General</c:formatCode>
                <c:ptCount val="5"/>
                <c:pt idx="0">
                  <c:v>17.846</c:v>
                </c:pt>
                <c:pt idx="1">
                  <c:v>19.553000000000001</c:v>
                </c:pt>
                <c:pt idx="2">
                  <c:v>21.530999999999999</c:v>
                </c:pt>
                <c:pt idx="3">
                  <c:v>23.562999999999999</c:v>
                </c:pt>
                <c:pt idx="4">
                  <c:v>32.155999999999999</c:v>
                </c:pt>
              </c:numCache>
            </c:numRef>
          </c:yVal>
          <c:smooth val="0"/>
          <c:extLst>
            <c:ext xmlns:c16="http://schemas.microsoft.com/office/drawing/2014/chart" uri="{C3380CC4-5D6E-409C-BE32-E72D297353CC}">
              <c16:uniqueId val="{00000000-137B-45F0-98DB-2E0A4C8A3184}"/>
            </c:ext>
          </c:extLst>
        </c:ser>
        <c:dLbls>
          <c:showLegendKey val="0"/>
          <c:showVal val="0"/>
          <c:showCatName val="0"/>
          <c:showSerName val="0"/>
          <c:showPercent val="0"/>
          <c:showBubbleSize val="0"/>
        </c:dLbls>
        <c:axId val="481781583"/>
        <c:axId val="481781999"/>
      </c:scatterChart>
      <c:valAx>
        <c:axId val="481781583"/>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en-IN" sz="1000" b="0" dirty="0">
                    <a:solidFill>
                      <a:schemeClr val="tx1"/>
                    </a:solidFill>
                    <a:latin typeface="Arial" panose="020B0604020202020204" pitchFamily="34" charset="0"/>
                    <a:cs typeface="Arial" panose="020B0604020202020204" pitchFamily="34" charset="0"/>
                  </a:rPr>
                  <a:t>Log of cDNA concentration</a:t>
                </a:r>
              </a:p>
            </c:rich>
          </c:tx>
          <c:layout>
            <c:manualLayout>
              <c:xMode val="edge"/>
              <c:yMode val="edge"/>
              <c:x val="0.2255746051478022"/>
              <c:y val="0.8851601089622588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81781999"/>
        <c:crosses val="autoZero"/>
        <c:crossBetween val="midCat"/>
      </c:valAx>
      <c:valAx>
        <c:axId val="481781999"/>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en-IN" sz="1000" b="0" dirty="0">
                    <a:solidFill>
                      <a:schemeClr val="tx1"/>
                    </a:solidFill>
                    <a:latin typeface="Arial" panose="020B0604020202020204" pitchFamily="34" charset="0"/>
                    <a:cs typeface="Arial" panose="020B0604020202020204" pitchFamily="34" charset="0"/>
                  </a:rPr>
                  <a:t>Ct value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00"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8178158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sz="1200" b="1">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solidFill>
                <a:latin typeface="Arial" panose="020B0604020202020204" pitchFamily="34" charset="0"/>
                <a:ea typeface="+mn-ea"/>
                <a:cs typeface="Arial" panose="020B0604020202020204" pitchFamily="34" charset="0"/>
              </a:defRPr>
            </a:pPr>
            <a:r>
              <a:rPr lang="en-IN" sz="1000" dirty="0">
                <a:solidFill>
                  <a:schemeClr val="tx1"/>
                </a:solidFill>
                <a:latin typeface="Arial" panose="020B0604020202020204" pitchFamily="34" charset="0"/>
                <a:cs typeface="Arial" panose="020B0604020202020204" pitchFamily="34" charset="0"/>
              </a:rPr>
              <a:t>POLYUBIQUITIN</a:t>
            </a:r>
          </a:p>
        </c:rich>
      </c:tx>
      <c:layout>
        <c:manualLayout>
          <c:xMode val="edge"/>
          <c:yMode val="edge"/>
          <c:x val="0.34165034321070492"/>
          <c:y val="4.4832917952229996E-2"/>
        </c:manualLayout>
      </c:layout>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tx1"/>
                </a:solidFill>
                <a:prstDash val="solid"/>
              </a:ln>
              <a:effectLst/>
            </c:spPr>
            <c:trendlineType val="linear"/>
            <c:dispRSqr val="1"/>
            <c:dispEq val="1"/>
            <c:trendlineLbl>
              <c:layout>
                <c:manualLayout>
                  <c:x val="-0.21889369109495219"/>
                  <c:y val="-0.1582602003713719"/>
                </c:manualLayout>
              </c:layout>
              <c:numFmt formatCode="General"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rendlineLbl>
          </c:trendline>
          <c:xVal>
            <c:numRef>
              <c:f>Sheet1!$R$2:$R$6</c:f>
              <c:numCache>
                <c:formatCode>General</c:formatCode>
                <c:ptCount val="5"/>
                <c:pt idx="0">
                  <c:v>0</c:v>
                </c:pt>
                <c:pt idx="1">
                  <c:v>-0.6020599913279624</c:v>
                </c:pt>
                <c:pt idx="2">
                  <c:v>-1.2041199826559248</c:v>
                </c:pt>
                <c:pt idx="3">
                  <c:v>-1.8061799739838871</c:v>
                </c:pt>
              </c:numCache>
            </c:numRef>
          </c:xVal>
          <c:yVal>
            <c:numRef>
              <c:f>Sheet1!$S$2:$S$6</c:f>
              <c:numCache>
                <c:formatCode>#,##0.000</c:formatCode>
                <c:ptCount val="5"/>
                <c:pt idx="0">
                  <c:v>19.324215888977051</c:v>
                </c:pt>
                <c:pt idx="1">
                  <c:v>21.359574317932129</c:v>
                </c:pt>
                <c:pt idx="2">
                  <c:v>22.550993919372559</c:v>
                </c:pt>
                <c:pt idx="3">
                  <c:v>24.439363479614258</c:v>
                </c:pt>
                <c:pt idx="4">
                  <c:v>33.573507308959961</c:v>
                </c:pt>
              </c:numCache>
            </c:numRef>
          </c:yVal>
          <c:smooth val="0"/>
          <c:extLst>
            <c:ext xmlns:c16="http://schemas.microsoft.com/office/drawing/2014/chart" uri="{C3380CC4-5D6E-409C-BE32-E72D297353CC}">
              <c16:uniqueId val="{00000000-322D-4BE0-92E7-09F6C1234A32}"/>
            </c:ext>
          </c:extLst>
        </c:ser>
        <c:dLbls>
          <c:showLegendKey val="0"/>
          <c:showVal val="0"/>
          <c:showCatName val="0"/>
          <c:showSerName val="0"/>
          <c:showPercent val="0"/>
          <c:showBubbleSize val="0"/>
        </c:dLbls>
        <c:axId val="1872866880"/>
        <c:axId val="1872868544"/>
      </c:scatterChart>
      <c:valAx>
        <c:axId val="18728668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en-IN" sz="1000" b="0" dirty="0">
                    <a:solidFill>
                      <a:schemeClr val="tx1"/>
                    </a:solidFill>
                    <a:latin typeface="Arial" panose="020B0604020202020204" pitchFamily="34" charset="0"/>
                    <a:cs typeface="Arial" panose="020B0604020202020204" pitchFamily="34" charset="0"/>
                  </a:rPr>
                  <a:t>Log of cDNA concentration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72868544"/>
        <c:crosses val="autoZero"/>
        <c:crossBetween val="midCat"/>
      </c:valAx>
      <c:valAx>
        <c:axId val="1872868544"/>
        <c:scaling>
          <c:orientation val="minMax"/>
        </c:scaling>
        <c:delete val="0"/>
        <c:axPos val="l"/>
        <c:title>
          <c:tx>
            <c:rich>
              <a:bodyPr rot="-54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r>
                  <a:rPr lang="en-IN" sz="1100" b="0">
                    <a:solidFill>
                      <a:schemeClr val="tx1"/>
                    </a:solidFill>
                    <a:latin typeface="Arial" panose="020B0604020202020204" pitchFamily="34" charset="0"/>
                    <a:cs typeface="Arial" panose="020B0604020202020204" pitchFamily="34" charset="0"/>
                  </a:rPr>
                  <a:t>Ct Value</a:t>
                </a:r>
              </a:p>
            </c:rich>
          </c:tx>
          <c:layout>
            <c:manualLayout>
              <c:xMode val="edge"/>
              <c:yMode val="edge"/>
              <c:x val="4.5813898500406486E-2"/>
              <c:y val="0.18112569455721314"/>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00"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87286688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sz="1200" b="1">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74615726758362"/>
          <c:y val="0.19879732212374449"/>
          <c:w val="0.82896630203301525"/>
          <c:h val="0.69159045205313896"/>
        </c:manualLayout>
      </c:layout>
      <c:barChart>
        <c:barDir val="col"/>
        <c:grouping val="clustered"/>
        <c:varyColors val="0"/>
        <c:ser>
          <c:idx val="0"/>
          <c:order val="0"/>
          <c:spPr>
            <a:solidFill>
              <a:srgbClr val="C2E49C"/>
            </a:solidFill>
            <a:ln w="25400">
              <a:noFill/>
              <a:prstDash val="solid"/>
            </a:ln>
          </c:spPr>
          <c:invertIfNegative val="0"/>
          <c:dLbls>
            <c:spPr>
              <a:noFill/>
              <a:ln w="25400">
                <a:noFill/>
              </a:ln>
            </c:spPr>
            <c:txPr>
              <a:bodyPr/>
              <a:lstStyle/>
              <a:p>
                <a:pPr>
                  <a:defRPr sz="8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Stdev!$C$7:$J$7</c:f>
              <c:strCache>
                <c:ptCount val="8"/>
                <c:pt idx="0">
                  <c:v>V2/3</c:v>
                </c:pt>
                <c:pt idx="1">
                  <c:v>V3/4</c:v>
                </c:pt>
                <c:pt idx="2">
                  <c:v>V4/5</c:v>
                </c:pt>
                <c:pt idx="3">
                  <c:v>V5/6</c:v>
                </c:pt>
                <c:pt idx="4">
                  <c:v>V6/7</c:v>
                </c:pt>
                <c:pt idx="5">
                  <c:v>V7/8</c:v>
                </c:pt>
                <c:pt idx="6">
                  <c:v>V8/9</c:v>
                </c:pt>
                <c:pt idx="7">
                  <c:v>V9/10</c:v>
                </c:pt>
              </c:strCache>
            </c:strRef>
          </c:cat>
          <c:val>
            <c:numRef>
              <c:f>Stdev!$C$8:$J$8</c:f>
              <c:numCache>
                <c:formatCode>0.000</c:formatCode>
                <c:ptCount val="8"/>
                <c:pt idx="0">
                  <c:v>1.7734545603882046E-2</c:v>
                </c:pt>
                <c:pt idx="1">
                  <c:v>1.7139514340307124E-2</c:v>
                </c:pt>
                <c:pt idx="2">
                  <c:v>1.3583516341921115E-2</c:v>
                </c:pt>
                <c:pt idx="3">
                  <c:v>1.6284199207869925E-2</c:v>
                </c:pt>
                <c:pt idx="4">
                  <c:v>1.5203623795438676E-2</c:v>
                </c:pt>
                <c:pt idx="5">
                  <c:v>1.2896051967725541E-2</c:v>
                </c:pt>
                <c:pt idx="6">
                  <c:v>1.530558909696712E-2</c:v>
                </c:pt>
                <c:pt idx="7">
                  <c:v>1.9601824314897241E-2</c:v>
                </c:pt>
              </c:numCache>
            </c:numRef>
          </c:val>
          <c:extLst>
            <c:ext xmlns:c16="http://schemas.microsoft.com/office/drawing/2014/chart" uri="{C3380CC4-5D6E-409C-BE32-E72D297353CC}">
              <c16:uniqueId val="{00000000-8495-4A44-AB8C-A6DE6ED98D42}"/>
            </c:ext>
          </c:extLst>
        </c:ser>
        <c:dLbls>
          <c:showLegendKey val="0"/>
          <c:showVal val="0"/>
          <c:showCatName val="0"/>
          <c:showSerName val="0"/>
          <c:showPercent val="0"/>
          <c:showBubbleSize val="0"/>
        </c:dLbls>
        <c:gapWidth val="150"/>
        <c:axId val="88999424"/>
        <c:axId val="89001344"/>
      </c:barChart>
      <c:catAx>
        <c:axId val="88999424"/>
        <c:scaling>
          <c:orientation val="minMax"/>
        </c:scaling>
        <c:delete val="0"/>
        <c:axPos val="b"/>
        <c:numFmt formatCode="General" sourceLinked="1"/>
        <c:majorTickMark val="none"/>
        <c:minorTickMark val="out"/>
        <c:tickLblPos val="nextTo"/>
        <c:spPr>
          <a:ln w="3175">
            <a:solidFill>
              <a:srgbClr val="000000"/>
            </a:solidFill>
            <a:prstDash val="solid"/>
          </a:ln>
        </c:spPr>
        <c:txPr>
          <a:bodyPr rot="0" vert="horz"/>
          <a:lstStyle/>
          <a:p>
            <a:pPr>
              <a:defRPr sz="1000" b="0" i="0" u="none" strike="noStrike" baseline="0">
                <a:solidFill>
                  <a:schemeClr val="tx1"/>
                </a:solidFill>
                <a:latin typeface="Arial" panose="020B0604020202020204" pitchFamily="34" charset="0"/>
                <a:ea typeface="Arial"/>
                <a:cs typeface="Arial" panose="020B0604020202020204" pitchFamily="34" charset="0"/>
              </a:defRPr>
            </a:pPr>
            <a:endParaRPr lang="en-US"/>
          </a:p>
        </c:txPr>
        <c:crossAx val="89001344"/>
        <c:crosses val="autoZero"/>
        <c:auto val="1"/>
        <c:lblAlgn val="ctr"/>
        <c:lblOffset val="100"/>
        <c:noMultiLvlLbl val="0"/>
      </c:catAx>
      <c:valAx>
        <c:axId val="89001344"/>
        <c:scaling>
          <c:orientation val="minMax"/>
        </c:scaling>
        <c:delete val="0"/>
        <c:axPos val="l"/>
        <c:title>
          <c:tx>
            <c:rich>
              <a:bodyPr/>
              <a:lstStyle/>
              <a:p>
                <a:pPr>
                  <a:defRPr sz="1000" b="0">
                    <a:solidFill>
                      <a:schemeClr val="tx1"/>
                    </a:solidFill>
                    <a:latin typeface="Arial" panose="020B0604020202020204" pitchFamily="34" charset="0"/>
                    <a:cs typeface="Arial" panose="020B0604020202020204" pitchFamily="34" charset="0"/>
                  </a:defRPr>
                </a:pPr>
                <a:r>
                  <a:rPr lang="en-IN" sz="1000" b="0" dirty="0">
                    <a:solidFill>
                      <a:schemeClr val="tx1"/>
                    </a:solidFill>
                    <a:latin typeface="Arial" panose="020B0604020202020204" pitchFamily="34" charset="0"/>
                    <a:cs typeface="Arial" panose="020B0604020202020204" pitchFamily="34" charset="0"/>
                  </a:rPr>
                  <a:t>Pairwise variation (V Value)</a:t>
                </a:r>
              </a:p>
            </c:rich>
          </c:tx>
          <c:overlay val="0"/>
        </c:title>
        <c:numFmt formatCode="0.00" sourceLinked="0"/>
        <c:majorTickMark val="out"/>
        <c:minorTickMark val="none"/>
        <c:tickLblPos val="nextTo"/>
        <c:spPr>
          <a:ln w="3175">
            <a:solidFill>
              <a:srgbClr val="000000"/>
            </a:solidFill>
            <a:prstDash val="solid"/>
          </a:ln>
        </c:spPr>
        <c:txPr>
          <a:bodyPr rot="0" vert="horz"/>
          <a:lstStyle/>
          <a:p>
            <a:pPr>
              <a:defRPr sz="1000" b="0" i="0" u="none" strike="noStrike" baseline="0">
                <a:solidFill>
                  <a:schemeClr val="tx1"/>
                </a:solidFill>
                <a:latin typeface="Arial" panose="020B0604020202020204" pitchFamily="34" charset="0"/>
                <a:ea typeface="Arial"/>
                <a:cs typeface="Arial" panose="020B0604020202020204" pitchFamily="34" charset="0"/>
              </a:defRPr>
            </a:pPr>
            <a:endParaRPr lang="en-US"/>
          </a:p>
        </c:txPr>
        <c:crossAx val="88999424"/>
        <c:crosses val="autoZero"/>
        <c:crossBetween val="between"/>
      </c:valAx>
      <c:spPr>
        <a:noFill/>
        <a:ln w="12700">
          <a:noFill/>
          <a:prstDash val="solid"/>
        </a:ln>
      </c:spPr>
    </c:plotArea>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solidFill>
                <a:latin typeface="Arial" panose="020B0604020202020204" pitchFamily="34" charset="0"/>
                <a:ea typeface="+mn-ea"/>
                <a:cs typeface="Arial" panose="020B0604020202020204" pitchFamily="34" charset="0"/>
              </a:defRPr>
            </a:pPr>
            <a:r>
              <a:rPr lang="en-IN" sz="1000" dirty="0">
                <a:solidFill>
                  <a:schemeClr val="tx1"/>
                </a:solidFill>
                <a:latin typeface="Arial" panose="020B0604020202020204" pitchFamily="34" charset="0"/>
                <a:cs typeface="Arial" panose="020B0604020202020204" pitchFamily="34" charset="0"/>
              </a:rPr>
              <a:t>GAPDH</a:t>
            </a:r>
          </a:p>
        </c:rich>
      </c:tx>
      <c:layout>
        <c:manualLayout>
          <c:xMode val="edge"/>
          <c:yMode val="edge"/>
          <c:x val="0.32543044619422568"/>
          <c:y val="2.7777777777777776E-2"/>
        </c:manualLayout>
      </c:layout>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319139609758615"/>
          <c:y val="0.25885944067323913"/>
          <c:w val="0.82660366135877328"/>
          <c:h val="0.52737321563300821"/>
        </c:manualLayout>
      </c:layout>
      <c:scatterChart>
        <c:scatterStyle val="lineMarker"/>
        <c:varyColors val="0"/>
        <c:ser>
          <c:idx val="0"/>
          <c:order val="0"/>
          <c:spPr>
            <a:ln w="19050" cap="rnd">
              <a:solidFill>
                <a:schemeClr val="accent1"/>
              </a:solidFill>
              <a:round/>
            </a:ln>
            <a:effectLst/>
          </c:spPr>
          <c:marker>
            <c:symbol val="none"/>
          </c:marker>
          <c:trendline>
            <c:spPr>
              <a:ln w="19050" cap="rnd">
                <a:solidFill>
                  <a:schemeClr val="tx1"/>
                </a:solidFill>
                <a:prstDash val="solid"/>
              </a:ln>
              <a:effectLst/>
            </c:spPr>
            <c:trendlineType val="linear"/>
            <c:dispRSqr val="1"/>
            <c:dispEq val="1"/>
            <c:trendlineLbl>
              <c:layout>
                <c:manualLayout>
                  <c:x val="-0.2173314027151686"/>
                  <c:y val="-0.17583764499993698"/>
                </c:manualLayout>
              </c:layout>
              <c:numFmt formatCode="General"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rendlineLbl>
          </c:trendline>
          <c:xVal>
            <c:numRef>
              <c:f>'23Dec2022'!$R$2:$R$6</c:f>
              <c:numCache>
                <c:formatCode>General</c:formatCode>
                <c:ptCount val="5"/>
                <c:pt idx="0">
                  <c:v>0</c:v>
                </c:pt>
                <c:pt idx="1">
                  <c:v>-0.6020599913279624</c:v>
                </c:pt>
                <c:pt idx="2">
                  <c:v>-1.2041199826559248</c:v>
                </c:pt>
                <c:pt idx="3">
                  <c:v>-1.8061799739838871</c:v>
                </c:pt>
              </c:numCache>
            </c:numRef>
          </c:xVal>
          <c:yVal>
            <c:numRef>
              <c:f>'23Dec2022'!$S$2:$S$6</c:f>
              <c:numCache>
                <c:formatCode>#,##0.000</c:formatCode>
                <c:ptCount val="5"/>
                <c:pt idx="0">
                  <c:v>19.101270675659165</c:v>
                </c:pt>
                <c:pt idx="1">
                  <c:v>21.664203643798828</c:v>
                </c:pt>
                <c:pt idx="2">
                  <c:v>23.32615852355957</c:v>
                </c:pt>
                <c:pt idx="3">
                  <c:v>25.280982971191406</c:v>
                </c:pt>
                <c:pt idx="4">
                  <c:v>34.689720153808594</c:v>
                </c:pt>
              </c:numCache>
            </c:numRef>
          </c:yVal>
          <c:smooth val="0"/>
          <c:extLst>
            <c:ext xmlns:c16="http://schemas.microsoft.com/office/drawing/2014/chart" uri="{C3380CC4-5D6E-409C-BE32-E72D297353CC}">
              <c16:uniqueId val="{00000000-6CC3-4396-852D-1A7551B244C8}"/>
            </c:ext>
          </c:extLst>
        </c:ser>
        <c:dLbls>
          <c:showLegendKey val="0"/>
          <c:showVal val="0"/>
          <c:showCatName val="0"/>
          <c:showSerName val="0"/>
          <c:showPercent val="0"/>
          <c:showBubbleSize val="0"/>
        </c:dLbls>
        <c:axId val="172707152"/>
        <c:axId val="172695920"/>
      </c:scatterChart>
      <c:valAx>
        <c:axId val="17270715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en-IN" sz="1000" b="0" dirty="0">
                    <a:solidFill>
                      <a:schemeClr val="tx1"/>
                    </a:solidFill>
                    <a:latin typeface="Arial" panose="020B0604020202020204" pitchFamily="34" charset="0"/>
                    <a:cs typeface="Arial" panose="020B0604020202020204" pitchFamily="34" charset="0"/>
                  </a:rPr>
                  <a:t>Log of cDNA concentration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72695920"/>
        <c:crosses val="autoZero"/>
        <c:crossBetween val="midCat"/>
      </c:valAx>
      <c:valAx>
        <c:axId val="17269592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en-IN" sz="1000" b="0">
                    <a:solidFill>
                      <a:schemeClr val="tx1"/>
                    </a:solidFill>
                    <a:latin typeface="Arial" panose="020B0604020202020204" pitchFamily="34" charset="0"/>
                    <a:cs typeface="Arial" panose="020B0604020202020204" pitchFamily="34" charset="0"/>
                  </a:rPr>
                  <a:t>Ct value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00"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7270715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sz="1200" b="1">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solidFill>
                <a:latin typeface="Arial" panose="020B0604020202020204" pitchFamily="34" charset="0"/>
                <a:ea typeface="+mn-ea"/>
                <a:cs typeface="Arial" panose="020B0604020202020204" pitchFamily="34" charset="0"/>
              </a:defRPr>
            </a:pPr>
            <a:r>
              <a:rPr lang="en-US" sz="1000" dirty="0">
                <a:solidFill>
                  <a:schemeClr val="tx1"/>
                </a:solidFill>
                <a:latin typeface="Arial" panose="020B0604020202020204" pitchFamily="34" charset="0"/>
                <a:cs typeface="Arial" panose="020B0604020202020204" pitchFamily="34" charset="0"/>
              </a:rPr>
              <a:t>CYP1</a:t>
            </a:r>
          </a:p>
        </c:rich>
      </c:tx>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scatterChart>
        <c:scatterStyle val="lineMarker"/>
        <c:varyColors val="0"/>
        <c:ser>
          <c:idx val="0"/>
          <c:order val="0"/>
          <c:spPr>
            <a:ln w="19050" cap="rnd">
              <a:solidFill>
                <a:schemeClr val="accent1"/>
              </a:solidFill>
              <a:round/>
            </a:ln>
            <a:effectLst/>
          </c:spPr>
          <c:marker>
            <c:symbol val="none"/>
          </c:marker>
          <c:trendline>
            <c:spPr>
              <a:ln w="19050" cap="rnd">
                <a:solidFill>
                  <a:schemeClr val="tx1"/>
                </a:solidFill>
                <a:prstDash val="solid"/>
              </a:ln>
              <a:effectLst/>
            </c:spPr>
            <c:trendlineType val="linear"/>
            <c:dispRSqr val="1"/>
            <c:dispEq val="1"/>
            <c:trendlineLbl>
              <c:layout>
                <c:manualLayout>
                  <c:x val="-0.19694595685780419"/>
                  <c:y val="-0.17660434884083961"/>
                </c:manualLayout>
              </c:layout>
              <c:numFmt formatCode="General"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rendlineLbl>
          </c:trendline>
          <c:xVal>
            <c:numRef>
              <c:f>Biorad!$S$2:$S$6</c:f>
              <c:numCache>
                <c:formatCode>General</c:formatCode>
                <c:ptCount val="5"/>
                <c:pt idx="0">
                  <c:v>0</c:v>
                </c:pt>
                <c:pt idx="1">
                  <c:v>-0.6020599913279624</c:v>
                </c:pt>
                <c:pt idx="2">
                  <c:v>-1.2041199826559248</c:v>
                </c:pt>
                <c:pt idx="3">
                  <c:v>-1.8061799739838871</c:v>
                </c:pt>
              </c:numCache>
            </c:numRef>
          </c:xVal>
          <c:yVal>
            <c:numRef>
              <c:f>Biorad!$T$2:$T$6</c:f>
              <c:numCache>
                <c:formatCode>###0.00;\-###0.00</c:formatCode>
                <c:ptCount val="5"/>
                <c:pt idx="0">
                  <c:v>20.331604234401549</c:v>
                </c:pt>
                <c:pt idx="1">
                  <c:v>22.335719914896849</c:v>
                </c:pt>
                <c:pt idx="2">
                  <c:v>24.090414286944799</c:v>
                </c:pt>
                <c:pt idx="3">
                  <c:v>26.349393807592101</c:v>
                </c:pt>
                <c:pt idx="4">
                  <c:v>34.218953489739746</c:v>
                </c:pt>
              </c:numCache>
            </c:numRef>
          </c:yVal>
          <c:smooth val="0"/>
          <c:extLst>
            <c:ext xmlns:c16="http://schemas.microsoft.com/office/drawing/2014/chart" uri="{C3380CC4-5D6E-409C-BE32-E72D297353CC}">
              <c16:uniqueId val="{00000000-C3BE-4564-AF7F-0746F8136E4C}"/>
            </c:ext>
          </c:extLst>
        </c:ser>
        <c:dLbls>
          <c:showLegendKey val="0"/>
          <c:showVal val="0"/>
          <c:showCatName val="0"/>
          <c:showSerName val="0"/>
          <c:showPercent val="0"/>
          <c:showBubbleSize val="0"/>
        </c:dLbls>
        <c:axId val="1474642256"/>
        <c:axId val="1474642672"/>
      </c:scatterChart>
      <c:valAx>
        <c:axId val="147464225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en-IN" sz="1000" b="0">
                    <a:solidFill>
                      <a:schemeClr val="tx1"/>
                    </a:solidFill>
                    <a:latin typeface="Arial" panose="020B0604020202020204" pitchFamily="34" charset="0"/>
                    <a:cs typeface="Arial" panose="020B0604020202020204" pitchFamily="34" charset="0"/>
                  </a:rPr>
                  <a:t>Log of cDNA concentration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74642672"/>
        <c:crosses val="autoZero"/>
        <c:crossBetween val="midCat"/>
      </c:valAx>
      <c:valAx>
        <c:axId val="1474642672"/>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en-IN" sz="1000" b="0">
                    <a:solidFill>
                      <a:schemeClr val="tx1"/>
                    </a:solidFill>
                    <a:latin typeface="Arial" panose="020B0604020202020204" pitchFamily="34" charset="0"/>
                    <a:cs typeface="Arial" panose="020B0604020202020204" pitchFamily="34" charset="0"/>
                  </a:rPr>
                  <a:t>Ct Value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00;\-###0.00"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7464225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sz="1200" b="1">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solidFill>
                <a:latin typeface="Arial" panose="020B0604020202020204" pitchFamily="34" charset="0"/>
                <a:ea typeface="+mn-ea"/>
                <a:cs typeface="Arial" panose="020B0604020202020204" pitchFamily="34" charset="0"/>
              </a:defRPr>
            </a:pPr>
            <a:r>
              <a:rPr lang="en-IN" sz="1000" b="1" dirty="0">
                <a:solidFill>
                  <a:schemeClr val="tx1"/>
                </a:solidFill>
                <a:latin typeface="Arial" panose="020B0604020202020204" pitchFamily="34" charset="0"/>
                <a:cs typeface="Arial" panose="020B0604020202020204" pitchFamily="34" charset="0"/>
              </a:rPr>
              <a:t>IF 4a</a:t>
            </a:r>
          </a:p>
        </c:rich>
      </c:tx>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tx1"/>
                </a:solidFill>
                <a:prstDash val="solid"/>
              </a:ln>
              <a:effectLst/>
            </c:spPr>
            <c:trendlineType val="linear"/>
            <c:dispRSqr val="1"/>
            <c:dispEq val="1"/>
            <c:trendlineLbl>
              <c:layout>
                <c:manualLayout>
                  <c:x val="-0.19512672461677638"/>
                  <c:y val="-0.29073190316512543"/>
                </c:manualLayout>
              </c:layout>
              <c:numFmt formatCode="General"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rendlineLbl>
          </c:trendline>
          <c:xVal>
            <c:numRef>
              <c:f>Sheet1!$Q$2:$Q$4</c:f>
              <c:numCache>
                <c:formatCode>General</c:formatCode>
                <c:ptCount val="3"/>
                <c:pt idx="0">
                  <c:v>0</c:v>
                </c:pt>
                <c:pt idx="1">
                  <c:v>-0.6020599913279624</c:v>
                </c:pt>
                <c:pt idx="2">
                  <c:v>-1.2041199826559248</c:v>
                </c:pt>
              </c:numCache>
            </c:numRef>
          </c:xVal>
          <c:yVal>
            <c:numRef>
              <c:f>Sheet1!$R$2:$R$4</c:f>
              <c:numCache>
                <c:formatCode>#,##0.000</c:formatCode>
                <c:ptCount val="3"/>
                <c:pt idx="0">
                  <c:v>26.802838325500488</c:v>
                </c:pt>
                <c:pt idx="1">
                  <c:v>28.809728622436523</c:v>
                </c:pt>
                <c:pt idx="2">
                  <c:v>30.056291580200195</c:v>
                </c:pt>
              </c:numCache>
            </c:numRef>
          </c:yVal>
          <c:smooth val="0"/>
          <c:extLst>
            <c:ext xmlns:c16="http://schemas.microsoft.com/office/drawing/2014/chart" uri="{C3380CC4-5D6E-409C-BE32-E72D297353CC}">
              <c16:uniqueId val="{00000000-6627-421D-B245-F6BF888A24AA}"/>
            </c:ext>
          </c:extLst>
        </c:ser>
        <c:dLbls>
          <c:showLegendKey val="0"/>
          <c:showVal val="0"/>
          <c:showCatName val="0"/>
          <c:showSerName val="0"/>
          <c:showPercent val="0"/>
          <c:showBubbleSize val="0"/>
        </c:dLbls>
        <c:axId val="1671413344"/>
        <c:axId val="1671415424"/>
      </c:scatterChart>
      <c:valAx>
        <c:axId val="167141334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en-IN" sz="1000">
                    <a:solidFill>
                      <a:schemeClr val="tx1"/>
                    </a:solidFill>
                    <a:latin typeface="Arial" panose="020B0604020202020204" pitchFamily="34" charset="0"/>
                    <a:cs typeface="Arial" panose="020B0604020202020204" pitchFamily="34" charset="0"/>
                  </a:rPr>
                  <a:t>Log cDNA</a:t>
                </a:r>
                <a:r>
                  <a:rPr lang="en-IN" sz="1000" baseline="0">
                    <a:solidFill>
                      <a:schemeClr val="tx1"/>
                    </a:solidFill>
                    <a:latin typeface="Arial" panose="020B0604020202020204" pitchFamily="34" charset="0"/>
                    <a:cs typeface="Arial" panose="020B0604020202020204" pitchFamily="34" charset="0"/>
                  </a:rPr>
                  <a:t> concentration</a:t>
                </a:r>
                <a:endParaRPr lang="en-IN" sz="100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IN"/>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671415424"/>
        <c:crosses val="autoZero"/>
        <c:crossBetween val="midCat"/>
      </c:valAx>
      <c:valAx>
        <c:axId val="167141542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en-IN" sz="1000">
                    <a:solidFill>
                      <a:schemeClr val="tx1"/>
                    </a:solidFill>
                    <a:latin typeface="Arial" panose="020B0604020202020204" pitchFamily="34" charset="0"/>
                    <a:cs typeface="Arial" panose="020B0604020202020204" pitchFamily="34" charset="0"/>
                  </a:rPr>
                  <a:t>Ct</a:t>
                </a:r>
                <a:r>
                  <a:rPr lang="en-IN" sz="1000" baseline="0">
                    <a:solidFill>
                      <a:schemeClr val="tx1"/>
                    </a:solidFill>
                    <a:latin typeface="Arial" panose="020B0604020202020204" pitchFamily="34" charset="0"/>
                    <a:cs typeface="Arial" panose="020B0604020202020204" pitchFamily="34" charset="0"/>
                  </a:rPr>
                  <a:t> Value</a:t>
                </a:r>
                <a:endParaRPr lang="en-IN" sz="100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IN"/>
            </a:p>
          </c:txPr>
        </c:title>
        <c:numFmt formatCode="#,##0.00"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7141334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solidFill>
                <a:latin typeface="Arial" panose="020B0604020202020204" pitchFamily="34" charset="0"/>
                <a:ea typeface="+mn-ea"/>
                <a:cs typeface="Arial" panose="020B0604020202020204" pitchFamily="34" charset="0"/>
              </a:defRPr>
            </a:pPr>
            <a:r>
              <a:rPr lang="en-IN" sz="1000" b="1" dirty="0">
                <a:solidFill>
                  <a:schemeClr val="tx1"/>
                </a:solidFill>
                <a:latin typeface="Arial" panose="020B0604020202020204" pitchFamily="34" charset="0"/>
                <a:cs typeface="Arial" panose="020B0604020202020204" pitchFamily="34" charset="0"/>
              </a:rPr>
              <a:t>HISTONE H2A</a:t>
            </a:r>
          </a:p>
        </c:rich>
      </c:tx>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scatterChart>
        <c:scatterStyle val="lineMarker"/>
        <c:varyColors val="0"/>
        <c:ser>
          <c:idx val="0"/>
          <c:order val="0"/>
          <c:spPr>
            <a:ln w="19050" cap="rnd">
              <a:solidFill>
                <a:schemeClr val="accent1"/>
              </a:solidFill>
              <a:round/>
            </a:ln>
            <a:effectLst/>
          </c:spPr>
          <c:marker>
            <c:symbol val="none"/>
          </c:marker>
          <c:trendline>
            <c:spPr>
              <a:ln w="19050" cap="rnd">
                <a:solidFill>
                  <a:schemeClr val="tx1"/>
                </a:solidFill>
                <a:prstDash val="solid"/>
              </a:ln>
              <a:effectLst/>
            </c:spPr>
            <c:trendlineType val="linear"/>
            <c:dispRSqr val="1"/>
            <c:dispEq val="1"/>
            <c:trendlineLbl>
              <c:layout>
                <c:manualLayout>
                  <c:x val="-0.25111906475156293"/>
                  <c:y val="-0.17485747397508047"/>
                </c:manualLayout>
              </c:layout>
              <c:numFmt formatCode="General"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rendlineLbl>
          </c:trendline>
          <c:xVal>
            <c:numRef>
              <c:f>Sheet1!$S$2:$S$6</c:f>
              <c:numCache>
                <c:formatCode>General</c:formatCode>
                <c:ptCount val="5"/>
                <c:pt idx="0">
                  <c:v>0</c:v>
                </c:pt>
                <c:pt idx="1">
                  <c:v>-0.6020599913279624</c:v>
                </c:pt>
                <c:pt idx="2">
                  <c:v>-1.2041199826559248</c:v>
                </c:pt>
                <c:pt idx="3">
                  <c:v>-1.8061799739838871</c:v>
                </c:pt>
              </c:numCache>
            </c:numRef>
          </c:xVal>
          <c:yVal>
            <c:numRef>
              <c:f>Sheet1!$T$2:$T$6</c:f>
              <c:numCache>
                <c:formatCode>###0.00;\-###0.00</c:formatCode>
                <c:ptCount val="5"/>
                <c:pt idx="0">
                  <c:v>24.881367504699497</c:v>
                </c:pt>
                <c:pt idx="1">
                  <c:v>26.527838836979747</c:v>
                </c:pt>
                <c:pt idx="2">
                  <c:v>28.4640705335954</c:v>
                </c:pt>
                <c:pt idx="3">
                  <c:v>30.45</c:v>
                </c:pt>
                <c:pt idx="4">
                  <c:v>35.378592255502696</c:v>
                </c:pt>
              </c:numCache>
            </c:numRef>
          </c:yVal>
          <c:smooth val="0"/>
          <c:extLst>
            <c:ext xmlns:c16="http://schemas.microsoft.com/office/drawing/2014/chart" uri="{C3380CC4-5D6E-409C-BE32-E72D297353CC}">
              <c16:uniqueId val="{00000000-D07E-4446-8BAD-B6FA8550E8C3}"/>
            </c:ext>
          </c:extLst>
        </c:ser>
        <c:dLbls>
          <c:showLegendKey val="0"/>
          <c:showVal val="0"/>
          <c:showCatName val="0"/>
          <c:showSerName val="0"/>
          <c:showPercent val="0"/>
          <c:showBubbleSize val="0"/>
        </c:dLbls>
        <c:axId val="563504128"/>
        <c:axId val="563504960"/>
      </c:scatterChart>
      <c:valAx>
        <c:axId val="56350412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en-IN" sz="1000" b="0">
                    <a:solidFill>
                      <a:schemeClr val="tx1"/>
                    </a:solidFill>
                    <a:latin typeface="Arial" panose="020B0604020202020204" pitchFamily="34" charset="0"/>
                    <a:cs typeface="Arial" panose="020B0604020202020204" pitchFamily="34" charset="0"/>
                  </a:rPr>
                  <a:t>Log of cDNA concentration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00"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3504960"/>
        <c:crosses val="autoZero"/>
        <c:crossBetween val="midCat"/>
      </c:valAx>
      <c:valAx>
        <c:axId val="56350496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en-IN" sz="1000" b="0">
                    <a:solidFill>
                      <a:schemeClr val="tx1"/>
                    </a:solidFill>
                    <a:latin typeface="Arial" panose="020B0604020202020204" pitchFamily="34" charset="0"/>
                    <a:cs typeface="Arial" panose="020B0604020202020204" pitchFamily="34" charset="0"/>
                  </a:rPr>
                  <a:t>Ct Value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00;\-###0.00"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t" anchorCtr="0"/>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3504128"/>
        <c:crossesAt val="0"/>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sz="1200" b="1">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solidFill>
                <a:latin typeface="Arial" panose="020B0604020202020204" pitchFamily="34" charset="0"/>
                <a:ea typeface="+mn-ea"/>
                <a:cs typeface="Arial" panose="020B0604020202020204" pitchFamily="34" charset="0"/>
              </a:defRPr>
            </a:pPr>
            <a:r>
              <a:rPr lang="en-IN" sz="1000" b="1" dirty="0">
                <a:solidFill>
                  <a:schemeClr val="tx1"/>
                </a:solidFill>
                <a:latin typeface="Arial" panose="020B0604020202020204" pitchFamily="34" charset="0"/>
                <a:cs typeface="Arial" panose="020B0604020202020204" pitchFamily="34" charset="0"/>
              </a:rPr>
              <a:t>HSP 90</a:t>
            </a:r>
          </a:p>
        </c:rich>
      </c:tx>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tx1"/>
                </a:solidFill>
                <a:prstDash val="solid"/>
              </a:ln>
              <a:effectLst/>
            </c:spPr>
            <c:trendlineType val="linear"/>
            <c:dispRSqr val="1"/>
            <c:dispEq val="1"/>
            <c:trendlineLbl>
              <c:layout>
                <c:manualLayout>
                  <c:x val="-0.19470286541879875"/>
                  <c:y val="-0.32331769443667352"/>
                </c:manualLayout>
              </c:layout>
              <c:numFmt formatCode="General"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rendlineLbl>
          </c:trendline>
          <c:xVal>
            <c:numRef>
              <c:f>Sheet1!$Q$2:$Q$4</c:f>
              <c:numCache>
                <c:formatCode>General</c:formatCode>
                <c:ptCount val="3"/>
                <c:pt idx="0">
                  <c:v>0</c:v>
                </c:pt>
                <c:pt idx="1">
                  <c:v>-0.6020599913279624</c:v>
                </c:pt>
                <c:pt idx="2">
                  <c:v>-1.2041199826559248</c:v>
                </c:pt>
              </c:numCache>
            </c:numRef>
          </c:xVal>
          <c:yVal>
            <c:numRef>
              <c:f>Sheet1!$R$2:$R$4</c:f>
              <c:numCache>
                <c:formatCode>#,##0.000</c:formatCode>
                <c:ptCount val="3"/>
                <c:pt idx="0">
                  <c:v>23.402643203735352</c:v>
                </c:pt>
                <c:pt idx="1">
                  <c:v>25.432066917419434</c:v>
                </c:pt>
                <c:pt idx="2">
                  <c:v>27.34010124206543</c:v>
                </c:pt>
              </c:numCache>
            </c:numRef>
          </c:yVal>
          <c:smooth val="0"/>
          <c:extLst>
            <c:ext xmlns:c16="http://schemas.microsoft.com/office/drawing/2014/chart" uri="{C3380CC4-5D6E-409C-BE32-E72D297353CC}">
              <c16:uniqueId val="{00000000-96F3-4768-AA46-496E76450B63}"/>
            </c:ext>
          </c:extLst>
        </c:ser>
        <c:dLbls>
          <c:showLegendKey val="0"/>
          <c:showVal val="0"/>
          <c:showCatName val="0"/>
          <c:showSerName val="0"/>
          <c:showPercent val="0"/>
          <c:showBubbleSize val="0"/>
        </c:dLbls>
        <c:axId val="1671413344"/>
        <c:axId val="1671415424"/>
      </c:scatterChart>
      <c:valAx>
        <c:axId val="167141334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en-IN">
                    <a:solidFill>
                      <a:schemeClr val="tx1"/>
                    </a:solidFill>
                    <a:latin typeface="Arial" panose="020B0604020202020204" pitchFamily="34" charset="0"/>
                    <a:cs typeface="Arial" panose="020B0604020202020204" pitchFamily="34" charset="0"/>
                  </a:rPr>
                  <a:t>Log cDNA</a:t>
                </a:r>
                <a:r>
                  <a:rPr lang="en-IN" baseline="0">
                    <a:solidFill>
                      <a:schemeClr val="tx1"/>
                    </a:solidFill>
                    <a:latin typeface="Arial" panose="020B0604020202020204" pitchFamily="34" charset="0"/>
                    <a:cs typeface="Arial" panose="020B0604020202020204" pitchFamily="34" charset="0"/>
                  </a:rPr>
                  <a:t> concentration</a:t>
                </a:r>
                <a:endParaRPr lang="en-IN">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IN"/>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71415424"/>
        <c:crosses val="autoZero"/>
        <c:crossBetween val="midCat"/>
      </c:valAx>
      <c:valAx>
        <c:axId val="167141542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en-IN">
                    <a:solidFill>
                      <a:schemeClr val="tx1"/>
                    </a:solidFill>
                    <a:latin typeface="Arial" panose="020B0604020202020204" pitchFamily="34" charset="0"/>
                    <a:cs typeface="Arial" panose="020B0604020202020204" pitchFamily="34" charset="0"/>
                  </a:rPr>
                  <a:t>Ct</a:t>
                </a:r>
                <a:r>
                  <a:rPr lang="en-IN" baseline="0">
                    <a:solidFill>
                      <a:schemeClr val="tx1"/>
                    </a:solidFill>
                    <a:latin typeface="Arial" panose="020B0604020202020204" pitchFamily="34" charset="0"/>
                    <a:cs typeface="Arial" panose="020B0604020202020204" pitchFamily="34" charset="0"/>
                  </a:rPr>
                  <a:t> Value</a:t>
                </a:r>
                <a:endParaRPr lang="en-IN">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IN"/>
            </a:p>
          </c:txPr>
        </c:title>
        <c:numFmt formatCode="#,##0.00"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7141334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solidFill>
                <a:latin typeface="Arial" panose="020B0604020202020204" pitchFamily="34" charset="0"/>
                <a:ea typeface="+mn-ea"/>
                <a:cs typeface="Arial" panose="020B0604020202020204" pitchFamily="34" charset="0"/>
              </a:defRPr>
            </a:pPr>
            <a:r>
              <a:rPr lang="en-IN" sz="1000" dirty="0">
                <a:solidFill>
                  <a:schemeClr val="tx1"/>
                </a:solidFill>
                <a:latin typeface="Arial" panose="020B0604020202020204" pitchFamily="34" charset="0"/>
                <a:cs typeface="Arial" panose="020B0604020202020204" pitchFamily="34" charset="0"/>
              </a:rPr>
              <a:t>LECTIN</a:t>
            </a:r>
          </a:p>
        </c:rich>
      </c:tx>
      <c:layout>
        <c:manualLayout>
          <c:xMode val="edge"/>
          <c:yMode val="edge"/>
          <c:x val="0.42762407653702683"/>
          <c:y val="8.5952554554450319E-3"/>
        </c:manualLayout>
      </c:layout>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scatterChart>
        <c:scatterStyle val="lineMarker"/>
        <c:varyColors val="0"/>
        <c:ser>
          <c:idx val="0"/>
          <c:order val="0"/>
          <c:spPr>
            <a:ln w="19050" cap="rnd">
              <a:solidFill>
                <a:schemeClr val="accent1"/>
              </a:solidFill>
              <a:round/>
            </a:ln>
            <a:effectLst/>
          </c:spPr>
          <c:marker>
            <c:symbol val="none"/>
          </c:marker>
          <c:trendline>
            <c:spPr>
              <a:ln w="19050" cap="rnd">
                <a:solidFill>
                  <a:schemeClr val="tx1"/>
                </a:solidFill>
                <a:prstDash val="solid"/>
              </a:ln>
              <a:effectLst/>
            </c:spPr>
            <c:trendlineType val="linear"/>
            <c:dispRSqr val="1"/>
            <c:dispEq val="1"/>
            <c:trendlineLbl>
              <c:layout>
                <c:manualLayout>
                  <c:x val="-0.13974196288484117"/>
                  <c:y val="-0.19135852299359407"/>
                </c:manualLayout>
              </c:layout>
              <c:numFmt formatCode="General"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rendlineLbl>
          </c:trendline>
          <c:xVal>
            <c:numRef>
              <c:f>Sheet1!$R$2:$R$6</c:f>
              <c:numCache>
                <c:formatCode>General</c:formatCode>
                <c:ptCount val="5"/>
                <c:pt idx="0">
                  <c:v>0</c:v>
                </c:pt>
                <c:pt idx="1">
                  <c:v>-0.6020599913279624</c:v>
                </c:pt>
                <c:pt idx="2">
                  <c:v>-1.2041199826559248</c:v>
                </c:pt>
                <c:pt idx="3">
                  <c:v>-1.8061799739838871</c:v>
                </c:pt>
              </c:numCache>
            </c:numRef>
          </c:xVal>
          <c:yVal>
            <c:numRef>
              <c:f>Sheet1!$S$2:$S$6</c:f>
              <c:numCache>
                <c:formatCode>#,##0.000</c:formatCode>
                <c:ptCount val="5"/>
                <c:pt idx="0">
                  <c:v>27.235945701599121</c:v>
                </c:pt>
                <c:pt idx="1">
                  <c:v>29.155551910400391</c:v>
                </c:pt>
                <c:pt idx="2">
                  <c:v>31.331600189208984</c:v>
                </c:pt>
                <c:pt idx="3">
                  <c:v>33.13578987121582</c:v>
                </c:pt>
                <c:pt idx="4" formatCode="General">
                  <c:v>37.844000000000001</c:v>
                </c:pt>
              </c:numCache>
            </c:numRef>
          </c:yVal>
          <c:smooth val="0"/>
          <c:extLst>
            <c:ext xmlns:c16="http://schemas.microsoft.com/office/drawing/2014/chart" uri="{C3380CC4-5D6E-409C-BE32-E72D297353CC}">
              <c16:uniqueId val="{00000000-553A-49E1-802D-65F44D6FDD08}"/>
            </c:ext>
          </c:extLst>
        </c:ser>
        <c:dLbls>
          <c:showLegendKey val="0"/>
          <c:showVal val="0"/>
          <c:showCatName val="0"/>
          <c:showSerName val="0"/>
          <c:showPercent val="0"/>
          <c:showBubbleSize val="0"/>
        </c:dLbls>
        <c:axId val="646228624"/>
        <c:axId val="646230704"/>
      </c:scatterChart>
      <c:valAx>
        <c:axId val="64622862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en-IN" sz="1000" b="0">
                    <a:solidFill>
                      <a:schemeClr val="tx1"/>
                    </a:solidFill>
                    <a:latin typeface="Arial" panose="020B0604020202020204" pitchFamily="34" charset="0"/>
                    <a:cs typeface="Arial" panose="020B0604020202020204" pitchFamily="34" charset="0"/>
                  </a:rPr>
                  <a:t>Log of cDNA concentration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46230704"/>
        <c:crosses val="autoZero"/>
        <c:crossBetween val="midCat"/>
      </c:valAx>
      <c:valAx>
        <c:axId val="646230704"/>
        <c:scaling>
          <c:orientation val="minMax"/>
        </c:scaling>
        <c:delete val="0"/>
        <c:axPos val="l"/>
        <c:title>
          <c:tx>
            <c:rich>
              <a:bodyPr rot="-54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r>
                  <a:rPr lang="en-IN" sz="1100" b="0">
                    <a:solidFill>
                      <a:schemeClr val="tx1"/>
                    </a:solidFill>
                    <a:latin typeface="Arial" panose="020B0604020202020204" pitchFamily="34" charset="0"/>
                    <a:cs typeface="Arial" panose="020B0604020202020204" pitchFamily="34" charset="0"/>
                  </a:rPr>
                  <a:t>Ct value</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00"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64622862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sz="1200" b="1">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solidFill>
                <a:latin typeface="Arial" panose="020B0604020202020204" pitchFamily="34" charset="0"/>
                <a:ea typeface="+mn-ea"/>
                <a:cs typeface="Arial" panose="020B0604020202020204" pitchFamily="34" charset="0"/>
              </a:defRPr>
            </a:pPr>
            <a:r>
              <a:rPr lang="en-IN" sz="1000" dirty="0">
                <a:solidFill>
                  <a:schemeClr val="tx1"/>
                </a:solidFill>
                <a:latin typeface="Arial" panose="020B0604020202020204" pitchFamily="34" charset="0"/>
                <a:cs typeface="Arial" panose="020B0604020202020204" pitchFamily="34" charset="0"/>
              </a:rPr>
              <a:t>TIP41</a:t>
            </a:r>
          </a:p>
        </c:rich>
      </c:tx>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scatterChart>
        <c:scatterStyle val="lineMarker"/>
        <c:varyColors val="0"/>
        <c:ser>
          <c:idx val="0"/>
          <c:order val="0"/>
          <c:spPr>
            <a:ln w="19050" cap="rnd">
              <a:solidFill>
                <a:schemeClr val="accent1"/>
              </a:solidFill>
              <a:round/>
            </a:ln>
            <a:effectLst/>
          </c:spPr>
          <c:marker>
            <c:symbol val="none"/>
          </c:marker>
          <c:trendline>
            <c:spPr>
              <a:ln w="19050" cap="rnd">
                <a:solidFill>
                  <a:schemeClr val="accent1"/>
                </a:solidFill>
                <a:prstDash val="sysDot"/>
              </a:ln>
              <a:effectLst/>
            </c:spPr>
            <c:trendlineType val="linear"/>
            <c:dispRSqr val="0"/>
            <c:dispEq val="0"/>
          </c:trendline>
          <c:trendline>
            <c:spPr>
              <a:ln w="19050" cap="rnd">
                <a:solidFill>
                  <a:schemeClr val="tx1"/>
                </a:solidFill>
                <a:prstDash val="solid"/>
              </a:ln>
              <a:effectLst/>
            </c:spPr>
            <c:trendlineType val="linear"/>
            <c:dispRSqr val="1"/>
            <c:dispEq val="1"/>
            <c:trendlineLbl>
              <c:layout>
                <c:manualLayout>
                  <c:x val="-0.13819444444444445"/>
                  <c:y val="-0.1730391513560805"/>
                </c:manualLayout>
              </c:layout>
              <c:numFmt formatCode="General"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rendlineLbl>
          </c:trendline>
          <c:xVal>
            <c:numRef>
              <c:f>'23Dec2022'!$R$2:$R$6</c:f>
              <c:numCache>
                <c:formatCode>General</c:formatCode>
                <c:ptCount val="5"/>
                <c:pt idx="0">
                  <c:v>0</c:v>
                </c:pt>
                <c:pt idx="1">
                  <c:v>-0.6020599913279624</c:v>
                </c:pt>
                <c:pt idx="2">
                  <c:v>-1.2041199826559248</c:v>
                </c:pt>
                <c:pt idx="3">
                  <c:v>-1.8061799739838871</c:v>
                </c:pt>
              </c:numCache>
            </c:numRef>
          </c:xVal>
          <c:yVal>
            <c:numRef>
              <c:f>'23Dec2022'!$S$2:$S$6</c:f>
              <c:numCache>
                <c:formatCode>#,##0.000</c:formatCode>
                <c:ptCount val="5"/>
                <c:pt idx="0">
                  <c:v>24.726845741271973</c:v>
                </c:pt>
                <c:pt idx="1">
                  <c:v>26.431305885314941</c:v>
                </c:pt>
                <c:pt idx="2">
                  <c:v>28.030501365661621</c:v>
                </c:pt>
                <c:pt idx="3">
                  <c:v>30.401487350463867</c:v>
                </c:pt>
                <c:pt idx="4">
                  <c:v>34.66215705871582</c:v>
                </c:pt>
              </c:numCache>
            </c:numRef>
          </c:yVal>
          <c:smooth val="0"/>
          <c:extLst>
            <c:ext xmlns:c16="http://schemas.microsoft.com/office/drawing/2014/chart" uri="{C3380CC4-5D6E-409C-BE32-E72D297353CC}">
              <c16:uniqueId val="{00000000-79D4-4E5C-9539-2731AB6386AF}"/>
            </c:ext>
          </c:extLst>
        </c:ser>
        <c:dLbls>
          <c:showLegendKey val="0"/>
          <c:showVal val="0"/>
          <c:showCatName val="0"/>
          <c:showSerName val="0"/>
          <c:showPercent val="0"/>
          <c:showBubbleSize val="0"/>
        </c:dLbls>
        <c:axId val="21514464"/>
        <c:axId val="21507392"/>
      </c:scatterChart>
      <c:valAx>
        <c:axId val="2151446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en-IN" sz="1000" b="0" dirty="0">
                    <a:solidFill>
                      <a:schemeClr val="tx1"/>
                    </a:solidFill>
                    <a:latin typeface="Arial" panose="020B0604020202020204" pitchFamily="34" charset="0"/>
                    <a:cs typeface="Arial" panose="020B0604020202020204" pitchFamily="34" charset="0"/>
                  </a:rPr>
                  <a:t>Log of cDNA concentration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1507392"/>
        <c:crosses val="autoZero"/>
        <c:crossBetween val="midCat"/>
      </c:valAx>
      <c:valAx>
        <c:axId val="21507392"/>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en-IN" sz="1000" b="0">
                    <a:solidFill>
                      <a:schemeClr val="tx1"/>
                    </a:solidFill>
                    <a:latin typeface="Arial" panose="020B0604020202020204" pitchFamily="34" charset="0"/>
                    <a:cs typeface="Arial" panose="020B0604020202020204" pitchFamily="34" charset="0"/>
                  </a:rPr>
                  <a:t>Ct Value</a:t>
                </a:r>
              </a:p>
            </c:rich>
          </c:tx>
          <c:layout>
            <c:manualLayout>
              <c:xMode val="edge"/>
              <c:yMode val="edge"/>
              <c:x val="4.1816963528693185E-2"/>
              <c:y val="0.1752779803135253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00"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151446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sz="1200" b="1">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solidFill>
                <a:latin typeface="Arial" panose="020B0604020202020204" pitchFamily="34" charset="0"/>
                <a:ea typeface="+mn-ea"/>
                <a:cs typeface="Arial" panose="020B0604020202020204" pitchFamily="34" charset="0"/>
              </a:defRPr>
            </a:pPr>
            <a:r>
              <a:rPr lang="en-IN" sz="1000" dirty="0">
                <a:solidFill>
                  <a:schemeClr val="tx1"/>
                </a:solidFill>
                <a:latin typeface="Arial" panose="020B0604020202020204" pitchFamily="34" charset="0"/>
                <a:cs typeface="Arial" panose="020B0604020202020204" pitchFamily="34" charset="0"/>
              </a:rPr>
              <a:t>ACTIN</a:t>
            </a:r>
          </a:p>
        </c:rich>
      </c:tx>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tx1"/>
                </a:solidFill>
                <a:prstDash val="solid"/>
              </a:ln>
              <a:effectLst/>
            </c:spPr>
            <c:trendlineType val="linear"/>
            <c:dispRSqr val="1"/>
            <c:dispEq val="1"/>
            <c:trendlineLbl>
              <c:layout>
                <c:manualLayout>
                  <c:x val="-0.17312489063867018"/>
                  <c:y val="-0.17556685622630505"/>
                </c:manualLayout>
              </c:layout>
              <c:numFmt formatCode="General"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rendlineLbl>
          </c:trendline>
          <c:xVal>
            <c:numRef>
              <c:f>Sheet1!$R$2:$R$6</c:f>
              <c:numCache>
                <c:formatCode>General</c:formatCode>
                <c:ptCount val="5"/>
                <c:pt idx="0">
                  <c:v>0</c:v>
                </c:pt>
                <c:pt idx="1">
                  <c:v>-0.6020599913279624</c:v>
                </c:pt>
                <c:pt idx="2">
                  <c:v>-1.2041199826559248</c:v>
                </c:pt>
                <c:pt idx="3">
                  <c:v>-1.8061799739838871</c:v>
                </c:pt>
              </c:numCache>
            </c:numRef>
          </c:xVal>
          <c:yVal>
            <c:numRef>
              <c:f>Sheet1!$S$2:$S$6</c:f>
              <c:numCache>
                <c:formatCode>#,##0.000</c:formatCode>
                <c:ptCount val="5"/>
                <c:pt idx="0">
                  <c:v>21.514899253845186</c:v>
                </c:pt>
                <c:pt idx="1">
                  <c:v>23.984182357788086</c:v>
                </c:pt>
                <c:pt idx="2">
                  <c:v>25.502250671386719</c:v>
                </c:pt>
                <c:pt idx="3">
                  <c:v>27.483628273010254</c:v>
                </c:pt>
                <c:pt idx="4">
                  <c:v>31.903030395507813</c:v>
                </c:pt>
              </c:numCache>
            </c:numRef>
          </c:yVal>
          <c:smooth val="0"/>
          <c:extLst>
            <c:ext xmlns:c16="http://schemas.microsoft.com/office/drawing/2014/chart" uri="{C3380CC4-5D6E-409C-BE32-E72D297353CC}">
              <c16:uniqueId val="{00000000-3ABD-40E2-BAE7-F03C1655BE98}"/>
            </c:ext>
          </c:extLst>
        </c:ser>
        <c:dLbls>
          <c:showLegendKey val="0"/>
          <c:showVal val="0"/>
          <c:showCatName val="0"/>
          <c:showSerName val="0"/>
          <c:showPercent val="0"/>
          <c:showBubbleSize val="0"/>
        </c:dLbls>
        <c:axId val="1277011183"/>
        <c:axId val="1277012015"/>
      </c:scatterChart>
      <c:valAx>
        <c:axId val="1277011183"/>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en-IN" sz="1000" b="0" dirty="0">
                    <a:solidFill>
                      <a:schemeClr val="tx1"/>
                    </a:solidFill>
                    <a:latin typeface="Arial" panose="020B0604020202020204" pitchFamily="34" charset="0"/>
                    <a:cs typeface="Arial" panose="020B0604020202020204" pitchFamily="34" charset="0"/>
                  </a:rPr>
                  <a:t>Log of cDNA concentration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277012015"/>
        <c:crosses val="autoZero"/>
        <c:crossBetween val="midCat"/>
      </c:valAx>
      <c:valAx>
        <c:axId val="1277012015"/>
        <c:scaling>
          <c:orientation val="minMax"/>
        </c:scaling>
        <c:delete val="0"/>
        <c:axPos val="l"/>
        <c:title>
          <c:tx>
            <c:rich>
              <a:bodyPr rot="-54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r>
                  <a:rPr lang="en-IN" sz="1100" b="0">
                    <a:solidFill>
                      <a:schemeClr val="tx1"/>
                    </a:solidFill>
                    <a:latin typeface="Arial" panose="020B0604020202020204" pitchFamily="34" charset="0"/>
                    <a:cs typeface="Arial" panose="020B0604020202020204" pitchFamily="34" charset="0"/>
                  </a:rPr>
                  <a:t>Ct Value</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00"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27701118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sz="1200" b="1">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C3F758-A194-453C-85CC-1780674CCC9D}" type="datetimeFigureOut">
              <a:rPr lang="en-US" smtClean="0"/>
              <a:t>6/25/2025</a:t>
            </a:fld>
            <a:endParaRPr lang="en-US"/>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392DBB-30A2-402A-8CD9-D1083CFB4D8B}" type="slidenum">
              <a:rPr lang="en-US" smtClean="0"/>
              <a:t>‹#›</a:t>
            </a:fld>
            <a:endParaRPr lang="en-US"/>
          </a:p>
        </p:txBody>
      </p:sp>
    </p:spTree>
    <p:extLst>
      <p:ext uri="{BB962C8B-B14F-4D97-AF65-F5344CB8AC3E}">
        <p14:creationId xmlns:p14="http://schemas.microsoft.com/office/powerpoint/2010/main" val="888398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whole figure needs rearrangement. </a:t>
            </a:r>
          </a:p>
        </p:txBody>
      </p:sp>
      <p:sp>
        <p:nvSpPr>
          <p:cNvPr id="4" name="Slide Number Placeholder 3"/>
          <p:cNvSpPr>
            <a:spLocks noGrp="1"/>
          </p:cNvSpPr>
          <p:nvPr>
            <p:ph type="sldNum" sz="quarter" idx="5"/>
          </p:nvPr>
        </p:nvSpPr>
        <p:spPr/>
        <p:txBody>
          <a:bodyPr/>
          <a:lstStyle/>
          <a:p>
            <a:fld id="{22392DBB-30A2-402A-8CD9-D1083CFB4D8B}" type="slidenum">
              <a:rPr lang="en-US" smtClean="0"/>
              <a:t>1</a:t>
            </a:fld>
            <a:endParaRPr lang="en-US"/>
          </a:p>
        </p:txBody>
      </p:sp>
    </p:spTree>
    <p:extLst>
      <p:ext uri="{BB962C8B-B14F-4D97-AF65-F5344CB8AC3E}">
        <p14:creationId xmlns:p14="http://schemas.microsoft.com/office/powerpoint/2010/main" val="1343801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whole figure needs rearrangement. </a:t>
            </a:r>
          </a:p>
        </p:txBody>
      </p:sp>
      <p:sp>
        <p:nvSpPr>
          <p:cNvPr id="4" name="Slide Number Placeholder 3"/>
          <p:cNvSpPr>
            <a:spLocks noGrp="1"/>
          </p:cNvSpPr>
          <p:nvPr>
            <p:ph type="sldNum" sz="quarter" idx="5"/>
          </p:nvPr>
        </p:nvSpPr>
        <p:spPr/>
        <p:txBody>
          <a:bodyPr/>
          <a:lstStyle/>
          <a:p>
            <a:fld id="{22392DBB-30A2-402A-8CD9-D1083CFB4D8B}" type="slidenum">
              <a:rPr lang="en-US" smtClean="0"/>
              <a:t>2</a:t>
            </a:fld>
            <a:endParaRPr lang="en-US"/>
          </a:p>
        </p:txBody>
      </p:sp>
    </p:spTree>
    <p:extLst>
      <p:ext uri="{BB962C8B-B14F-4D97-AF65-F5344CB8AC3E}">
        <p14:creationId xmlns:p14="http://schemas.microsoft.com/office/powerpoint/2010/main" val="65975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whole figure needs rearrangement. </a:t>
            </a:r>
          </a:p>
        </p:txBody>
      </p:sp>
      <p:sp>
        <p:nvSpPr>
          <p:cNvPr id="4" name="Slide Number Placeholder 3"/>
          <p:cNvSpPr>
            <a:spLocks noGrp="1"/>
          </p:cNvSpPr>
          <p:nvPr>
            <p:ph type="sldNum" sz="quarter" idx="5"/>
          </p:nvPr>
        </p:nvSpPr>
        <p:spPr/>
        <p:txBody>
          <a:bodyPr/>
          <a:lstStyle/>
          <a:p>
            <a:fld id="{22392DBB-30A2-402A-8CD9-D1083CFB4D8B}" type="slidenum">
              <a:rPr lang="en-US" smtClean="0"/>
              <a:t>3</a:t>
            </a:fld>
            <a:endParaRPr lang="en-US"/>
          </a:p>
        </p:txBody>
      </p:sp>
    </p:spTree>
    <p:extLst>
      <p:ext uri="{BB962C8B-B14F-4D97-AF65-F5344CB8AC3E}">
        <p14:creationId xmlns:p14="http://schemas.microsoft.com/office/powerpoint/2010/main" val="1155057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whole figure needs rearrangement. </a:t>
            </a:r>
          </a:p>
        </p:txBody>
      </p:sp>
      <p:sp>
        <p:nvSpPr>
          <p:cNvPr id="4" name="Slide Number Placeholder 3"/>
          <p:cNvSpPr>
            <a:spLocks noGrp="1"/>
          </p:cNvSpPr>
          <p:nvPr>
            <p:ph type="sldNum" sz="quarter" idx="5"/>
          </p:nvPr>
        </p:nvSpPr>
        <p:spPr/>
        <p:txBody>
          <a:bodyPr/>
          <a:lstStyle/>
          <a:p>
            <a:fld id="{22392DBB-30A2-402A-8CD9-D1083CFB4D8B}" type="slidenum">
              <a:rPr lang="en-US" smtClean="0"/>
              <a:t>4</a:t>
            </a:fld>
            <a:endParaRPr lang="en-US"/>
          </a:p>
        </p:txBody>
      </p:sp>
    </p:spTree>
    <p:extLst>
      <p:ext uri="{BB962C8B-B14F-4D97-AF65-F5344CB8AC3E}">
        <p14:creationId xmlns:p14="http://schemas.microsoft.com/office/powerpoint/2010/main" val="1719583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9BDA56A-ABCB-4A93-A19E-C12B6AC3E0D3}"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913E5-4C9C-4DBB-9AEC-0FA2509EA0EB}" type="slidenum">
              <a:rPr lang="en-US" smtClean="0"/>
              <a:t>‹#›</a:t>
            </a:fld>
            <a:endParaRPr lang="en-US"/>
          </a:p>
        </p:txBody>
      </p:sp>
    </p:spTree>
    <p:extLst>
      <p:ext uri="{BB962C8B-B14F-4D97-AF65-F5344CB8AC3E}">
        <p14:creationId xmlns:p14="http://schemas.microsoft.com/office/powerpoint/2010/main" val="1433787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BDA56A-ABCB-4A93-A19E-C12B6AC3E0D3}"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913E5-4C9C-4DBB-9AEC-0FA2509EA0EB}" type="slidenum">
              <a:rPr lang="en-US" smtClean="0"/>
              <a:t>‹#›</a:t>
            </a:fld>
            <a:endParaRPr lang="en-US"/>
          </a:p>
        </p:txBody>
      </p:sp>
    </p:spTree>
    <p:extLst>
      <p:ext uri="{BB962C8B-B14F-4D97-AF65-F5344CB8AC3E}">
        <p14:creationId xmlns:p14="http://schemas.microsoft.com/office/powerpoint/2010/main" val="736305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BDA56A-ABCB-4A93-A19E-C12B6AC3E0D3}"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913E5-4C9C-4DBB-9AEC-0FA2509EA0EB}" type="slidenum">
              <a:rPr lang="en-US" smtClean="0"/>
              <a:t>‹#›</a:t>
            </a:fld>
            <a:endParaRPr lang="en-US"/>
          </a:p>
        </p:txBody>
      </p:sp>
    </p:spTree>
    <p:extLst>
      <p:ext uri="{BB962C8B-B14F-4D97-AF65-F5344CB8AC3E}">
        <p14:creationId xmlns:p14="http://schemas.microsoft.com/office/powerpoint/2010/main" val="1426293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BDA56A-ABCB-4A93-A19E-C12B6AC3E0D3}"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913E5-4C9C-4DBB-9AEC-0FA2509EA0EB}" type="slidenum">
              <a:rPr lang="en-US" smtClean="0"/>
              <a:t>‹#›</a:t>
            </a:fld>
            <a:endParaRPr lang="en-US"/>
          </a:p>
        </p:txBody>
      </p:sp>
    </p:spTree>
    <p:extLst>
      <p:ext uri="{BB962C8B-B14F-4D97-AF65-F5344CB8AC3E}">
        <p14:creationId xmlns:p14="http://schemas.microsoft.com/office/powerpoint/2010/main" val="52425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BDA56A-ABCB-4A93-A19E-C12B6AC3E0D3}"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913E5-4C9C-4DBB-9AEC-0FA2509EA0EB}" type="slidenum">
              <a:rPr lang="en-US" smtClean="0"/>
              <a:t>‹#›</a:t>
            </a:fld>
            <a:endParaRPr lang="en-US"/>
          </a:p>
        </p:txBody>
      </p:sp>
    </p:spTree>
    <p:extLst>
      <p:ext uri="{BB962C8B-B14F-4D97-AF65-F5344CB8AC3E}">
        <p14:creationId xmlns:p14="http://schemas.microsoft.com/office/powerpoint/2010/main" val="1251948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9BDA56A-ABCB-4A93-A19E-C12B6AC3E0D3}" type="datetimeFigureOut">
              <a:rPr lang="en-US" smtClean="0"/>
              <a:t>6/25/2025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7913E5-4C9C-4DBB-9AEC-0FA2509EA0EB}" type="slidenum">
              <a:rPr lang="en-US" smtClean="0"/>
              <a:t>‹#›</a:t>
            </a:fld>
            <a:endParaRPr lang="en-US"/>
          </a:p>
        </p:txBody>
      </p:sp>
    </p:spTree>
    <p:extLst>
      <p:ext uri="{BB962C8B-B14F-4D97-AF65-F5344CB8AC3E}">
        <p14:creationId xmlns:p14="http://schemas.microsoft.com/office/powerpoint/2010/main" val="3146607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BDA56A-ABCB-4A93-A19E-C12B6AC3E0D3}" type="datetimeFigureOut">
              <a:rPr lang="en-US" smtClean="0"/>
              <a:t>6/25/2025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7913E5-4C9C-4DBB-9AEC-0FA2509EA0EB}" type="slidenum">
              <a:rPr lang="en-US" smtClean="0"/>
              <a:t>‹#›</a:t>
            </a:fld>
            <a:endParaRPr lang="en-US"/>
          </a:p>
        </p:txBody>
      </p:sp>
    </p:spTree>
    <p:extLst>
      <p:ext uri="{BB962C8B-B14F-4D97-AF65-F5344CB8AC3E}">
        <p14:creationId xmlns:p14="http://schemas.microsoft.com/office/powerpoint/2010/main" val="332102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9BDA56A-ABCB-4A93-A19E-C12B6AC3E0D3}" type="datetimeFigureOut">
              <a:rPr lang="en-US" smtClean="0"/>
              <a:t>6/25/2025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7913E5-4C9C-4DBB-9AEC-0FA2509EA0EB}" type="slidenum">
              <a:rPr lang="en-US" smtClean="0"/>
              <a:t>‹#›</a:t>
            </a:fld>
            <a:endParaRPr lang="en-US"/>
          </a:p>
        </p:txBody>
      </p:sp>
    </p:spTree>
    <p:extLst>
      <p:ext uri="{BB962C8B-B14F-4D97-AF65-F5344CB8AC3E}">
        <p14:creationId xmlns:p14="http://schemas.microsoft.com/office/powerpoint/2010/main" val="1525405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BDA56A-ABCB-4A93-A19E-C12B6AC3E0D3}" type="datetimeFigureOut">
              <a:rPr lang="en-US" smtClean="0"/>
              <a:t>6/25/2025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7913E5-4C9C-4DBB-9AEC-0FA2509EA0EB}" type="slidenum">
              <a:rPr lang="en-US" smtClean="0"/>
              <a:t>‹#›</a:t>
            </a:fld>
            <a:endParaRPr lang="en-US"/>
          </a:p>
        </p:txBody>
      </p:sp>
    </p:spTree>
    <p:extLst>
      <p:ext uri="{BB962C8B-B14F-4D97-AF65-F5344CB8AC3E}">
        <p14:creationId xmlns:p14="http://schemas.microsoft.com/office/powerpoint/2010/main" val="575171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9BDA56A-ABCB-4A93-A19E-C12B6AC3E0D3}" type="datetimeFigureOut">
              <a:rPr lang="en-US" smtClean="0"/>
              <a:t>6/25/2025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7913E5-4C9C-4DBB-9AEC-0FA2509EA0EB}" type="slidenum">
              <a:rPr lang="en-US" smtClean="0"/>
              <a:t>‹#›</a:t>
            </a:fld>
            <a:endParaRPr lang="en-US"/>
          </a:p>
        </p:txBody>
      </p:sp>
    </p:spTree>
    <p:extLst>
      <p:ext uri="{BB962C8B-B14F-4D97-AF65-F5344CB8AC3E}">
        <p14:creationId xmlns:p14="http://schemas.microsoft.com/office/powerpoint/2010/main" val="3195055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9BDA56A-ABCB-4A93-A19E-C12B6AC3E0D3}" type="datetimeFigureOut">
              <a:rPr lang="en-US" smtClean="0"/>
              <a:t>6/25/2025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7913E5-4C9C-4DBB-9AEC-0FA2509EA0EB}" type="slidenum">
              <a:rPr lang="en-US" smtClean="0"/>
              <a:t>‹#›</a:t>
            </a:fld>
            <a:endParaRPr lang="en-US"/>
          </a:p>
        </p:txBody>
      </p:sp>
    </p:spTree>
    <p:extLst>
      <p:ext uri="{BB962C8B-B14F-4D97-AF65-F5344CB8AC3E}">
        <p14:creationId xmlns:p14="http://schemas.microsoft.com/office/powerpoint/2010/main" val="1139630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89BDA56A-ABCB-4A93-A19E-C12B6AC3E0D3}" type="datetimeFigureOut">
              <a:rPr lang="en-US" smtClean="0"/>
              <a:t>6/25/2025</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57913E5-4C9C-4DBB-9AEC-0FA2509EA0EB}" type="slidenum">
              <a:rPr lang="en-US" smtClean="0"/>
              <a:t>‹#›</a:t>
            </a:fld>
            <a:endParaRPr lang="en-US"/>
          </a:p>
        </p:txBody>
      </p:sp>
    </p:spTree>
    <p:extLst>
      <p:ext uri="{BB962C8B-B14F-4D97-AF65-F5344CB8AC3E}">
        <p14:creationId xmlns:p14="http://schemas.microsoft.com/office/powerpoint/2010/main" val="2031412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12" Type="http://schemas.openxmlformats.org/officeDocument/2006/relationships/chart" Target="../charts/chart10.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chart" Target="../charts/chart4.xml"/><Relationship Id="rId11" Type="http://schemas.openxmlformats.org/officeDocument/2006/relationships/chart" Target="../charts/chart9.xml"/><Relationship Id="rId5" Type="http://schemas.openxmlformats.org/officeDocument/2006/relationships/chart" Target="../charts/chart3.xml"/><Relationship Id="rId10" Type="http://schemas.openxmlformats.org/officeDocument/2006/relationships/chart" Target="../charts/chart8.xml"/><Relationship Id="rId4" Type="http://schemas.openxmlformats.org/officeDocument/2006/relationships/chart" Target="../charts/chart2.xml"/><Relationship Id="rId9" Type="http://schemas.openxmlformats.org/officeDocument/2006/relationships/chart" Target="../charts/chart7.xml"/></Relationships>
</file>

<file path=ppt/slides/_rels/slide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7" Type="http://schemas.openxmlformats.org/officeDocument/2006/relationships/image" Target="../media/image11.jpeg"/><Relationship Id="rId2" Type="http://schemas.openxmlformats.org/officeDocument/2006/relationships/image" Target="../media/image6.tiff"/><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tiff"/></Relationships>
</file>

<file path=ppt/slides/_rels/slide6.xml.rels><?xml version="1.0" encoding="UTF-8" standalone="yes"?>
<Relationships xmlns="http://schemas.openxmlformats.org/package/2006/relationships"><Relationship Id="rId8" Type="http://schemas.openxmlformats.org/officeDocument/2006/relationships/image" Target="../media/image18.tiff"/><Relationship Id="rId3" Type="http://schemas.openxmlformats.org/officeDocument/2006/relationships/image" Target="../media/image13.tiff"/><Relationship Id="rId7" Type="http://schemas.openxmlformats.org/officeDocument/2006/relationships/image" Target="../media/image17.tiff"/><Relationship Id="rId2" Type="http://schemas.openxmlformats.org/officeDocument/2006/relationships/image" Target="../media/image12.tiff"/><Relationship Id="rId1" Type="http://schemas.openxmlformats.org/officeDocument/2006/relationships/slideLayout" Target="../slideLayouts/slideLayout7.xml"/><Relationship Id="rId6" Type="http://schemas.openxmlformats.org/officeDocument/2006/relationships/image" Target="../media/image16.tiff"/><Relationship Id="rId11" Type="http://schemas.openxmlformats.org/officeDocument/2006/relationships/image" Target="../media/image21.png"/><Relationship Id="rId5" Type="http://schemas.openxmlformats.org/officeDocument/2006/relationships/image" Target="../media/image15.tiff"/><Relationship Id="rId10" Type="http://schemas.openxmlformats.org/officeDocument/2006/relationships/image" Target="../media/image20.png"/><Relationship Id="rId4" Type="http://schemas.openxmlformats.org/officeDocument/2006/relationships/image" Target="../media/image14.tiff"/><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5F55DEE0-5016-4DA0-B570-039C8E4D2286}"/>
              </a:ext>
            </a:extLst>
          </p:cNvPr>
          <p:cNvSpPr txBox="1"/>
          <p:nvPr/>
        </p:nvSpPr>
        <p:spPr>
          <a:xfrm>
            <a:off x="3939078" y="100061"/>
            <a:ext cx="374904" cy="215444"/>
          </a:xfrm>
          <a:prstGeom prst="rect">
            <a:avLst/>
          </a:prstGeom>
          <a:noFill/>
        </p:spPr>
        <p:txBody>
          <a:bodyPr wrap="square" rtlCol="0">
            <a:spAutoFit/>
          </a:bodyPr>
          <a:lstStyle/>
          <a:p>
            <a:r>
              <a:rPr lang="en-US" sz="800" dirty="0">
                <a:solidFill>
                  <a:schemeClr val="bg1"/>
                </a:solidFill>
              </a:rPr>
              <a:t>WT</a:t>
            </a:r>
          </a:p>
        </p:txBody>
      </p:sp>
      <p:sp>
        <p:nvSpPr>
          <p:cNvPr id="32" name="TextBox 31">
            <a:extLst>
              <a:ext uri="{FF2B5EF4-FFF2-40B4-BE49-F238E27FC236}">
                <a16:creationId xmlns:a16="http://schemas.microsoft.com/office/drawing/2014/main" id="{38C1DB67-01B4-49DE-A931-72E23161962C}"/>
              </a:ext>
            </a:extLst>
          </p:cNvPr>
          <p:cNvSpPr txBox="1"/>
          <p:nvPr/>
        </p:nvSpPr>
        <p:spPr>
          <a:xfrm>
            <a:off x="5816832" y="100061"/>
            <a:ext cx="566802" cy="215444"/>
          </a:xfrm>
          <a:prstGeom prst="rect">
            <a:avLst/>
          </a:prstGeom>
          <a:noFill/>
        </p:spPr>
        <p:txBody>
          <a:bodyPr wrap="square" rtlCol="0">
            <a:spAutoFit/>
          </a:bodyPr>
          <a:lstStyle/>
          <a:p>
            <a:r>
              <a:rPr lang="en-US" sz="800" i="1" dirty="0">
                <a:solidFill>
                  <a:schemeClr val="bg1"/>
                </a:solidFill>
              </a:rPr>
              <a:t>fah 1-2</a:t>
            </a:r>
          </a:p>
        </p:txBody>
      </p:sp>
      <p:sp>
        <p:nvSpPr>
          <p:cNvPr id="33" name="TextBox 32">
            <a:extLst>
              <a:ext uri="{FF2B5EF4-FFF2-40B4-BE49-F238E27FC236}">
                <a16:creationId xmlns:a16="http://schemas.microsoft.com/office/drawing/2014/main" id="{214164CF-FFEF-4F7A-82AC-819CF5AA0B60}"/>
              </a:ext>
            </a:extLst>
          </p:cNvPr>
          <p:cNvSpPr txBox="1"/>
          <p:nvPr/>
        </p:nvSpPr>
        <p:spPr>
          <a:xfrm>
            <a:off x="3835848" y="1846204"/>
            <a:ext cx="738731" cy="215444"/>
          </a:xfrm>
          <a:prstGeom prst="rect">
            <a:avLst/>
          </a:prstGeom>
          <a:noFill/>
        </p:spPr>
        <p:txBody>
          <a:bodyPr wrap="square" rtlCol="0">
            <a:spAutoFit/>
          </a:bodyPr>
          <a:lstStyle/>
          <a:p>
            <a:r>
              <a:rPr lang="en-US" sz="800" dirty="0">
                <a:solidFill>
                  <a:schemeClr val="bg1"/>
                </a:solidFill>
              </a:rPr>
              <a:t>35S:</a:t>
            </a:r>
            <a:r>
              <a:rPr lang="en-US" sz="800" i="1" dirty="0">
                <a:solidFill>
                  <a:schemeClr val="bg1"/>
                </a:solidFill>
              </a:rPr>
              <a:t>An</a:t>
            </a:r>
            <a:r>
              <a:rPr lang="en-US" sz="800" dirty="0">
                <a:solidFill>
                  <a:schemeClr val="bg1"/>
                </a:solidFill>
              </a:rPr>
              <a:t>AXE1</a:t>
            </a:r>
          </a:p>
        </p:txBody>
      </p:sp>
      <p:sp>
        <p:nvSpPr>
          <p:cNvPr id="34" name="TextBox 33">
            <a:extLst>
              <a:ext uri="{FF2B5EF4-FFF2-40B4-BE49-F238E27FC236}">
                <a16:creationId xmlns:a16="http://schemas.microsoft.com/office/drawing/2014/main" id="{34B2CF6B-067F-479E-8D4E-B849588E11A4}"/>
              </a:ext>
            </a:extLst>
          </p:cNvPr>
          <p:cNvSpPr txBox="1"/>
          <p:nvPr/>
        </p:nvSpPr>
        <p:spPr>
          <a:xfrm>
            <a:off x="5334142" y="1738482"/>
            <a:ext cx="1152421" cy="215444"/>
          </a:xfrm>
          <a:prstGeom prst="rect">
            <a:avLst/>
          </a:prstGeom>
          <a:noFill/>
        </p:spPr>
        <p:txBody>
          <a:bodyPr wrap="square" rtlCol="0">
            <a:spAutoFit/>
          </a:bodyPr>
          <a:lstStyle/>
          <a:p>
            <a:r>
              <a:rPr lang="en-US" sz="800" i="1" dirty="0">
                <a:solidFill>
                  <a:schemeClr val="bg1"/>
                </a:solidFill>
              </a:rPr>
              <a:t>fah 1-2/</a:t>
            </a:r>
            <a:r>
              <a:rPr lang="en-US" sz="800" dirty="0">
                <a:solidFill>
                  <a:schemeClr val="bg1"/>
                </a:solidFill>
              </a:rPr>
              <a:t>35S:</a:t>
            </a:r>
            <a:r>
              <a:rPr lang="en-US" sz="800" i="1" dirty="0">
                <a:solidFill>
                  <a:schemeClr val="bg1"/>
                </a:solidFill>
              </a:rPr>
              <a:t>An</a:t>
            </a:r>
            <a:r>
              <a:rPr lang="en-US" sz="800" dirty="0">
                <a:solidFill>
                  <a:schemeClr val="bg1"/>
                </a:solidFill>
              </a:rPr>
              <a:t>AXE1</a:t>
            </a:r>
          </a:p>
        </p:txBody>
      </p:sp>
      <p:sp>
        <p:nvSpPr>
          <p:cNvPr id="49" name="TextBox 48">
            <a:extLst>
              <a:ext uri="{FF2B5EF4-FFF2-40B4-BE49-F238E27FC236}">
                <a16:creationId xmlns:a16="http://schemas.microsoft.com/office/drawing/2014/main" id="{5B3D5472-9163-0330-6F86-968B59A1EC73}"/>
              </a:ext>
            </a:extLst>
          </p:cNvPr>
          <p:cNvSpPr txBox="1"/>
          <p:nvPr/>
        </p:nvSpPr>
        <p:spPr>
          <a:xfrm>
            <a:off x="348031" y="7162420"/>
            <a:ext cx="6138532" cy="421654"/>
          </a:xfrm>
          <a:prstGeom prst="rect">
            <a:avLst/>
          </a:prstGeom>
          <a:noFill/>
        </p:spPr>
        <p:txBody>
          <a:bodyPr wrap="square">
            <a:spAutoFit/>
          </a:bodyPr>
          <a:lstStyle/>
          <a:p>
            <a:pPr algn="just">
              <a:lnSpc>
                <a:spcPct val="107000"/>
              </a:lnSpc>
              <a:spcAft>
                <a:spcPts val="676"/>
              </a:spcAft>
            </a:pPr>
            <a:r>
              <a:rPr lang="en-IN" sz="1000" b="1" dirty="0">
                <a:latin typeface="Arial" panose="020B0604020202020204" pitchFamily="34" charset="0"/>
                <a:ea typeface="Times New Roman" panose="02020603050405020304" pitchFamily="18" charset="0"/>
                <a:cs typeface="Arial" panose="020B0604020202020204" pitchFamily="34" charset="0"/>
              </a:rPr>
              <a:t>Figure S1</a:t>
            </a:r>
            <a:r>
              <a:rPr lang="en-IN" sz="1000" dirty="0">
                <a:latin typeface="Arial" panose="020B0604020202020204" pitchFamily="34" charset="0"/>
                <a:ea typeface="Times New Roman" panose="02020603050405020304" pitchFamily="18" charset="0"/>
                <a:cs typeface="Arial" panose="020B0604020202020204" pitchFamily="34" charset="0"/>
              </a:rPr>
              <a:t>. Uncropped gel image of PCR product of semi-quantitative PCR for all the ten candidate genes in leaf and stem cDNA with 1Kb (left)  and 100 bp (right) ladder. </a:t>
            </a:r>
          </a:p>
        </p:txBody>
      </p:sp>
      <p:pic>
        <p:nvPicPr>
          <p:cNvPr id="50" name="Picture 49"/>
          <p:cNvPicPr>
            <a:picLocks noChangeAspect="1"/>
          </p:cNvPicPr>
          <p:nvPr/>
        </p:nvPicPr>
        <p:blipFill>
          <a:blip r:embed="rId3"/>
          <a:stretch>
            <a:fillRect/>
          </a:stretch>
        </p:blipFill>
        <p:spPr>
          <a:xfrm>
            <a:off x="423862" y="604421"/>
            <a:ext cx="6010275" cy="6153150"/>
          </a:xfrm>
          <a:prstGeom prst="rect">
            <a:avLst/>
          </a:prstGeom>
        </p:spPr>
      </p:pic>
    </p:spTree>
    <p:extLst>
      <p:ext uri="{BB962C8B-B14F-4D97-AF65-F5344CB8AC3E}">
        <p14:creationId xmlns:p14="http://schemas.microsoft.com/office/powerpoint/2010/main" val="146186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5F55DEE0-5016-4DA0-B570-039C8E4D2286}"/>
              </a:ext>
            </a:extLst>
          </p:cNvPr>
          <p:cNvSpPr txBox="1"/>
          <p:nvPr/>
        </p:nvSpPr>
        <p:spPr>
          <a:xfrm>
            <a:off x="3939078" y="100061"/>
            <a:ext cx="374904" cy="215444"/>
          </a:xfrm>
          <a:prstGeom prst="rect">
            <a:avLst/>
          </a:prstGeom>
          <a:noFill/>
        </p:spPr>
        <p:txBody>
          <a:bodyPr wrap="square" rtlCol="0">
            <a:spAutoFit/>
          </a:bodyPr>
          <a:lstStyle/>
          <a:p>
            <a:r>
              <a:rPr lang="en-US" sz="800" dirty="0">
                <a:solidFill>
                  <a:schemeClr val="bg1"/>
                </a:solidFill>
              </a:rPr>
              <a:t>WT</a:t>
            </a:r>
          </a:p>
        </p:txBody>
      </p:sp>
      <p:sp>
        <p:nvSpPr>
          <p:cNvPr id="32" name="TextBox 31">
            <a:extLst>
              <a:ext uri="{FF2B5EF4-FFF2-40B4-BE49-F238E27FC236}">
                <a16:creationId xmlns:a16="http://schemas.microsoft.com/office/drawing/2014/main" id="{38C1DB67-01B4-49DE-A931-72E23161962C}"/>
              </a:ext>
            </a:extLst>
          </p:cNvPr>
          <p:cNvSpPr txBox="1"/>
          <p:nvPr/>
        </p:nvSpPr>
        <p:spPr>
          <a:xfrm>
            <a:off x="5816832" y="100061"/>
            <a:ext cx="566802" cy="215444"/>
          </a:xfrm>
          <a:prstGeom prst="rect">
            <a:avLst/>
          </a:prstGeom>
          <a:noFill/>
        </p:spPr>
        <p:txBody>
          <a:bodyPr wrap="square" rtlCol="0">
            <a:spAutoFit/>
          </a:bodyPr>
          <a:lstStyle/>
          <a:p>
            <a:r>
              <a:rPr lang="en-US" sz="800" i="1" dirty="0">
                <a:solidFill>
                  <a:schemeClr val="bg1"/>
                </a:solidFill>
              </a:rPr>
              <a:t>fah 1-2</a:t>
            </a:r>
          </a:p>
        </p:txBody>
      </p:sp>
      <p:sp>
        <p:nvSpPr>
          <p:cNvPr id="33" name="TextBox 32">
            <a:extLst>
              <a:ext uri="{FF2B5EF4-FFF2-40B4-BE49-F238E27FC236}">
                <a16:creationId xmlns:a16="http://schemas.microsoft.com/office/drawing/2014/main" id="{214164CF-FFEF-4F7A-82AC-819CF5AA0B60}"/>
              </a:ext>
            </a:extLst>
          </p:cNvPr>
          <p:cNvSpPr txBox="1"/>
          <p:nvPr/>
        </p:nvSpPr>
        <p:spPr>
          <a:xfrm>
            <a:off x="3835848" y="1846204"/>
            <a:ext cx="738731" cy="215444"/>
          </a:xfrm>
          <a:prstGeom prst="rect">
            <a:avLst/>
          </a:prstGeom>
          <a:noFill/>
        </p:spPr>
        <p:txBody>
          <a:bodyPr wrap="square" rtlCol="0">
            <a:spAutoFit/>
          </a:bodyPr>
          <a:lstStyle/>
          <a:p>
            <a:r>
              <a:rPr lang="en-US" sz="800" dirty="0">
                <a:solidFill>
                  <a:schemeClr val="bg1"/>
                </a:solidFill>
              </a:rPr>
              <a:t>35S:</a:t>
            </a:r>
            <a:r>
              <a:rPr lang="en-US" sz="800" i="1" dirty="0">
                <a:solidFill>
                  <a:schemeClr val="bg1"/>
                </a:solidFill>
              </a:rPr>
              <a:t>An</a:t>
            </a:r>
            <a:r>
              <a:rPr lang="en-US" sz="800" dirty="0">
                <a:solidFill>
                  <a:schemeClr val="bg1"/>
                </a:solidFill>
              </a:rPr>
              <a:t>AXE1</a:t>
            </a:r>
          </a:p>
        </p:txBody>
      </p:sp>
      <p:pic>
        <p:nvPicPr>
          <p:cNvPr id="2" name="Picture 1"/>
          <p:cNvPicPr>
            <a:picLocks noChangeAspect="1"/>
          </p:cNvPicPr>
          <p:nvPr/>
        </p:nvPicPr>
        <p:blipFill rotWithShape="1">
          <a:blip r:embed="rId3"/>
          <a:srcRect l="8960" t="10248" r="1554" b="7137"/>
          <a:stretch/>
        </p:blipFill>
        <p:spPr>
          <a:xfrm>
            <a:off x="1595479" y="315505"/>
            <a:ext cx="3313356" cy="1895190"/>
          </a:xfrm>
          <a:prstGeom prst="rect">
            <a:avLst/>
          </a:prstGeom>
          <a:ln w="12700">
            <a:solidFill>
              <a:schemeClr val="tx1"/>
            </a:solidFill>
          </a:ln>
        </p:spPr>
      </p:pic>
      <p:pic>
        <p:nvPicPr>
          <p:cNvPr id="4" name="Picture 3"/>
          <p:cNvPicPr>
            <a:picLocks noChangeAspect="1"/>
          </p:cNvPicPr>
          <p:nvPr/>
        </p:nvPicPr>
        <p:blipFill rotWithShape="1">
          <a:blip r:embed="rId4"/>
          <a:srcRect l="8813" t="9343" r="1123" b="7241"/>
          <a:stretch/>
        </p:blipFill>
        <p:spPr>
          <a:xfrm>
            <a:off x="1613647" y="2533538"/>
            <a:ext cx="3318734" cy="1979296"/>
          </a:xfrm>
          <a:prstGeom prst="rect">
            <a:avLst/>
          </a:prstGeom>
          <a:ln w="12700">
            <a:solidFill>
              <a:schemeClr val="tx1"/>
            </a:solidFill>
          </a:ln>
        </p:spPr>
      </p:pic>
      <p:pic>
        <p:nvPicPr>
          <p:cNvPr id="6" name="Picture 5"/>
          <p:cNvPicPr>
            <a:picLocks noChangeAspect="1"/>
          </p:cNvPicPr>
          <p:nvPr/>
        </p:nvPicPr>
        <p:blipFill rotWithShape="1">
          <a:blip r:embed="rId5"/>
          <a:srcRect l="9161" t="7200" r="2561" b="22291"/>
          <a:stretch/>
        </p:blipFill>
        <p:spPr>
          <a:xfrm>
            <a:off x="1602890" y="4841758"/>
            <a:ext cx="3329492" cy="1951696"/>
          </a:xfrm>
          <a:prstGeom prst="rect">
            <a:avLst/>
          </a:prstGeom>
          <a:ln w="12700">
            <a:solidFill>
              <a:schemeClr val="tx1"/>
            </a:solidFill>
          </a:ln>
        </p:spPr>
      </p:pic>
      <p:pic>
        <p:nvPicPr>
          <p:cNvPr id="9" name="Picture 8"/>
          <p:cNvPicPr>
            <a:picLocks noChangeAspect="1"/>
          </p:cNvPicPr>
          <p:nvPr/>
        </p:nvPicPr>
        <p:blipFill rotWithShape="1">
          <a:blip r:embed="rId6"/>
          <a:srcRect l="9357" t="7417" r="3026" b="22087"/>
          <a:stretch/>
        </p:blipFill>
        <p:spPr>
          <a:xfrm>
            <a:off x="1601982" y="7048034"/>
            <a:ext cx="3330399" cy="1874814"/>
          </a:xfrm>
          <a:prstGeom prst="rect">
            <a:avLst/>
          </a:prstGeom>
          <a:ln w="12700">
            <a:solidFill>
              <a:schemeClr val="tx1"/>
            </a:solidFill>
          </a:ln>
        </p:spPr>
      </p:pic>
      <p:sp>
        <p:nvSpPr>
          <p:cNvPr id="18" name="TextBox 17"/>
          <p:cNvSpPr txBox="1"/>
          <p:nvPr/>
        </p:nvSpPr>
        <p:spPr>
          <a:xfrm>
            <a:off x="1162644" y="1356261"/>
            <a:ext cx="484213"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1.5</a:t>
            </a:r>
            <a:endParaRPr lang="en-IN" sz="1000" dirty="0">
              <a:latin typeface="Arial" panose="020B0604020202020204" pitchFamily="34" charset="0"/>
              <a:cs typeface="Arial" panose="020B0604020202020204" pitchFamily="34" charset="0"/>
            </a:endParaRPr>
          </a:p>
        </p:txBody>
      </p:sp>
      <p:sp>
        <p:nvSpPr>
          <p:cNvPr id="19" name="TextBox 18"/>
          <p:cNvSpPr txBox="1"/>
          <p:nvPr/>
        </p:nvSpPr>
        <p:spPr>
          <a:xfrm>
            <a:off x="1175854" y="851991"/>
            <a:ext cx="484213"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2.5</a:t>
            </a:r>
            <a:endParaRPr lang="en-IN" sz="1000" dirty="0">
              <a:latin typeface="Arial" panose="020B0604020202020204" pitchFamily="34" charset="0"/>
              <a:cs typeface="Arial" panose="020B0604020202020204" pitchFamily="34" charset="0"/>
            </a:endParaRPr>
          </a:p>
        </p:txBody>
      </p:sp>
      <p:sp>
        <p:nvSpPr>
          <p:cNvPr id="24" name="TextBox 23"/>
          <p:cNvSpPr txBox="1"/>
          <p:nvPr/>
        </p:nvSpPr>
        <p:spPr>
          <a:xfrm>
            <a:off x="1169130" y="1107271"/>
            <a:ext cx="484213"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2.0</a:t>
            </a:r>
            <a:endParaRPr lang="en-IN" sz="1000" dirty="0">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C8746A40-AA91-57C8-DD4F-F7A2B2E72CFF}"/>
              </a:ext>
            </a:extLst>
          </p:cNvPr>
          <p:cNvGrpSpPr/>
          <p:nvPr/>
        </p:nvGrpSpPr>
        <p:grpSpPr>
          <a:xfrm>
            <a:off x="1149126" y="326837"/>
            <a:ext cx="515747" cy="1759908"/>
            <a:chOff x="1149126" y="326837"/>
            <a:chExt cx="515747" cy="1759908"/>
          </a:xfrm>
        </p:grpSpPr>
        <p:sp>
          <p:nvSpPr>
            <p:cNvPr id="20" name="TextBox 19"/>
            <p:cNvSpPr txBox="1"/>
            <p:nvPr/>
          </p:nvSpPr>
          <p:spPr>
            <a:xfrm>
              <a:off x="1149126" y="1840524"/>
              <a:ext cx="484213"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0.5</a:t>
              </a:r>
              <a:endParaRPr lang="en-IN" sz="1000" dirty="0">
                <a:latin typeface="Arial" panose="020B0604020202020204" pitchFamily="34" charset="0"/>
                <a:cs typeface="Arial" panose="020B0604020202020204" pitchFamily="34" charset="0"/>
              </a:endParaRPr>
            </a:p>
          </p:txBody>
        </p:sp>
        <p:sp>
          <p:nvSpPr>
            <p:cNvPr id="23" name="TextBox 22"/>
            <p:cNvSpPr txBox="1"/>
            <p:nvPr/>
          </p:nvSpPr>
          <p:spPr>
            <a:xfrm>
              <a:off x="1149126" y="1590162"/>
              <a:ext cx="484213"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1.0</a:t>
              </a:r>
              <a:endParaRPr lang="en-IN" sz="1000" dirty="0">
                <a:latin typeface="Arial" panose="020B0604020202020204" pitchFamily="34" charset="0"/>
                <a:cs typeface="Arial" panose="020B0604020202020204" pitchFamily="34" charset="0"/>
              </a:endParaRPr>
            </a:p>
          </p:txBody>
        </p:sp>
        <p:sp>
          <p:nvSpPr>
            <p:cNvPr id="26" name="TextBox 25"/>
            <p:cNvSpPr txBox="1"/>
            <p:nvPr/>
          </p:nvSpPr>
          <p:spPr>
            <a:xfrm>
              <a:off x="1180660" y="582285"/>
              <a:ext cx="484213"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3.0</a:t>
              </a:r>
              <a:endParaRPr lang="en-IN" sz="1000" dirty="0">
                <a:latin typeface="Arial" panose="020B0604020202020204" pitchFamily="34" charset="0"/>
                <a:cs typeface="Arial" panose="020B0604020202020204" pitchFamily="34" charset="0"/>
              </a:endParaRPr>
            </a:p>
          </p:txBody>
        </p:sp>
        <p:sp>
          <p:nvSpPr>
            <p:cNvPr id="27" name="TextBox 26"/>
            <p:cNvSpPr txBox="1"/>
            <p:nvPr/>
          </p:nvSpPr>
          <p:spPr>
            <a:xfrm>
              <a:off x="1176613" y="326837"/>
              <a:ext cx="484213"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3.5</a:t>
              </a:r>
              <a:endParaRPr lang="en-IN" sz="1000" dirty="0">
                <a:latin typeface="Arial" panose="020B0604020202020204" pitchFamily="34" charset="0"/>
                <a:cs typeface="Arial" panose="020B0604020202020204" pitchFamily="34" charset="0"/>
              </a:endParaRPr>
            </a:p>
          </p:txBody>
        </p:sp>
      </p:grpSp>
      <p:grpSp>
        <p:nvGrpSpPr>
          <p:cNvPr id="45" name="Group 44"/>
          <p:cNvGrpSpPr/>
          <p:nvPr/>
        </p:nvGrpSpPr>
        <p:grpSpPr>
          <a:xfrm>
            <a:off x="1125779" y="2461597"/>
            <a:ext cx="572621" cy="2109293"/>
            <a:chOff x="914686" y="6242835"/>
            <a:chExt cx="404454" cy="802756"/>
          </a:xfrm>
        </p:grpSpPr>
        <p:sp>
          <p:nvSpPr>
            <p:cNvPr id="46" name="TextBox 45"/>
            <p:cNvSpPr txBox="1"/>
            <p:nvPr/>
          </p:nvSpPr>
          <p:spPr>
            <a:xfrm>
              <a:off x="926693" y="6672608"/>
              <a:ext cx="324501" cy="93707"/>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0.7</a:t>
              </a:r>
              <a:endParaRPr lang="en-IN" sz="1000" dirty="0">
                <a:latin typeface="Arial" panose="020B0604020202020204" pitchFamily="34" charset="0"/>
                <a:cs typeface="Arial" panose="020B0604020202020204" pitchFamily="34" charset="0"/>
              </a:endParaRPr>
            </a:p>
          </p:txBody>
        </p:sp>
        <p:sp>
          <p:nvSpPr>
            <p:cNvPr id="47" name="TextBox 46"/>
            <p:cNvSpPr txBox="1"/>
            <p:nvPr/>
          </p:nvSpPr>
          <p:spPr>
            <a:xfrm>
              <a:off x="931442" y="6499293"/>
              <a:ext cx="324501" cy="93707"/>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1.1</a:t>
              </a:r>
              <a:endParaRPr lang="en-IN" sz="1000" dirty="0">
                <a:latin typeface="Arial" panose="020B0604020202020204" pitchFamily="34" charset="0"/>
                <a:cs typeface="Arial" panose="020B0604020202020204" pitchFamily="34" charset="0"/>
              </a:endParaRPr>
            </a:p>
          </p:txBody>
        </p:sp>
        <p:sp>
          <p:nvSpPr>
            <p:cNvPr id="48" name="TextBox 47"/>
            <p:cNvSpPr txBox="1"/>
            <p:nvPr/>
          </p:nvSpPr>
          <p:spPr>
            <a:xfrm>
              <a:off x="924922" y="6860899"/>
              <a:ext cx="324501" cy="93707"/>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0.3</a:t>
              </a:r>
              <a:endParaRPr lang="en-IN" sz="1000" dirty="0">
                <a:latin typeface="Arial" panose="020B0604020202020204" pitchFamily="34" charset="0"/>
                <a:cs typeface="Arial" panose="020B0604020202020204" pitchFamily="34" charset="0"/>
              </a:endParaRPr>
            </a:p>
          </p:txBody>
        </p:sp>
        <p:sp>
          <p:nvSpPr>
            <p:cNvPr id="49" name="TextBox 48"/>
            <p:cNvSpPr txBox="1"/>
            <p:nvPr/>
          </p:nvSpPr>
          <p:spPr>
            <a:xfrm>
              <a:off x="928348" y="6951884"/>
              <a:ext cx="390792" cy="93707"/>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0.1</a:t>
              </a:r>
              <a:endParaRPr lang="en-IN" sz="1000" dirty="0">
                <a:latin typeface="Arial" panose="020B0604020202020204" pitchFamily="34" charset="0"/>
                <a:cs typeface="Arial" panose="020B0604020202020204" pitchFamily="34" charset="0"/>
              </a:endParaRPr>
            </a:p>
          </p:txBody>
        </p:sp>
        <p:sp>
          <p:nvSpPr>
            <p:cNvPr id="50" name="TextBox 49"/>
            <p:cNvSpPr txBox="1"/>
            <p:nvPr/>
          </p:nvSpPr>
          <p:spPr>
            <a:xfrm>
              <a:off x="926693" y="6763808"/>
              <a:ext cx="324501" cy="93707"/>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0.5</a:t>
              </a:r>
              <a:endParaRPr lang="en-IN" sz="1000" dirty="0">
                <a:latin typeface="Arial" panose="020B0604020202020204" pitchFamily="34" charset="0"/>
                <a:cs typeface="Arial" panose="020B0604020202020204" pitchFamily="34" charset="0"/>
              </a:endParaRPr>
            </a:p>
          </p:txBody>
        </p:sp>
        <p:sp>
          <p:nvSpPr>
            <p:cNvPr id="51" name="TextBox 50"/>
            <p:cNvSpPr txBox="1"/>
            <p:nvPr/>
          </p:nvSpPr>
          <p:spPr>
            <a:xfrm>
              <a:off x="926693" y="6580230"/>
              <a:ext cx="324501" cy="93707"/>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0.9</a:t>
              </a:r>
              <a:endParaRPr lang="en-IN" sz="1000" dirty="0">
                <a:latin typeface="Arial" panose="020B0604020202020204" pitchFamily="34" charset="0"/>
                <a:cs typeface="Arial" panose="020B0604020202020204" pitchFamily="34" charset="0"/>
              </a:endParaRPr>
            </a:p>
          </p:txBody>
        </p:sp>
        <p:sp>
          <p:nvSpPr>
            <p:cNvPr id="52" name="TextBox 51"/>
            <p:cNvSpPr txBox="1"/>
            <p:nvPr/>
          </p:nvSpPr>
          <p:spPr>
            <a:xfrm>
              <a:off x="920426" y="6416893"/>
              <a:ext cx="324501" cy="93707"/>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1.3</a:t>
              </a:r>
              <a:endParaRPr lang="en-IN" sz="1000" dirty="0">
                <a:latin typeface="Arial" panose="020B0604020202020204" pitchFamily="34" charset="0"/>
                <a:cs typeface="Arial" panose="020B0604020202020204" pitchFamily="34" charset="0"/>
              </a:endParaRPr>
            </a:p>
          </p:txBody>
        </p:sp>
        <p:sp>
          <p:nvSpPr>
            <p:cNvPr id="53" name="TextBox 52"/>
            <p:cNvSpPr txBox="1"/>
            <p:nvPr/>
          </p:nvSpPr>
          <p:spPr>
            <a:xfrm>
              <a:off x="914686" y="6329054"/>
              <a:ext cx="324501" cy="93707"/>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1.5</a:t>
              </a:r>
              <a:endParaRPr lang="en-IN" sz="1000" dirty="0">
                <a:latin typeface="Arial" panose="020B0604020202020204" pitchFamily="34" charset="0"/>
                <a:cs typeface="Arial" panose="020B0604020202020204" pitchFamily="34" charset="0"/>
              </a:endParaRPr>
            </a:p>
          </p:txBody>
        </p:sp>
        <p:sp>
          <p:nvSpPr>
            <p:cNvPr id="54" name="TextBox 53"/>
            <p:cNvSpPr txBox="1"/>
            <p:nvPr/>
          </p:nvSpPr>
          <p:spPr>
            <a:xfrm>
              <a:off x="918299" y="6242835"/>
              <a:ext cx="324501" cy="93707"/>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1.7</a:t>
              </a:r>
              <a:endParaRPr lang="en-IN" sz="1000" dirty="0">
                <a:latin typeface="Arial" panose="020B0604020202020204" pitchFamily="34" charset="0"/>
                <a:cs typeface="Arial" panose="020B0604020202020204" pitchFamily="34" charset="0"/>
              </a:endParaRPr>
            </a:p>
          </p:txBody>
        </p:sp>
      </p:grpSp>
      <p:grpSp>
        <p:nvGrpSpPr>
          <p:cNvPr id="36" name="Group 35"/>
          <p:cNvGrpSpPr/>
          <p:nvPr/>
        </p:nvGrpSpPr>
        <p:grpSpPr>
          <a:xfrm>
            <a:off x="1102309" y="4853038"/>
            <a:ext cx="648349" cy="1874035"/>
            <a:chOff x="874480" y="6554009"/>
            <a:chExt cx="390792" cy="455832"/>
          </a:xfrm>
        </p:grpSpPr>
        <p:sp>
          <p:nvSpPr>
            <p:cNvPr id="37" name="TextBox 36"/>
            <p:cNvSpPr txBox="1"/>
            <p:nvPr/>
          </p:nvSpPr>
          <p:spPr>
            <a:xfrm>
              <a:off x="889273" y="6722795"/>
              <a:ext cx="347029" cy="5989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0.7</a:t>
              </a:r>
              <a:endParaRPr lang="en-IN" sz="1000" dirty="0">
                <a:latin typeface="Arial" panose="020B0604020202020204" pitchFamily="34" charset="0"/>
                <a:cs typeface="Arial" panose="020B0604020202020204" pitchFamily="34" charset="0"/>
              </a:endParaRPr>
            </a:p>
          </p:txBody>
        </p:sp>
        <p:sp>
          <p:nvSpPr>
            <p:cNvPr id="38" name="TextBox 37"/>
            <p:cNvSpPr txBox="1"/>
            <p:nvPr/>
          </p:nvSpPr>
          <p:spPr>
            <a:xfrm>
              <a:off x="889273" y="6554009"/>
              <a:ext cx="346433" cy="5989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1.1</a:t>
              </a:r>
              <a:endParaRPr lang="en-IN" sz="1000" dirty="0">
                <a:latin typeface="Arial" panose="020B0604020202020204" pitchFamily="34" charset="0"/>
                <a:cs typeface="Arial" panose="020B0604020202020204" pitchFamily="34" charset="0"/>
              </a:endParaRPr>
            </a:p>
          </p:txBody>
        </p:sp>
        <p:sp>
          <p:nvSpPr>
            <p:cNvPr id="39" name="TextBox 38"/>
            <p:cNvSpPr txBox="1"/>
            <p:nvPr/>
          </p:nvSpPr>
          <p:spPr>
            <a:xfrm>
              <a:off x="876361" y="6879868"/>
              <a:ext cx="324501" cy="5989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0.3</a:t>
              </a:r>
              <a:endParaRPr lang="en-IN" sz="1000" dirty="0">
                <a:latin typeface="Arial" panose="020B0604020202020204" pitchFamily="34" charset="0"/>
                <a:cs typeface="Arial" panose="020B0604020202020204" pitchFamily="34" charset="0"/>
              </a:endParaRPr>
            </a:p>
          </p:txBody>
        </p:sp>
        <p:sp>
          <p:nvSpPr>
            <p:cNvPr id="40" name="TextBox 39"/>
            <p:cNvSpPr txBox="1"/>
            <p:nvPr/>
          </p:nvSpPr>
          <p:spPr>
            <a:xfrm>
              <a:off x="874480" y="6949951"/>
              <a:ext cx="390792" cy="5989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0.1</a:t>
              </a:r>
              <a:endParaRPr lang="en-IN" sz="1000" dirty="0">
                <a:latin typeface="Arial" panose="020B0604020202020204" pitchFamily="34" charset="0"/>
                <a:cs typeface="Arial" panose="020B0604020202020204" pitchFamily="34" charset="0"/>
              </a:endParaRPr>
            </a:p>
          </p:txBody>
        </p:sp>
        <p:sp>
          <p:nvSpPr>
            <p:cNvPr id="41" name="TextBox 40"/>
            <p:cNvSpPr txBox="1"/>
            <p:nvPr/>
          </p:nvSpPr>
          <p:spPr>
            <a:xfrm>
              <a:off x="874480" y="6796130"/>
              <a:ext cx="324501" cy="5989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0.5</a:t>
              </a:r>
              <a:endParaRPr lang="en-IN" sz="1000" dirty="0">
                <a:latin typeface="Arial" panose="020B0604020202020204" pitchFamily="34" charset="0"/>
                <a:cs typeface="Arial" panose="020B0604020202020204" pitchFamily="34" charset="0"/>
              </a:endParaRPr>
            </a:p>
          </p:txBody>
        </p:sp>
        <p:sp>
          <p:nvSpPr>
            <p:cNvPr id="42" name="TextBox 41"/>
            <p:cNvSpPr txBox="1"/>
            <p:nvPr/>
          </p:nvSpPr>
          <p:spPr>
            <a:xfrm>
              <a:off x="889273" y="6637979"/>
              <a:ext cx="353455" cy="5989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0.9</a:t>
              </a:r>
              <a:endParaRPr lang="en-IN" sz="1000" dirty="0">
                <a:latin typeface="Arial" panose="020B0604020202020204" pitchFamily="34" charset="0"/>
                <a:cs typeface="Arial" panose="020B0604020202020204" pitchFamily="34" charset="0"/>
              </a:endParaRPr>
            </a:p>
          </p:txBody>
        </p:sp>
      </p:grpSp>
      <p:grpSp>
        <p:nvGrpSpPr>
          <p:cNvPr id="59" name="Group 58"/>
          <p:cNvGrpSpPr/>
          <p:nvPr/>
        </p:nvGrpSpPr>
        <p:grpSpPr>
          <a:xfrm>
            <a:off x="1071544" y="7059616"/>
            <a:ext cx="537693" cy="1850826"/>
            <a:chOff x="905658" y="6326692"/>
            <a:chExt cx="393821" cy="704388"/>
          </a:xfrm>
        </p:grpSpPr>
        <p:sp>
          <p:nvSpPr>
            <p:cNvPr id="60" name="TextBox 59"/>
            <p:cNvSpPr txBox="1"/>
            <p:nvPr/>
          </p:nvSpPr>
          <p:spPr>
            <a:xfrm>
              <a:off x="919280" y="6624684"/>
              <a:ext cx="324501" cy="93707"/>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0.7</a:t>
              </a:r>
              <a:endParaRPr lang="en-IN" sz="1000" dirty="0">
                <a:latin typeface="Arial" panose="020B0604020202020204" pitchFamily="34" charset="0"/>
                <a:cs typeface="Arial" panose="020B0604020202020204" pitchFamily="34" charset="0"/>
              </a:endParaRPr>
            </a:p>
          </p:txBody>
        </p:sp>
        <p:sp>
          <p:nvSpPr>
            <p:cNvPr id="61" name="TextBox 60"/>
            <p:cNvSpPr txBox="1"/>
            <p:nvPr/>
          </p:nvSpPr>
          <p:spPr>
            <a:xfrm>
              <a:off x="907332" y="6430338"/>
              <a:ext cx="324501" cy="93707"/>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1.1</a:t>
              </a:r>
              <a:endParaRPr lang="en-IN" sz="1000" dirty="0">
                <a:latin typeface="Arial" panose="020B0604020202020204" pitchFamily="34" charset="0"/>
                <a:cs typeface="Arial" panose="020B0604020202020204" pitchFamily="34" charset="0"/>
              </a:endParaRPr>
            </a:p>
          </p:txBody>
        </p:sp>
        <p:sp>
          <p:nvSpPr>
            <p:cNvPr id="62" name="TextBox 61"/>
            <p:cNvSpPr txBox="1"/>
            <p:nvPr/>
          </p:nvSpPr>
          <p:spPr>
            <a:xfrm>
              <a:off x="905658" y="6836496"/>
              <a:ext cx="324501" cy="93707"/>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0.3</a:t>
              </a:r>
              <a:endParaRPr lang="en-IN" sz="1000" dirty="0">
                <a:latin typeface="Arial" panose="020B0604020202020204" pitchFamily="34" charset="0"/>
                <a:cs typeface="Arial" panose="020B0604020202020204" pitchFamily="34" charset="0"/>
              </a:endParaRPr>
            </a:p>
          </p:txBody>
        </p:sp>
        <p:sp>
          <p:nvSpPr>
            <p:cNvPr id="63" name="TextBox 62"/>
            <p:cNvSpPr txBox="1"/>
            <p:nvPr/>
          </p:nvSpPr>
          <p:spPr>
            <a:xfrm>
              <a:off x="908687" y="6937373"/>
              <a:ext cx="390792" cy="93707"/>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0.1</a:t>
              </a:r>
              <a:endParaRPr lang="en-IN" sz="1000" dirty="0">
                <a:latin typeface="Arial" panose="020B0604020202020204" pitchFamily="34" charset="0"/>
                <a:cs typeface="Arial" panose="020B0604020202020204" pitchFamily="34" charset="0"/>
              </a:endParaRPr>
            </a:p>
          </p:txBody>
        </p:sp>
        <p:sp>
          <p:nvSpPr>
            <p:cNvPr id="64" name="TextBox 63"/>
            <p:cNvSpPr txBox="1"/>
            <p:nvPr/>
          </p:nvSpPr>
          <p:spPr>
            <a:xfrm>
              <a:off x="914216" y="6732429"/>
              <a:ext cx="324501" cy="93707"/>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0.5</a:t>
              </a:r>
              <a:endParaRPr lang="en-IN" sz="1000" dirty="0">
                <a:latin typeface="Arial" panose="020B0604020202020204" pitchFamily="34" charset="0"/>
                <a:cs typeface="Arial" panose="020B0604020202020204" pitchFamily="34" charset="0"/>
              </a:endParaRPr>
            </a:p>
          </p:txBody>
        </p:sp>
        <p:sp>
          <p:nvSpPr>
            <p:cNvPr id="65" name="TextBox 64"/>
            <p:cNvSpPr txBox="1"/>
            <p:nvPr/>
          </p:nvSpPr>
          <p:spPr>
            <a:xfrm>
              <a:off x="914355" y="6528744"/>
              <a:ext cx="324501" cy="93707"/>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0.9</a:t>
              </a:r>
              <a:endParaRPr lang="en-IN" sz="1000" dirty="0">
                <a:latin typeface="Arial" panose="020B0604020202020204" pitchFamily="34" charset="0"/>
                <a:cs typeface="Arial" panose="020B0604020202020204" pitchFamily="34" charset="0"/>
              </a:endParaRPr>
            </a:p>
          </p:txBody>
        </p:sp>
        <p:sp>
          <p:nvSpPr>
            <p:cNvPr id="66" name="TextBox 65"/>
            <p:cNvSpPr txBox="1"/>
            <p:nvPr/>
          </p:nvSpPr>
          <p:spPr>
            <a:xfrm>
              <a:off x="914521" y="6326692"/>
              <a:ext cx="324501" cy="93707"/>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1.3</a:t>
              </a:r>
              <a:endParaRPr lang="en-IN" sz="1000" dirty="0">
                <a:latin typeface="Arial" panose="020B0604020202020204" pitchFamily="34" charset="0"/>
                <a:cs typeface="Arial" panose="020B0604020202020204" pitchFamily="34" charset="0"/>
              </a:endParaRPr>
            </a:p>
          </p:txBody>
        </p:sp>
      </p:grpSp>
      <p:sp>
        <p:nvSpPr>
          <p:cNvPr id="71" name="TextBox 70"/>
          <p:cNvSpPr txBox="1"/>
          <p:nvPr/>
        </p:nvSpPr>
        <p:spPr>
          <a:xfrm>
            <a:off x="1713257" y="9086837"/>
            <a:ext cx="337443"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65</a:t>
            </a:r>
            <a:endParaRPr lang="en-IN" sz="1000" dirty="0">
              <a:latin typeface="Arial" panose="020B0604020202020204" pitchFamily="34" charset="0"/>
              <a:cs typeface="Arial" panose="020B0604020202020204" pitchFamily="34" charset="0"/>
            </a:endParaRPr>
          </a:p>
        </p:txBody>
      </p:sp>
      <p:sp>
        <p:nvSpPr>
          <p:cNvPr id="72" name="TextBox 71"/>
          <p:cNvSpPr txBox="1"/>
          <p:nvPr/>
        </p:nvSpPr>
        <p:spPr>
          <a:xfrm>
            <a:off x="2342828" y="9086836"/>
            <a:ext cx="325825"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70</a:t>
            </a:r>
            <a:endParaRPr lang="en-IN" sz="1000" dirty="0">
              <a:latin typeface="Arial" panose="020B0604020202020204" pitchFamily="34" charset="0"/>
              <a:cs typeface="Arial" panose="020B0604020202020204" pitchFamily="34" charset="0"/>
            </a:endParaRPr>
          </a:p>
        </p:txBody>
      </p:sp>
      <p:sp>
        <p:nvSpPr>
          <p:cNvPr id="73" name="TextBox 72"/>
          <p:cNvSpPr txBox="1"/>
          <p:nvPr/>
        </p:nvSpPr>
        <p:spPr>
          <a:xfrm>
            <a:off x="2812522" y="9086836"/>
            <a:ext cx="485324"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75</a:t>
            </a:r>
            <a:endParaRPr lang="en-IN" sz="1000" dirty="0">
              <a:latin typeface="Arial" panose="020B0604020202020204" pitchFamily="34" charset="0"/>
              <a:cs typeface="Arial" panose="020B0604020202020204" pitchFamily="34" charset="0"/>
            </a:endParaRPr>
          </a:p>
        </p:txBody>
      </p:sp>
      <p:sp>
        <p:nvSpPr>
          <p:cNvPr id="74" name="TextBox 73"/>
          <p:cNvSpPr txBox="1"/>
          <p:nvPr/>
        </p:nvSpPr>
        <p:spPr>
          <a:xfrm>
            <a:off x="3288729" y="9091482"/>
            <a:ext cx="355148"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80</a:t>
            </a:r>
            <a:endParaRPr lang="en-IN" sz="1000" dirty="0">
              <a:latin typeface="Arial" panose="020B0604020202020204" pitchFamily="34" charset="0"/>
              <a:cs typeface="Arial" panose="020B0604020202020204" pitchFamily="34" charset="0"/>
            </a:endParaRPr>
          </a:p>
        </p:txBody>
      </p:sp>
      <p:sp>
        <p:nvSpPr>
          <p:cNvPr id="75" name="TextBox 74"/>
          <p:cNvSpPr txBox="1"/>
          <p:nvPr/>
        </p:nvSpPr>
        <p:spPr>
          <a:xfrm>
            <a:off x="3771264" y="9086836"/>
            <a:ext cx="451360"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85</a:t>
            </a:r>
            <a:endParaRPr lang="en-IN" sz="1000" dirty="0">
              <a:latin typeface="Arial" panose="020B0604020202020204" pitchFamily="34" charset="0"/>
              <a:cs typeface="Arial" panose="020B0604020202020204" pitchFamily="34" charset="0"/>
            </a:endParaRPr>
          </a:p>
        </p:txBody>
      </p:sp>
      <p:sp>
        <p:nvSpPr>
          <p:cNvPr id="76" name="TextBox 75"/>
          <p:cNvSpPr txBox="1"/>
          <p:nvPr/>
        </p:nvSpPr>
        <p:spPr>
          <a:xfrm>
            <a:off x="4247945" y="9096711"/>
            <a:ext cx="359179"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90</a:t>
            </a:r>
            <a:endParaRPr lang="en-IN" sz="1000" dirty="0">
              <a:latin typeface="Arial" panose="020B0604020202020204" pitchFamily="34" charset="0"/>
              <a:cs typeface="Arial" panose="020B0604020202020204" pitchFamily="34" charset="0"/>
            </a:endParaRPr>
          </a:p>
        </p:txBody>
      </p:sp>
      <p:sp>
        <p:nvSpPr>
          <p:cNvPr id="77" name="TextBox 76"/>
          <p:cNvSpPr txBox="1"/>
          <p:nvPr/>
        </p:nvSpPr>
        <p:spPr>
          <a:xfrm>
            <a:off x="4684613" y="9097993"/>
            <a:ext cx="460874"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95</a:t>
            </a:r>
            <a:endParaRPr lang="en-IN" sz="1000" dirty="0">
              <a:latin typeface="Arial" panose="020B0604020202020204" pitchFamily="34" charset="0"/>
              <a:cs typeface="Arial" panose="020B0604020202020204" pitchFamily="34" charset="0"/>
            </a:endParaRPr>
          </a:p>
        </p:txBody>
      </p:sp>
      <p:sp>
        <p:nvSpPr>
          <p:cNvPr id="8" name="Rectangle 7"/>
          <p:cNvSpPr/>
          <p:nvPr/>
        </p:nvSpPr>
        <p:spPr>
          <a:xfrm>
            <a:off x="1601982" y="315505"/>
            <a:ext cx="1226618" cy="246221"/>
          </a:xfrm>
          <a:prstGeom prst="rect">
            <a:avLst/>
          </a:prstGeom>
        </p:spPr>
        <p:txBody>
          <a:bodyPr wrap="none">
            <a:spAutoFit/>
          </a:bodyPr>
          <a:lstStyle/>
          <a:p>
            <a:r>
              <a:rPr lang="en-IN" sz="1000" b="1" dirty="0">
                <a:latin typeface="Arial" panose="020B0604020202020204" pitchFamily="34" charset="0"/>
                <a:cs typeface="Arial" panose="020B0604020202020204" pitchFamily="34" charset="0"/>
              </a:rPr>
              <a:t>ALPHA TUBULIN</a:t>
            </a:r>
          </a:p>
        </p:txBody>
      </p:sp>
      <p:sp>
        <p:nvSpPr>
          <p:cNvPr id="78" name="Rectangle 77"/>
          <p:cNvSpPr/>
          <p:nvPr/>
        </p:nvSpPr>
        <p:spPr>
          <a:xfrm>
            <a:off x="1602087" y="2543265"/>
            <a:ext cx="1133644" cy="246221"/>
          </a:xfrm>
          <a:prstGeom prst="rect">
            <a:avLst/>
          </a:prstGeom>
        </p:spPr>
        <p:txBody>
          <a:bodyPr wrap="none">
            <a:spAutoFit/>
          </a:bodyPr>
          <a:lstStyle/>
          <a:p>
            <a:r>
              <a:rPr lang="en-IN" sz="1000" b="1" dirty="0">
                <a:latin typeface="Arial" panose="020B0604020202020204" pitchFamily="34" charset="0"/>
                <a:cs typeface="Arial" panose="020B0604020202020204" pitchFamily="34" charset="0"/>
              </a:rPr>
              <a:t>BETA TUBULIN</a:t>
            </a:r>
          </a:p>
        </p:txBody>
      </p:sp>
      <p:sp>
        <p:nvSpPr>
          <p:cNvPr id="10" name="Rectangle 9"/>
          <p:cNvSpPr/>
          <p:nvPr/>
        </p:nvSpPr>
        <p:spPr>
          <a:xfrm>
            <a:off x="1628617" y="4859759"/>
            <a:ext cx="694421" cy="246221"/>
          </a:xfrm>
          <a:prstGeom prst="rect">
            <a:avLst/>
          </a:prstGeom>
        </p:spPr>
        <p:txBody>
          <a:bodyPr wrap="none">
            <a:spAutoFit/>
          </a:bodyPr>
          <a:lstStyle/>
          <a:p>
            <a:r>
              <a:rPr lang="en-IN" sz="1000" b="1" dirty="0">
                <a:latin typeface="Arial" panose="020B0604020202020204" pitchFamily="34" charset="0"/>
                <a:cs typeface="Arial" panose="020B0604020202020204" pitchFamily="34" charset="0"/>
              </a:rPr>
              <a:t>CYP 450</a:t>
            </a:r>
          </a:p>
        </p:txBody>
      </p:sp>
      <p:sp>
        <p:nvSpPr>
          <p:cNvPr id="12" name="Rectangle 11"/>
          <p:cNvSpPr/>
          <p:nvPr/>
        </p:nvSpPr>
        <p:spPr>
          <a:xfrm>
            <a:off x="1608408" y="7048034"/>
            <a:ext cx="710451" cy="246221"/>
          </a:xfrm>
          <a:prstGeom prst="rect">
            <a:avLst/>
          </a:prstGeom>
        </p:spPr>
        <p:txBody>
          <a:bodyPr wrap="none">
            <a:spAutoFit/>
          </a:bodyPr>
          <a:lstStyle/>
          <a:p>
            <a:r>
              <a:rPr lang="en-IN" sz="1000" b="1" dirty="0">
                <a:latin typeface="Arial" panose="020B0604020202020204" pitchFamily="34" charset="0"/>
                <a:cs typeface="Arial" panose="020B0604020202020204" pitchFamily="34" charset="0"/>
              </a:rPr>
              <a:t>18s RMT</a:t>
            </a:r>
          </a:p>
        </p:txBody>
      </p:sp>
      <p:sp>
        <p:nvSpPr>
          <p:cNvPr id="13" name="Rectangle 12"/>
          <p:cNvSpPr/>
          <p:nvPr/>
        </p:nvSpPr>
        <p:spPr>
          <a:xfrm>
            <a:off x="685412" y="9568028"/>
            <a:ext cx="4798016" cy="246221"/>
          </a:xfrm>
          <a:prstGeom prst="rect">
            <a:avLst/>
          </a:prstGeom>
        </p:spPr>
        <p:txBody>
          <a:bodyPr wrap="square">
            <a:spAutoFit/>
          </a:bodyPr>
          <a:lstStyle/>
          <a:p>
            <a:r>
              <a:rPr lang="en-GB" sz="1000" b="1" dirty="0">
                <a:latin typeface="Arial" panose="020B0604020202020204" pitchFamily="34" charset="0"/>
                <a:cs typeface="Arial" panose="020B0604020202020204" pitchFamily="34" charset="0"/>
              </a:rPr>
              <a:t>Figure S2. </a:t>
            </a:r>
            <a:r>
              <a:rPr lang="en-GB" sz="1000" dirty="0">
                <a:latin typeface="Arial" panose="020B0604020202020204" pitchFamily="34" charset="0"/>
                <a:cs typeface="Arial" panose="020B0604020202020204" pitchFamily="34" charset="0"/>
              </a:rPr>
              <a:t>Melting curve analysis of candidate genes using RT-qPCR</a:t>
            </a:r>
          </a:p>
        </p:txBody>
      </p:sp>
      <p:cxnSp>
        <p:nvCxnSpPr>
          <p:cNvPr id="14" name="Straight Connector 13"/>
          <p:cNvCxnSpPr/>
          <p:nvPr/>
        </p:nvCxnSpPr>
        <p:spPr>
          <a:xfrm>
            <a:off x="1478428" y="1967642"/>
            <a:ext cx="1110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485547" y="1709840"/>
            <a:ext cx="1110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484120" y="1486227"/>
            <a:ext cx="1110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482692" y="1228426"/>
            <a:ext cx="1110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481268" y="979169"/>
            <a:ext cx="1110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479842" y="704277"/>
            <a:ext cx="1110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486962" y="455022"/>
            <a:ext cx="1110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502638" y="4444501"/>
            <a:ext cx="1110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501211" y="4186699"/>
            <a:ext cx="1110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508330" y="3963086"/>
            <a:ext cx="1110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506902" y="3713831"/>
            <a:ext cx="1110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505478" y="3473120"/>
            <a:ext cx="1110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504052" y="3240958"/>
            <a:ext cx="1110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502626" y="3017341"/>
            <a:ext cx="1110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492658" y="2810815"/>
            <a:ext cx="1110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499779" y="2578653"/>
            <a:ext cx="1110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494092" y="6589499"/>
            <a:ext cx="1110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1493846" y="6303324"/>
            <a:ext cx="1110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1499784" y="5988443"/>
            <a:ext cx="1110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1498356" y="5662273"/>
            <a:ext cx="1110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496932" y="5344649"/>
            <a:ext cx="1110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495506" y="4992845"/>
            <a:ext cx="1110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477001" y="8794314"/>
            <a:ext cx="1110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484120" y="8510874"/>
            <a:ext cx="1110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482693" y="8244531"/>
            <a:ext cx="1110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481265" y="7961092"/>
            <a:ext cx="1110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479841" y="7694743"/>
            <a:ext cx="1110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478415" y="7436943"/>
            <a:ext cx="1110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485535" y="7162050"/>
            <a:ext cx="1110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876871" y="8921247"/>
            <a:ext cx="0" cy="1388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2456348" y="8919819"/>
            <a:ext cx="0" cy="1388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2936483" y="8918392"/>
            <a:ext cx="0" cy="1388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3427940" y="8925510"/>
            <a:ext cx="0" cy="1388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3922176" y="8915540"/>
            <a:ext cx="0" cy="1388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4365135" y="8931204"/>
            <a:ext cx="0" cy="1388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4808095" y="8921230"/>
            <a:ext cx="0" cy="1388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rot="16200000">
            <a:off x="-180681" y="4409579"/>
            <a:ext cx="1682009"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Derivative reporter (-Rn)</a:t>
            </a:r>
            <a:endParaRPr lang="en-IN" sz="10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E29617E-24FD-C5F7-D0C5-DC47AB3E2E06}"/>
              </a:ext>
            </a:extLst>
          </p:cNvPr>
          <p:cNvSpPr txBox="1"/>
          <p:nvPr/>
        </p:nvSpPr>
        <p:spPr>
          <a:xfrm>
            <a:off x="2456348" y="9322501"/>
            <a:ext cx="1256145"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Temperature ( ͦͦͦ C)</a:t>
            </a:r>
          </a:p>
        </p:txBody>
      </p:sp>
    </p:spTree>
    <p:extLst>
      <p:ext uri="{BB962C8B-B14F-4D97-AF65-F5344CB8AC3E}">
        <p14:creationId xmlns:p14="http://schemas.microsoft.com/office/powerpoint/2010/main" val="205292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5F55DEE0-5016-4DA0-B570-039C8E4D2286}"/>
              </a:ext>
            </a:extLst>
          </p:cNvPr>
          <p:cNvSpPr txBox="1"/>
          <p:nvPr/>
        </p:nvSpPr>
        <p:spPr>
          <a:xfrm>
            <a:off x="3939078" y="100061"/>
            <a:ext cx="374904" cy="215444"/>
          </a:xfrm>
          <a:prstGeom prst="rect">
            <a:avLst/>
          </a:prstGeom>
          <a:noFill/>
        </p:spPr>
        <p:txBody>
          <a:bodyPr wrap="square" rtlCol="0">
            <a:spAutoFit/>
          </a:bodyPr>
          <a:lstStyle/>
          <a:p>
            <a:r>
              <a:rPr lang="en-US" sz="800" dirty="0">
                <a:solidFill>
                  <a:schemeClr val="bg1"/>
                </a:solidFill>
              </a:rPr>
              <a:t>WT</a:t>
            </a:r>
          </a:p>
        </p:txBody>
      </p:sp>
      <p:sp>
        <p:nvSpPr>
          <p:cNvPr id="32" name="TextBox 31">
            <a:extLst>
              <a:ext uri="{FF2B5EF4-FFF2-40B4-BE49-F238E27FC236}">
                <a16:creationId xmlns:a16="http://schemas.microsoft.com/office/drawing/2014/main" id="{38C1DB67-01B4-49DE-A931-72E23161962C}"/>
              </a:ext>
            </a:extLst>
          </p:cNvPr>
          <p:cNvSpPr txBox="1"/>
          <p:nvPr/>
        </p:nvSpPr>
        <p:spPr>
          <a:xfrm>
            <a:off x="5816832" y="100061"/>
            <a:ext cx="566802" cy="215444"/>
          </a:xfrm>
          <a:prstGeom prst="rect">
            <a:avLst/>
          </a:prstGeom>
          <a:noFill/>
        </p:spPr>
        <p:txBody>
          <a:bodyPr wrap="square" rtlCol="0">
            <a:spAutoFit/>
          </a:bodyPr>
          <a:lstStyle/>
          <a:p>
            <a:r>
              <a:rPr lang="en-US" sz="800" i="1" dirty="0">
                <a:solidFill>
                  <a:schemeClr val="bg1"/>
                </a:solidFill>
              </a:rPr>
              <a:t>fah 1-2</a:t>
            </a:r>
          </a:p>
        </p:txBody>
      </p:sp>
      <p:sp>
        <p:nvSpPr>
          <p:cNvPr id="33" name="TextBox 32">
            <a:extLst>
              <a:ext uri="{FF2B5EF4-FFF2-40B4-BE49-F238E27FC236}">
                <a16:creationId xmlns:a16="http://schemas.microsoft.com/office/drawing/2014/main" id="{214164CF-FFEF-4F7A-82AC-819CF5AA0B60}"/>
              </a:ext>
            </a:extLst>
          </p:cNvPr>
          <p:cNvSpPr txBox="1"/>
          <p:nvPr/>
        </p:nvSpPr>
        <p:spPr>
          <a:xfrm>
            <a:off x="3835848" y="1846204"/>
            <a:ext cx="738731" cy="215444"/>
          </a:xfrm>
          <a:prstGeom prst="rect">
            <a:avLst/>
          </a:prstGeom>
          <a:noFill/>
        </p:spPr>
        <p:txBody>
          <a:bodyPr wrap="square" rtlCol="0">
            <a:spAutoFit/>
          </a:bodyPr>
          <a:lstStyle/>
          <a:p>
            <a:r>
              <a:rPr lang="en-US" sz="800" dirty="0">
                <a:solidFill>
                  <a:schemeClr val="bg1"/>
                </a:solidFill>
              </a:rPr>
              <a:t>35S:</a:t>
            </a:r>
            <a:r>
              <a:rPr lang="en-US" sz="800" i="1" dirty="0">
                <a:solidFill>
                  <a:schemeClr val="bg1"/>
                </a:solidFill>
              </a:rPr>
              <a:t>An</a:t>
            </a:r>
            <a:r>
              <a:rPr lang="en-US" sz="800" dirty="0">
                <a:solidFill>
                  <a:schemeClr val="bg1"/>
                </a:solidFill>
              </a:rPr>
              <a:t>AXE1</a:t>
            </a:r>
          </a:p>
        </p:txBody>
      </p:sp>
      <p:sp>
        <p:nvSpPr>
          <p:cNvPr id="34" name="TextBox 33">
            <a:extLst>
              <a:ext uri="{FF2B5EF4-FFF2-40B4-BE49-F238E27FC236}">
                <a16:creationId xmlns:a16="http://schemas.microsoft.com/office/drawing/2014/main" id="{34B2CF6B-067F-479E-8D4E-B849588E11A4}"/>
              </a:ext>
            </a:extLst>
          </p:cNvPr>
          <p:cNvSpPr txBox="1"/>
          <p:nvPr/>
        </p:nvSpPr>
        <p:spPr>
          <a:xfrm>
            <a:off x="5334142" y="1738482"/>
            <a:ext cx="1152421" cy="215444"/>
          </a:xfrm>
          <a:prstGeom prst="rect">
            <a:avLst/>
          </a:prstGeom>
          <a:noFill/>
        </p:spPr>
        <p:txBody>
          <a:bodyPr wrap="square" rtlCol="0">
            <a:spAutoFit/>
          </a:bodyPr>
          <a:lstStyle/>
          <a:p>
            <a:r>
              <a:rPr lang="en-US" sz="800" i="1" dirty="0">
                <a:solidFill>
                  <a:schemeClr val="bg1"/>
                </a:solidFill>
              </a:rPr>
              <a:t>fah 1-2/</a:t>
            </a:r>
            <a:r>
              <a:rPr lang="en-US" sz="800" dirty="0">
                <a:solidFill>
                  <a:schemeClr val="bg1"/>
                </a:solidFill>
              </a:rPr>
              <a:t>35S:</a:t>
            </a:r>
            <a:r>
              <a:rPr lang="en-US" sz="800" i="1" dirty="0">
                <a:solidFill>
                  <a:schemeClr val="bg1"/>
                </a:solidFill>
              </a:rPr>
              <a:t>An</a:t>
            </a:r>
            <a:r>
              <a:rPr lang="en-US" sz="800" dirty="0">
                <a:solidFill>
                  <a:schemeClr val="bg1"/>
                </a:solidFill>
              </a:rPr>
              <a:t>AXE1</a:t>
            </a:r>
          </a:p>
        </p:txBody>
      </p:sp>
      <p:graphicFrame>
        <p:nvGraphicFramePr>
          <p:cNvPr id="19" name="Chart 18">
            <a:extLst>
              <a:ext uri="{FF2B5EF4-FFF2-40B4-BE49-F238E27FC236}">
                <a16:creationId xmlns:a16="http://schemas.microsoft.com/office/drawing/2014/main" id="{2D1E19D8-503F-B3CF-8813-18B40A241DE6}"/>
              </a:ext>
            </a:extLst>
          </p:cNvPr>
          <p:cNvGraphicFramePr>
            <a:graphicFrameLocks/>
          </p:cNvGraphicFramePr>
          <p:nvPr/>
        </p:nvGraphicFramePr>
        <p:xfrm>
          <a:off x="278048" y="451409"/>
          <a:ext cx="3073911" cy="18418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20">
            <a:extLst>
              <a:ext uri="{FF2B5EF4-FFF2-40B4-BE49-F238E27FC236}">
                <a16:creationId xmlns:a16="http://schemas.microsoft.com/office/drawing/2014/main" id="{00AF2C15-EBC7-EDEB-013A-CFD6F22D1D98}"/>
              </a:ext>
            </a:extLst>
          </p:cNvPr>
          <p:cNvGraphicFramePr>
            <a:graphicFrameLocks/>
          </p:cNvGraphicFramePr>
          <p:nvPr/>
        </p:nvGraphicFramePr>
        <p:xfrm>
          <a:off x="3425022" y="468167"/>
          <a:ext cx="3061541" cy="18250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Chart 21">
            <a:extLst>
              <a:ext uri="{FF2B5EF4-FFF2-40B4-BE49-F238E27FC236}">
                <a16:creationId xmlns:a16="http://schemas.microsoft.com/office/drawing/2014/main" id="{3D069735-D91B-06A3-01CE-F726B76C931A}"/>
              </a:ext>
            </a:extLst>
          </p:cNvPr>
          <p:cNvGraphicFramePr>
            <a:graphicFrameLocks/>
          </p:cNvGraphicFramePr>
          <p:nvPr/>
        </p:nvGraphicFramePr>
        <p:xfrm>
          <a:off x="278047" y="2356408"/>
          <a:ext cx="3073911" cy="183328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Chart 22">
            <a:extLst>
              <a:ext uri="{FF2B5EF4-FFF2-40B4-BE49-F238E27FC236}">
                <a16:creationId xmlns:a16="http://schemas.microsoft.com/office/drawing/2014/main" id="{C11FDBF1-4B38-01A4-4507-D488B994BC66}"/>
              </a:ext>
            </a:extLst>
          </p:cNvPr>
          <p:cNvGraphicFramePr>
            <a:graphicFrameLocks/>
          </p:cNvGraphicFramePr>
          <p:nvPr/>
        </p:nvGraphicFramePr>
        <p:xfrm>
          <a:off x="3425021" y="2356408"/>
          <a:ext cx="3061542" cy="183328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4" name="Chart 23">
            <a:extLst>
              <a:ext uri="{FF2B5EF4-FFF2-40B4-BE49-F238E27FC236}">
                <a16:creationId xmlns:a16="http://schemas.microsoft.com/office/drawing/2014/main" id="{DF16B6EE-F900-6AC8-F92E-87ACD9764478}"/>
              </a:ext>
            </a:extLst>
          </p:cNvPr>
          <p:cNvGraphicFramePr>
            <a:graphicFrameLocks/>
          </p:cNvGraphicFramePr>
          <p:nvPr/>
        </p:nvGraphicFramePr>
        <p:xfrm>
          <a:off x="272246" y="4252850"/>
          <a:ext cx="3079712" cy="1839613"/>
        </p:xfrm>
        <a:graphic>
          <a:graphicData uri="http://schemas.openxmlformats.org/drawingml/2006/chart">
            <c:chart xmlns:c="http://schemas.openxmlformats.org/drawingml/2006/chart" xmlns:r="http://schemas.openxmlformats.org/officeDocument/2006/relationships" r:id="rId7"/>
          </a:graphicData>
        </a:graphic>
      </p:graphicFrame>
      <p:sp>
        <p:nvSpPr>
          <p:cNvPr id="25" name="TextBox 24">
            <a:extLst>
              <a:ext uri="{FF2B5EF4-FFF2-40B4-BE49-F238E27FC236}">
                <a16:creationId xmlns:a16="http://schemas.microsoft.com/office/drawing/2014/main" id="{5582FD7E-409E-A197-E901-F7C313625FE5}"/>
              </a:ext>
            </a:extLst>
          </p:cNvPr>
          <p:cNvSpPr txBox="1"/>
          <p:nvPr/>
        </p:nvSpPr>
        <p:spPr>
          <a:xfrm>
            <a:off x="259860" y="9014264"/>
            <a:ext cx="6248438" cy="828753"/>
          </a:xfrm>
          <a:prstGeom prst="rect">
            <a:avLst/>
          </a:prstGeom>
          <a:noFill/>
        </p:spPr>
        <p:txBody>
          <a:bodyPr wrap="square">
            <a:spAutoFit/>
          </a:bodyPr>
          <a:lstStyle/>
          <a:p>
            <a:pPr algn="just">
              <a:lnSpc>
                <a:spcPct val="107000"/>
              </a:lnSpc>
              <a:spcAft>
                <a:spcPts val="676"/>
              </a:spcAft>
            </a:pPr>
            <a:endParaRPr lang="en-IN" sz="1000" b="1" dirty="0">
              <a:latin typeface="Arial" panose="020B0604020202020204" pitchFamily="34" charset="0"/>
              <a:ea typeface="Times New Roman" panose="02020603050405020304" pitchFamily="18" charset="0"/>
              <a:cs typeface="Arial" panose="020B0604020202020204" pitchFamily="34" charset="0"/>
            </a:endParaRPr>
          </a:p>
          <a:p>
            <a:pPr algn="just">
              <a:lnSpc>
                <a:spcPct val="107000"/>
              </a:lnSpc>
              <a:spcAft>
                <a:spcPts val="676"/>
              </a:spcAft>
            </a:pPr>
            <a:r>
              <a:rPr lang="en-IN" sz="1000" b="1" dirty="0">
                <a:latin typeface="Arial" panose="020B0604020202020204" pitchFamily="34" charset="0"/>
                <a:ea typeface="Times New Roman" panose="02020603050405020304" pitchFamily="18" charset="0"/>
                <a:cs typeface="Arial" panose="020B0604020202020204" pitchFamily="34" charset="0"/>
              </a:rPr>
              <a:t>Figure S3. </a:t>
            </a:r>
            <a:r>
              <a:rPr lang="en-IN" sz="1000" dirty="0">
                <a:latin typeface="Arial" panose="020B0604020202020204" pitchFamily="34" charset="0"/>
                <a:ea typeface="Times New Roman" panose="02020603050405020304" pitchFamily="18" charset="0"/>
                <a:cs typeface="Arial" panose="020B0604020202020204" pitchFamily="34" charset="0"/>
              </a:rPr>
              <a:t>Primer efficiency determination. The plot denotes Plot log cDNA concentration versus the Ct value. The slope of this plot was used to predict the primer efficiencies for the given pair of primers and the amplification factor. </a:t>
            </a:r>
          </a:p>
        </p:txBody>
      </p:sp>
      <p:graphicFrame>
        <p:nvGraphicFramePr>
          <p:cNvPr id="26" name="Chart 25">
            <a:extLst>
              <a:ext uri="{FF2B5EF4-FFF2-40B4-BE49-F238E27FC236}">
                <a16:creationId xmlns:a16="http://schemas.microsoft.com/office/drawing/2014/main" id="{C11FDBF1-4B38-01A4-4507-D488B994BC66}"/>
              </a:ext>
            </a:extLst>
          </p:cNvPr>
          <p:cNvGraphicFramePr>
            <a:graphicFrameLocks/>
          </p:cNvGraphicFramePr>
          <p:nvPr/>
        </p:nvGraphicFramePr>
        <p:xfrm>
          <a:off x="3425021" y="4268378"/>
          <a:ext cx="3061542" cy="180873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7" name="Chart 26">
            <a:extLst>
              <a:ext uri="{FF2B5EF4-FFF2-40B4-BE49-F238E27FC236}">
                <a16:creationId xmlns:a16="http://schemas.microsoft.com/office/drawing/2014/main" id="{BC118D07-42EF-5520-D1E9-F0CEF28D6546}"/>
              </a:ext>
            </a:extLst>
          </p:cNvPr>
          <p:cNvGraphicFramePr>
            <a:graphicFrameLocks/>
          </p:cNvGraphicFramePr>
          <p:nvPr/>
        </p:nvGraphicFramePr>
        <p:xfrm>
          <a:off x="272246" y="6149292"/>
          <a:ext cx="3079712" cy="153608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8" name="Chart 27">
            <a:extLst>
              <a:ext uri="{FF2B5EF4-FFF2-40B4-BE49-F238E27FC236}">
                <a16:creationId xmlns:a16="http://schemas.microsoft.com/office/drawing/2014/main" id="{7366A8FF-AB99-C52C-C1CB-BCBF51615BC7}"/>
              </a:ext>
            </a:extLst>
          </p:cNvPr>
          <p:cNvGraphicFramePr>
            <a:graphicFrameLocks/>
          </p:cNvGraphicFramePr>
          <p:nvPr/>
        </p:nvGraphicFramePr>
        <p:xfrm>
          <a:off x="3425021" y="6149292"/>
          <a:ext cx="3049293" cy="153608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9" name="Chart 28">
            <a:extLst>
              <a:ext uri="{FF2B5EF4-FFF2-40B4-BE49-F238E27FC236}">
                <a16:creationId xmlns:a16="http://schemas.microsoft.com/office/drawing/2014/main" id="{ABDD7A7F-CD81-FB8F-B42C-B25773BDF08D}"/>
              </a:ext>
            </a:extLst>
          </p:cNvPr>
          <p:cNvGraphicFramePr>
            <a:graphicFrameLocks/>
          </p:cNvGraphicFramePr>
          <p:nvPr/>
        </p:nvGraphicFramePr>
        <p:xfrm>
          <a:off x="299978" y="7742201"/>
          <a:ext cx="3051980" cy="1431717"/>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0" name="Chart 29">
            <a:extLst>
              <a:ext uri="{FF2B5EF4-FFF2-40B4-BE49-F238E27FC236}">
                <a16:creationId xmlns:a16="http://schemas.microsoft.com/office/drawing/2014/main" id="{090B7588-4730-578E-1A85-8CB252902089}"/>
              </a:ext>
            </a:extLst>
          </p:cNvPr>
          <p:cNvGraphicFramePr>
            <a:graphicFrameLocks/>
          </p:cNvGraphicFramePr>
          <p:nvPr/>
        </p:nvGraphicFramePr>
        <p:xfrm>
          <a:off x="3425021" y="7757548"/>
          <a:ext cx="3049293" cy="1416370"/>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460326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5F55DEE0-5016-4DA0-B570-039C8E4D2286}"/>
              </a:ext>
            </a:extLst>
          </p:cNvPr>
          <p:cNvSpPr txBox="1"/>
          <p:nvPr/>
        </p:nvSpPr>
        <p:spPr>
          <a:xfrm>
            <a:off x="3939078" y="100061"/>
            <a:ext cx="374904" cy="215444"/>
          </a:xfrm>
          <a:prstGeom prst="rect">
            <a:avLst/>
          </a:prstGeom>
          <a:noFill/>
        </p:spPr>
        <p:txBody>
          <a:bodyPr wrap="square" rtlCol="0">
            <a:spAutoFit/>
          </a:bodyPr>
          <a:lstStyle/>
          <a:p>
            <a:r>
              <a:rPr lang="en-US" sz="800" dirty="0">
                <a:solidFill>
                  <a:schemeClr val="bg1"/>
                </a:solidFill>
              </a:rPr>
              <a:t>WT</a:t>
            </a:r>
          </a:p>
        </p:txBody>
      </p:sp>
      <p:sp>
        <p:nvSpPr>
          <p:cNvPr id="32" name="TextBox 31">
            <a:extLst>
              <a:ext uri="{FF2B5EF4-FFF2-40B4-BE49-F238E27FC236}">
                <a16:creationId xmlns:a16="http://schemas.microsoft.com/office/drawing/2014/main" id="{38C1DB67-01B4-49DE-A931-72E23161962C}"/>
              </a:ext>
            </a:extLst>
          </p:cNvPr>
          <p:cNvSpPr txBox="1"/>
          <p:nvPr/>
        </p:nvSpPr>
        <p:spPr>
          <a:xfrm>
            <a:off x="5816832" y="100061"/>
            <a:ext cx="566802" cy="215444"/>
          </a:xfrm>
          <a:prstGeom prst="rect">
            <a:avLst/>
          </a:prstGeom>
          <a:noFill/>
        </p:spPr>
        <p:txBody>
          <a:bodyPr wrap="square" rtlCol="0">
            <a:spAutoFit/>
          </a:bodyPr>
          <a:lstStyle/>
          <a:p>
            <a:r>
              <a:rPr lang="en-US" sz="800" i="1" dirty="0">
                <a:solidFill>
                  <a:schemeClr val="bg1"/>
                </a:solidFill>
              </a:rPr>
              <a:t>fah 1-2</a:t>
            </a:r>
          </a:p>
        </p:txBody>
      </p:sp>
      <p:sp>
        <p:nvSpPr>
          <p:cNvPr id="33" name="TextBox 32">
            <a:extLst>
              <a:ext uri="{FF2B5EF4-FFF2-40B4-BE49-F238E27FC236}">
                <a16:creationId xmlns:a16="http://schemas.microsoft.com/office/drawing/2014/main" id="{214164CF-FFEF-4F7A-82AC-819CF5AA0B60}"/>
              </a:ext>
            </a:extLst>
          </p:cNvPr>
          <p:cNvSpPr txBox="1"/>
          <p:nvPr/>
        </p:nvSpPr>
        <p:spPr>
          <a:xfrm>
            <a:off x="3835848" y="1846204"/>
            <a:ext cx="738731" cy="215444"/>
          </a:xfrm>
          <a:prstGeom prst="rect">
            <a:avLst/>
          </a:prstGeom>
          <a:noFill/>
        </p:spPr>
        <p:txBody>
          <a:bodyPr wrap="square" rtlCol="0">
            <a:spAutoFit/>
          </a:bodyPr>
          <a:lstStyle/>
          <a:p>
            <a:r>
              <a:rPr lang="en-US" sz="800" dirty="0">
                <a:solidFill>
                  <a:schemeClr val="bg1"/>
                </a:solidFill>
              </a:rPr>
              <a:t>35S:</a:t>
            </a:r>
            <a:r>
              <a:rPr lang="en-US" sz="800" i="1" dirty="0">
                <a:solidFill>
                  <a:schemeClr val="bg1"/>
                </a:solidFill>
              </a:rPr>
              <a:t>An</a:t>
            </a:r>
            <a:r>
              <a:rPr lang="en-US" sz="800" dirty="0">
                <a:solidFill>
                  <a:schemeClr val="bg1"/>
                </a:solidFill>
              </a:rPr>
              <a:t>AXE1</a:t>
            </a:r>
          </a:p>
        </p:txBody>
      </p:sp>
      <p:sp>
        <p:nvSpPr>
          <p:cNvPr id="34" name="TextBox 33">
            <a:extLst>
              <a:ext uri="{FF2B5EF4-FFF2-40B4-BE49-F238E27FC236}">
                <a16:creationId xmlns:a16="http://schemas.microsoft.com/office/drawing/2014/main" id="{34B2CF6B-067F-479E-8D4E-B849588E11A4}"/>
              </a:ext>
            </a:extLst>
          </p:cNvPr>
          <p:cNvSpPr txBox="1"/>
          <p:nvPr/>
        </p:nvSpPr>
        <p:spPr>
          <a:xfrm>
            <a:off x="5334142" y="1738482"/>
            <a:ext cx="1152421" cy="215444"/>
          </a:xfrm>
          <a:prstGeom prst="rect">
            <a:avLst/>
          </a:prstGeom>
          <a:noFill/>
        </p:spPr>
        <p:txBody>
          <a:bodyPr wrap="square" rtlCol="0">
            <a:spAutoFit/>
          </a:bodyPr>
          <a:lstStyle/>
          <a:p>
            <a:r>
              <a:rPr lang="en-US" sz="800" i="1" dirty="0">
                <a:solidFill>
                  <a:schemeClr val="bg1"/>
                </a:solidFill>
              </a:rPr>
              <a:t>fah 1-2/</a:t>
            </a:r>
            <a:r>
              <a:rPr lang="en-US" sz="800" dirty="0">
                <a:solidFill>
                  <a:schemeClr val="bg1"/>
                </a:solidFill>
              </a:rPr>
              <a:t>35S:</a:t>
            </a:r>
            <a:r>
              <a:rPr lang="en-US" sz="800" i="1" dirty="0">
                <a:solidFill>
                  <a:schemeClr val="bg1"/>
                </a:solidFill>
              </a:rPr>
              <a:t>An</a:t>
            </a:r>
            <a:r>
              <a:rPr lang="en-US" sz="800" dirty="0">
                <a:solidFill>
                  <a:schemeClr val="bg1"/>
                </a:solidFill>
              </a:rPr>
              <a:t>AXE1</a:t>
            </a:r>
          </a:p>
        </p:txBody>
      </p:sp>
      <p:graphicFrame>
        <p:nvGraphicFramePr>
          <p:cNvPr id="15" name="Chart 14"/>
          <p:cNvGraphicFramePr>
            <a:graphicFrameLocks noGrp="1"/>
          </p:cNvGraphicFramePr>
          <p:nvPr/>
        </p:nvGraphicFramePr>
        <p:xfrm>
          <a:off x="324473" y="321400"/>
          <a:ext cx="5888702" cy="3864592"/>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p:cNvSpPr/>
          <p:nvPr/>
        </p:nvSpPr>
        <p:spPr>
          <a:xfrm>
            <a:off x="324473" y="4185992"/>
            <a:ext cx="5973932" cy="861774"/>
          </a:xfrm>
          <a:prstGeom prst="rect">
            <a:avLst/>
          </a:prstGeom>
        </p:spPr>
        <p:txBody>
          <a:bodyPr wrap="square">
            <a:spAutoFit/>
          </a:bodyPr>
          <a:lstStyle/>
          <a:p>
            <a:pPr algn="just"/>
            <a:r>
              <a:rPr lang="en-GB" sz="1000" b="1" dirty="0">
                <a:latin typeface="Arial" panose="020B0604020202020204" pitchFamily="34" charset="0"/>
                <a:cs typeface="Arial" panose="020B0604020202020204" pitchFamily="34" charset="0"/>
              </a:rPr>
              <a:t>Figure S4</a:t>
            </a:r>
            <a:r>
              <a:rPr lang="en-GB" sz="1000" dirty="0">
                <a:latin typeface="Arial" panose="020B0604020202020204" pitchFamily="34" charset="0"/>
                <a:cs typeface="Arial" panose="020B0604020202020204" pitchFamily="34" charset="0"/>
              </a:rPr>
              <a:t>. Determination of the optimal number of reference genes calculated by geNorm. Determination of the optimal number of reference genes for accurate normalizationn of gene expression. Average pairwise variations </a:t>
            </a:r>
            <a:r>
              <a:rPr lang="en-GB" sz="1000" dirty="0" err="1">
                <a:latin typeface="Arial" panose="020B0604020202020204" pitchFamily="34" charset="0"/>
                <a:cs typeface="Arial" panose="020B0604020202020204" pitchFamily="34" charset="0"/>
              </a:rPr>
              <a:t>Vn</a:t>
            </a:r>
            <a:r>
              <a:rPr lang="en-GB" sz="1000" dirty="0">
                <a:latin typeface="Arial" panose="020B0604020202020204" pitchFamily="34" charset="0"/>
                <a:cs typeface="Arial" panose="020B0604020202020204" pitchFamily="34" charset="0"/>
              </a:rPr>
              <a:t>/Vn+1 are calculated between the normalizationn factors </a:t>
            </a:r>
            <a:r>
              <a:rPr lang="en-GB" sz="1000" dirty="0" err="1">
                <a:latin typeface="Arial" panose="020B0604020202020204" pitchFamily="34" charset="0"/>
                <a:cs typeface="Arial" panose="020B0604020202020204" pitchFamily="34" charset="0"/>
              </a:rPr>
              <a:t>NFn</a:t>
            </a:r>
            <a:r>
              <a:rPr lang="en-GB" sz="1000" dirty="0">
                <a:latin typeface="Arial" panose="020B0604020202020204" pitchFamily="34" charset="0"/>
                <a:cs typeface="Arial" panose="020B0604020202020204" pitchFamily="34" charset="0"/>
              </a:rPr>
              <a:t> and NFn+1 to indicate whether inclusion of extra reference gene adds to the stability of the normalizationn factor.</a:t>
            </a:r>
            <a:endParaRPr lang="en-IN"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1152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514" y="3685630"/>
            <a:ext cx="1789176" cy="1595628"/>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50147"/>
          <a:stretch/>
        </p:blipFill>
        <p:spPr>
          <a:xfrm>
            <a:off x="4821198" y="3685630"/>
            <a:ext cx="1806707" cy="1595628"/>
          </a:xfrm>
          <a:prstGeom prst="rect">
            <a:avLst/>
          </a:prstGeom>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48898"/>
          <a:stretch/>
        </p:blipFill>
        <p:spPr>
          <a:xfrm>
            <a:off x="2889464" y="3685630"/>
            <a:ext cx="1851959" cy="1595628"/>
          </a:xfrm>
          <a:prstGeom prst="rect">
            <a:avLst/>
          </a:prstGeom>
        </p:spPr>
      </p:pic>
      <p:sp>
        <p:nvSpPr>
          <p:cNvPr id="5" name="TextBox 4"/>
          <p:cNvSpPr txBox="1"/>
          <p:nvPr/>
        </p:nvSpPr>
        <p:spPr>
          <a:xfrm>
            <a:off x="1037505" y="5281258"/>
            <a:ext cx="1772183" cy="230832"/>
          </a:xfrm>
          <a:prstGeom prst="rect">
            <a:avLst/>
          </a:prstGeom>
          <a:noFill/>
        </p:spPr>
        <p:txBody>
          <a:bodyPr wrap="square" rtlCol="0">
            <a:spAutoFit/>
          </a:bodyPr>
          <a:lstStyle/>
          <a:p>
            <a:pPr algn="ctr"/>
            <a:r>
              <a:rPr lang="en-GB" sz="900" b="1" dirty="0">
                <a:latin typeface="Arial" panose="020B0604020202020204" pitchFamily="34" charset="0"/>
                <a:cs typeface="Arial" panose="020B0604020202020204" pitchFamily="34" charset="0"/>
              </a:rPr>
              <a:t>2-week leaf</a:t>
            </a:r>
            <a:endParaRPr lang="en-IN" sz="900" b="1" dirty="0">
              <a:latin typeface="Arial" panose="020B0604020202020204" pitchFamily="34" charset="0"/>
              <a:cs typeface="Arial" panose="020B0604020202020204" pitchFamily="34" charset="0"/>
            </a:endParaRPr>
          </a:p>
        </p:txBody>
      </p:sp>
      <p:sp>
        <p:nvSpPr>
          <p:cNvPr id="15" name="TextBox 14"/>
          <p:cNvSpPr txBox="1"/>
          <p:nvPr/>
        </p:nvSpPr>
        <p:spPr>
          <a:xfrm>
            <a:off x="2887412" y="5273459"/>
            <a:ext cx="1821410" cy="230832"/>
          </a:xfrm>
          <a:prstGeom prst="rect">
            <a:avLst/>
          </a:prstGeom>
          <a:noFill/>
        </p:spPr>
        <p:txBody>
          <a:bodyPr wrap="square" rtlCol="0">
            <a:spAutoFit/>
          </a:bodyPr>
          <a:lstStyle/>
          <a:p>
            <a:pPr algn="ctr"/>
            <a:r>
              <a:rPr lang="en-GB" sz="900" b="1" dirty="0">
                <a:latin typeface="Arial" panose="020B0604020202020204" pitchFamily="34" charset="0"/>
                <a:cs typeface="Arial" panose="020B0604020202020204" pitchFamily="34" charset="0"/>
              </a:rPr>
              <a:t>4-week leaf</a:t>
            </a:r>
            <a:endParaRPr lang="en-IN" sz="900" b="1" dirty="0">
              <a:latin typeface="Arial" panose="020B0604020202020204" pitchFamily="34" charset="0"/>
              <a:cs typeface="Arial" panose="020B0604020202020204" pitchFamily="34" charset="0"/>
            </a:endParaRPr>
          </a:p>
        </p:txBody>
      </p:sp>
      <p:sp>
        <p:nvSpPr>
          <p:cNvPr id="16" name="TextBox 15"/>
          <p:cNvSpPr txBox="1"/>
          <p:nvPr/>
        </p:nvSpPr>
        <p:spPr>
          <a:xfrm>
            <a:off x="4803650" y="5265059"/>
            <a:ext cx="1806708" cy="230832"/>
          </a:xfrm>
          <a:prstGeom prst="rect">
            <a:avLst/>
          </a:prstGeom>
          <a:noFill/>
        </p:spPr>
        <p:txBody>
          <a:bodyPr wrap="square" rtlCol="0">
            <a:spAutoFit/>
          </a:bodyPr>
          <a:lstStyle/>
          <a:p>
            <a:pPr algn="ctr"/>
            <a:r>
              <a:rPr lang="en-GB" sz="900" b="1" dirty="0">
                <a:latin typeface="Arial" panose="020B0604020202020204" pitchFamily="34" charset="0"/>
                <a:cs typeface="Arial" panose="020B0604020202020204" pitchFamily="34" charset="0"/>
              </a:rPr>
              <a:t>4-week Stem</a:t>
            </a:r>
            <a:endParaRPr lang="en-IN" sz="900" b="1" dirty="0">
              <a:latin typeface="Arial" panose="020B0604020202020204" pitchFamily="34" charset="0"/>
              <a:cs typeface="Arial" panose="020B0604020202020204" pitchFamily="34" charset="0"/>
            </a:endParaRPr>
          </a:p>
        </p:txBody>
      </p:sp>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t="3285" r="13234" b="46072"/>
          <a:stretch/>
        </p:blipFill>
        <p:spPr>
          <a:xfrm>
            <a:off x="1037554" y="5726722"/>
            <a:ext cx="5590351" cy="1603333"/>
          </a:xfrm>
          <a:prstGeom prst="rect">
            <a:avLst/>
          </a:prstGeom>
        </p:spPr>
      </p:pic>
      <p:grpSp>
        <p:nvGrpSpPr>
          <p:cNvPr id="9" name="Group 8"/>
          <p:cNvGrpSpPr/>
          <p:nvPr/>
        </p:nvGrpSpPr>
        <p:grpSpPr>
          <a:xfrm>
            <a:off x="1037505" y="543266"/>
            <a:ext cx="5404336" cy="2511633"/>
            <a:chOff x="1113738" y="543887"/>
            <a:chExt cx="5404336" cy="2511633"/>
          </a:xfrm>
        </p:grpSpPr>
        <p:grpSp>
          <p:nvGrpSpPr>
            <p:cNvPr id="6" name="Group 5"/>
            <p:cNvGrpSpPr/>
            <p:nvPr/>
          </p:nvGrpSpPr>
          <p:grpSpPr>
            <a:xfrm>
              <a:off x="1113738" y="543887"/>
              <a:ext cx="5404336" cy="2511633"/>
              <a:chOff x="1113738" y="543887"/>
              <a:chExt cx="5404336" cy="2511633"/>
            </a:xfrm>
          </p:grpSpPr>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8263" t="6785" r="11232" b="9101"/>
              <a:stretch/>
            </p:blipFill>
            <p:spPr>
              <a:xfrm>
                <a:off x="2920938" y="543888"/>
                <a:ext cx="1807200" cy="2511632"/>
              </a:xfrm>
              <a:prstGeom prst="rect">
                <a:avLst/>
              </a:prstGeom>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l="13067" t="1235" r="5913" b="14580"/>
              <a:stretch/>
            </p:blipFill>
            <p:spPr>
              <a:xfrm>
                <a:off x="4710874" y="543887"/>
                <a:ext cx="1807200" cy="2511632"/>
              </a:xfrm>
              <a:prstGeom prst="rect">
                <a:avLst/>
              </a:prstGeom>
            </p:spPr>
          </p:pic>
          <p:pic>
            <p:nvPicPr>
              <p:cNvPr id="8" name="Picture 7"/>
              <p:cNvPicPr>
                <a:picLocks noChangeAspect="1"/>
              </p:cNvPicPr>
              <p:nvPr/>
            </p:nvPicPr>
            <p:blipFill rotWithShape="1">
              <a:blip r:embed="rId7" cstate="print">
                <a:extLst>
                  <a:ext uri="{28A0092B-C50C-407E-A947-70E740481C1C}">
                    <a14:useLocalDpi xmlns:a14="http://schemas.microsoft.com/office/drawing/2010/main" val="0"/>
                  </a:ext>
                </a:extLst>
              </a:blip>
              <a:srcRect l="9738" t="4156" r="9241" b="12291"/>
              <a:stretch/>
            </p:blipFill>
            <p:spPr>
              <a:xfrm>
                <a:off x="1113738" y="543887"/>
                <a:ext cx="1807200" cy="2511632"/>
              </a:xfrm>
              <a:prstGeom prst="rect">
                <a:avLst/>
              </a:prstGeom>
            </p:spPr>
          </p:pic>
        </p:grpSp>
        <p:sp>
          <p:nvSpPr>
            <p:cNvPr id="18" name="TextBox 17"/>
            <p:cNvSpPr txBox="1"/>
            <p:nvPr/>
          </p:nvSpPr>
          <p:spPr>
            <a:xfrm>
              <a:off x="1131002" y="2705515"/>
              <a:ext cx="1757317" cy="307777"/>
            </a:xfrm>
            <a:prstGeom prst="rect">
              <a:avLst/>
            </a:prstGeom>
            <a:solidFill>
              <a:schemeClr val="bg1"/>
            </a:solidFill>
          </p:spPr>
          <p:txBody>
            <a:bodyPr wrap="square" rtlCol="0">
              <a:spAutoFit/>
            </a:bodyPr>
            <a:lstStyle/>
            <a:p>
              <a:pPr algn="ctr"/>
              <a:r>
                <a:rPr lang="en-GB" sz="1400" dirty="0" err="1">
                  <a:latin typeface="Arial" panose="020B0604020202020204" pitchFamily="34" charset="0"/>
                  <a:cs typeface="Arial" panose="020B0604020202020204" pitchFamily="34" charset="0"/>
                </a:rPr>
                <a:t>Pusa</a:t>
              </a:r>
              <a:r>
                <a:rPr lang="en-GB" sz="1400" dirty="0">
                  <a:latin typeface="Arial" panose="020B0604020202020204" pitchFamily="34" charset="0"/>
                  <a:cs typeface="Arial" panose="020B0604020202020204" pitchFamily="34" charset="0"/>
                </a:rPr>
                <a:t> Vishal</a:t>
              </a:r>
              <a:endParaRPr lang="en-IN" sz="1400" dirty="0">
                <a:latin typeface="Arial" panose="020B0604020202020204" pitchFamily="34" charset="0"/>
                <a:cs typeface="Arial" panose="020B0604020202020204" pitchFamily="34" charset="0"/>
              </a:endParaRPr>
            </a:p>
          </p:txBody>
        </p:sp>
        <p:sp>
          <p:nvSpPr>
            <p:cNvPr id="19" name="TextBox 18"/>
            <p:cNvSpPr txBox="1"/>
            <p:nvPr/>
          </p:nvSpPr>
          <p:spPr>
            <a:xfrm>
              <a:off x="2952410" y="2706224"/>
              <a:ext cx="1725845" cy="307777"/>
            </a:xfrm>
            <a:prstGeom prst="rect">
              <a:avLst/>
            </a:prstGeom>
            <a:solidFill>
              <a:schemeClr val="bg1"/>
            </a:solidFill>
          </p:spPr>
          <p:txBody>
            <a:bodyPr wrap="square" rtlCol="0">
              <a:spAutoFit/>
            </a:bodyPr>
            <a:lstStyle/>
            <a:p>
              <a:pPr algn="ctr"/>
              <a:r>
                <a:rPr lang="en-GB" sz="1400" dirty="0" err="1">
                  <a:latin typeface="Arial" panose="020B0604020202020204" pitchFamily="34" charset="0"/>
                  <a:cs typeface="Arial" panose="020B0604020202020204" pitchFamily="34" charset="0"/>
                </a:rPr>
                <a:t>Pusa</a:t>
              </a:r>
              <a:r>
                <a:rPr lang="en-GB" sz="1400" dirty="0">
                  <a:latin typeface="Arial" panose="020B0604020202020204" pitchFamily="34" charset="0"/>
                  <a:cs typeface="Arial" panose="020B0604020202020204" pitchFamily="34" charset="0"/>
                </a:rPr>
                <a:t> 1641</a:t>
              </a:r>
              <a:endParaRPr lang="en-IN" sz="1400" dirty="0">
                <a:latin typeface="Arial" panose="020B0604020202020204" pitchFamily="34" charset="0"/>
                <a:cs typeface="Arial" panose="020B0604020202020204" pitchFamily="34" charset="0"/>
              </a:endParaRPr>
            </a:p>
          </p:txBody>
        </p:sp>
        <p:sp>
          <p:nvSpPr>
            <p:cNvPr id="20" name="TextBox 19"/>
            <p:cNvSpPr txBox="1"/>
            <p:nvPr/>
          </p:nvSpPr>
          <p:spPr>
            <a:xfrm>
              <a:off x="4759610" y="2705514"/>
              <a:ext cx="1708581" cy="307777"/>
            </a:xfrm>
            <a:prstGeom prst="rect">
              <a:avLst/>
            </a:prstGeom>
            <a:solidFill>
              <a:schemeClr val="bg1"/>
            </a:solidFill>
          </p:spPr>
          <p:txBody>
            <a:bodyPr wrap="square" rtlCol="0">
              <a:spAutoFit/>
            </a:bodyPr>
            <a:lstStyle/>
            <a:p>
              <a:pPr algn="ctr"/>
              <a:r>
                <a:rPr lang="en-GB" sz="1400" dirty="0" err="1">
                  <a:latin typeface="Arial" panose="020B0604020202020204" pitchFamily="34" charset="0"/>
                  <a:cs typeface="Arial" panose="020B0604020202020204" pitchFamily="34" charset="0"/>
                </a:rPr>
                <a:t>Pusa</a:t>
              </a:r>
              <a:r>
                <a:rPr lang="en-GB" sz="1400" dirty="0">
                  <a:latin typeface="Arial" panose="020B0604020202020204" pitchFamily="34" charset="0"/>
                  <a:cs typeface="Arial" panose="020B0604020202020204" pitchFamily="34" charset="0"/>
                </a:rPr>
                <a:t> 1431</a:t>
              </a:r>
              <a:endParaRPr lang="en-IN" sz="1400" dirty="0">
                <a:latin typeface="Arial" panose="020B0604020202020204" pitchFamily="34" charset="0"/>
                <a:cs typeface="Arial" panose="020B0604020202020204" pitchFamily="34" charset="0"/>
              </a:endParaRPr>
            </a:p>
          </p:txBody>
        </p:sp>
      </p:grpSp>
      <p:sp>
        <p:nvSpPr>
          <p:cNvPr id="22" name="TextBox 21"/>
          <p:cNvSpPr txBox="1"/>
          <p:nvPr/>
        </p:nvSpPr>
        <p:spPr>
          <a:xfrm>
            <a:off x="460253" y="448233"/>
            <a:ext cx="543716" cy="246221"/>
          </a:xfrm>
          <a:prstGeom prst="rect">
            <a:avLst/>
          </a:prstGeom>
          <a:noFill/>
        </p:spPr>
        <p:txBody>
          <a:bodyPr wrap="square" rtlCol="0">
            <a:spAutoFit/>
          </a:bodyPr>
          <a:lstStyle/>
          <a:p>
            <a:r>
              <a:rPr lang="en-GB" sz="1000" b="1" dirty="0">
                <a:latin typeface="Arial" panose="020B0604020202020204" pitchFamily="34" charset="0"/>
                <a:cs typeface="Arial" panose="020B0604020202020204" pitchFamily="34" charset="0"/>
              </a:rPr>
              <a:t>(a)</a:t>
            </a:r>
            <a:endParaRPr lang="en-IN" sz="1000"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B837AC76-7E1A-D01B-5E6C-5601CC9F3FBD}"/>
              </a:ext>
            </a:extLst>
          </p:cNvPr>
          <p:cNvSpPr txBox="1"/>
          <p:nvPr/>
        </p:nvSpPr>
        <p:spPr>
          <a:xfrm>
            <a:off x="705966" y="7662115"/>
            <a:ext cx="6063907" cy="861774"/>
          </a:xfrm>
          <a:prstGeom prst="rect">
            <a:avLst/>
          </a:prstGeom>
          <a:noFill/>
        </p:spPr>
        <p:txBody>
          <a:bodyPr wrap="square" rtlCol="0">
            <a:spAutoFit/>
          </a:bodyPr>
          <a:lstStyle/>
          <a:p>
            <a:pPr algn="just"/>
            <a:r>
              <a:rPr lang="en-US" sz="1000" b="1" dirty="0"/>
              <a:t>Figure S5. </a:t>
            </a:r>
            <a:r>
              <a:rPr lang="en-US" sz="1000" dirty="0"/>
              <a:t>(a) Picture showing 4-week old mungbean genotype </a:t>
            </a:r>
            <a:r>
              <a:rPr lang="en-US" sz="1000" dirty="0" err="1"/>
              <a:t>Pusa</a:t>
            </a:r>
            <a:r>
              <a:rPr lang="en-US" sz="1000" dirty="0"/>
              <a:t> </a:t>
            </a:r>
            <a:r>
              <a:rPr lang="en-US" sz="1000" dirty="0" err="1"/>
              <a:t>Visal</a:t>
            </a:r>
            <a:r>
              <a:rPr lang="en-US" sz="1000" dirty="0"/>
              <a:t>, </a:t>
            </a:r>
            <a:r>
              <a:rPr lang="en-US" sz="1000" dirty="0" err="1"/>
              <a:t>Pusa</a:t>
            </a:r>
            <a:r>
              <a:rPr lang="en-US" sz="1000" dirty="0"/>
              <a:t> 1641 and </a:t>
            </a:r>
            <a:r>
              <a:rPr lang="en-US" sz="1000" dirty="0" err="1"/>
              <a:t>Pusa</a:t>
            </a:r>
            <a:r>
              <a:rPr lang="en-US" sz="1000" dirty="0"/>
              <a:t> 1431. The samples from these genotypes were used for RNA extraction.  (b) Crude RNA loaded on 1.3% agarose gel along with 1 </a:t>
            </a:r>
            <a:r>
              <a:rPr lang="en-US" sz="1000" dirty="0" err="1"/>
              <a:t>Kb</a:t>
            </a:r>
            <a:r>
              <a:rPr lang="en-US" sz="1000" dirty="0"/>
              <a:t> (extreme left) and 100 bp (extreme right) ladder. (c) Gel picture showing RT-qPCR products using EF-1 </a:t>
            </a:r>
            <a:r>
              <a:rPr lang="en-US" sz="1000" dirty="0" err="1"/>
              <a:t>AlFA</a:t>
            </a:r>
            <a:r>
              <a:rPr lang="en-US" sz="1000" dirty="0"/>
              <a:t> primers, single PCR product obtained using these primers </a:t>
            </a:r>
          </a:p>
          <a:p>
            <a:pPr algn="just"/>
            <a:endParaRPr lang="en-US" sz="1000" dirty="0"/>
          </a:p>
        </p:txBody>
      </p:sp>
      <p:sp>
        <p:nvSpPr>
          <p:cNvPr id="24" name="TextBox 23"/>
          <p:cNvSpPr txBox="1"/>
          <p:nvPr/>
        </p:nvSpPr>
        <p:spPr>
          <a:xfrm>
            <a:off x="493789" y="3562519"/>
            <a:ext cx="543716" cy="246221"/>
          </a:xfrm>
          <a:prstGeom prst="rect">
            <a:avLst/>
          </a:prstGeom>
          <a:noFill/>
        </p:spPr>
        <p:txBody>
          <a:bodyPr wrap="square" rtlCol="0">
            <a:spAutoFit/>
          </a:bodyPr>
          <a:lstStyle/>
          <a:p>
            <a:r>
              <a:rPr lang="en-GB" sz="1000" b="1" dirty="0">
                <a:latin typeface="Arial" panose="020B0604020202020204" pitchFamily="34" charset="0"/>
                <a:cs typeface="Arial" panose="020B0604020202020204" pitchFamily="34" charset="0"/>
              </a:rPr>
              <a:t>(b)</a:t>
            </a:r>
            <a:endParaRPr lang="en-IN" sz="1000" b="1" dirty="0">
              <a:latin typeface="Arial" panose="020B0604020202020204" pitchFamily="34" charset="0"/>
              <a:cs typeface="Arial" panose="020B0604020202020204" pitchFamily="34" charset="0"/>
            </a:endParaRPr>
          </a:p>
        </p:txBody>
      </p:sp>
      <p:sp>
        <p:nvSpPr>
          <p:cNvPr id="25" name="TextBox 24"/>
          <p:cNvSpPr txBox="1"/>
          <p:nvPr/>
        </p:nvSpPr>
        <p:spPr>
          <a:xfrm>
            <a:off x="493789" y="5682442"/>
            <a:ext cx="543716" cy="246221"/>
          </a:xfrm>
          <a:prstGeom prst="rect">
            <a:avLst/>
          </a:prstGeom>
          <a:noFill/>
        </p:spPr>
        <p:txBody>
          <a:bodyPr wrap="square" rtlCol="0">
            <a:spAutoFit/>
          </a:bodyPr>
          <a:lstStyle/>
          <a:p>
            <a:r>
              <a:rPr lang="en-GB" sz="1000" b="1" dirty="0">
                <a:latin typeface="Arial" panose="020B0604020202020204" pitchFamily="34" charset="0"/>
                <a:cs typeface="Arial" panose="020B0604020202020204" pitchFamily="34" charset="0"/>
              </a:rPr>
              <a:t>(c)</a:t>
            </a:r>
            <a:endParaRPr lang="en-IN" sz="1000" b="1" dirty="0">
              <a:latin typeface="Arial" panose="020B0604020202020204" pitchFamily="34" charset="0"/>
              <a:cs typeface="Arial" panose="020B0604020202020204" pitchFamily="34" charset="0"/>
            </a:endParaRPr>
          </a:p>
        </p:txBody>
      </p:sp>
      <p:sp>
        <p:nvSpPr>
          <p:cNvPr id="23" name="TextBox 22"/>
          <p:cNvSpPr txBox="1"/>
          <p:nvPr/>
        </p:nvSpPr>
        <p:spPr>
          <a:xfrm>
            <a:off x="1186255" y="3975823"/>
            <a:ext cx="589006" cy="230832"/>
          </a:xfrm>
          <a:prstGeom prst="rect">
            <a:avLst/>
          </a:prstGeom>
          <a:noFill/>
        </p:spPr>
        <p:txBody>
          <a:bodyPr wrap="square" rtlCol="0">
            <a:spAutoFit/>
          </a:bodyPr>
          <a:lstStyle/>
          <a:p>
            <a:pPr algn="ctr"/>
            <a:r>
              <a:rPr lang="en-GB" sz="900" dirty="0" err="1">
                <a:solidFill>
                  <a:schemeClr val="bg1">
                    <a:lumMod val="95000"/>
                  </a:schemeClr>
                </a:solidFill>
              </a:rPr>
              <a:t>P.Vishal</a:t>
            </a:r>
            <a:endParaRPr lang="en-GB" sz="900" dirty="0">
              <a:solidFill>
                <a:schemeClr val="bg1">
                  <a:lumMod val="95000"/>
                </a:schemeClr>
              </a:solidFill>
            </a:endParaRPr>
          </a:p>
        </p:txBody>
      </p:sp>
      <p:sp>
        <p:nvSpPr>
          <p:cNvPr id="26" name="TextBox 25"/>
          <p:cNvSpPr txBox="1"/>
          <p:nvPr/>
        </p:nvSpPr>
        <p:spPr>
          <a:xfrm>
            <a:off x="1620599" y="3976509"/>
            <a:ext cx="589006" cy="230832"/>
          </a:xfrm>
          <a:prstGeom prst="rect">
            <a:avLst/>
          </a:prstGeom>
          <a:noFill/>
        </p:spPr>
        <p:txBody>
          <a:bodyPr wrap="square" rtlCol="0">
            <a:spAutoFit/>
          </a:bodyPr>
          <a:lstStyle/>
          <a:p>
            <a:pPr algn="ctr"/>
            <a:r>
              <a:rPr lang="en-GB" sz="900" dirty="0">
                <a:solidFill>
                  <a:schemeClr val="bg1">
                    <a:lumMod val="95000"/>
                  </a:schemeClr>
                </a:solidFill>
              </a:rPr>
              <a:t>P.1641</a:t>
            </a:r>
          </a:p>
        </p:txBody>
      </p:sp>
      <p:sp>
        <p:nvSpPr>
          <p:cNvPr id="27" name="TextBox 26"/>
          <p:cNvSpPr txBox="1"/>
          <p:nvPr/>
        </p:nvSpPr>
        <p:spPr>
          <a:xfrm>
            <a:off x="2054943" y="3976509"/>
            <a:ext cx="589006" cy="230832"/>
          </a:xfrm>
          <a:prstGeom prst="rect">
            <a:avLst/>
          </a:prstGeom>
          <a:noFill/>
        </p:spPr>
        <p:txBody>
          <a:bodyPr wrap="square" rtlCol="0">
            <a:spAutoFit/>
          </a:bodyPr>
          <a:lstStyle/>
          <a:p>
            <a:pPr algn="ctr"/>
            <a:r>
              <a:rPr lang="en-GB" sz="900" dirty="0">
                <a:solidFill>
                  <a:schemeClr val="bg1">
                    <a:lumMod val="95000"/>
                  </a:schemeClr>
                </a:solidFill>
              </a:rPr>
              <a:t>P.1431</a:t>
            </a:r>
          </a:p>
        </p:txBody>
      </p:sp>
      <p:cxnSp>
        <p:nvCxnSpPr>
          <p:cNvPr id="12" name="Straight Connector 11"/>
          <p:cNvCxnSpPr/>
          <p:nvPr/>
        </p:nvCxnSpPr>
        <p:spPr>
          <a:xfrm>
            <a:off x="1318260" y="4206655"/>
            <a:ext cx="3023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763932" y="4206655"/>
            <a:ext cx="3023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198276" y="4206655"/>
            <a:ext cx="3023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055242" y="3971356"/>
            <a:ext cx="589006" cy="230832"/>
          </a:xfrm>
          <a:prstGeom prst="rect">
            <a:avLst/>
          </a:prstGeom>
          <a:noFill/>
        </p:spPr>
        <p:txBody>
          <a:bodyPr wrap="square" rtlCol="0">
            <a:spAutoFit/>
          </a:bodyPr>
          <a:lstStyle/>
          <a:p>
            <a:pPr algn="ctr"/>
            <a:r>
              <a:rPr lang="en-GB" sz="900" dirty="0" err="1">
                <a:solidFill>
                  <a:schemeClr val="bg1">
                    <a:lumMod val="95000"/>
                  </a:schemeClr>
                </a:solidFill>
              </a:rPr>
              <a:t>P.Vishal</a:t>
            </a:r>
            <a:endParaRPr lang="en-GB" sz="900" dirty="0">
              <a:solidFill>
                <a:schemeClr val="bg1">
                  <a:lumMod val="95000"/>
                </a:schemeClr>
              </a:solidFill>
            </a:endParaRPr>
          </a:p>
        </p:txBody>
      </p:sp>
      <p:sp>
        <p:nvSpPr>
          <p:cNvPr id="31" name="TextBox 30"/>
          <p:cNvSpPr txBox="1"/>
          <p:nvPr/>
        </p:nvSpPr>
        <p:spPr>
          <a:xfrm>
            <a:off x="3489586" y="3972042"/>
            <a:ext cx="589006" cy="230832"/>
          </a:xfrm>
          <a:prstGeom prst="rect">
            <a:avLst/>
          </a:prstGeom>
          <a:noFill/>
        </p:spPr>
        <p:txBody>
          <a:bodyPr wrap="square" rtlCol="0">
            <a:spAutoFit/>
          </a:bodyPr>
          <a:lstStyle/>
          <a:p>
            <a:pPr algn="ctr"/>
            <a:r>
              <a:rPr lang="en-GB" sz="900" dirty="0">
                <a:solidFill>
                  <a:schemeClr val="bg1">
                    <a:lumMod val="95000"/>
                  </a:schemeClr>
                </a:solidFill>
              </a:rPr>
              <a:t>P.1641</a:t>
            </a:r>
          </a:p>
        </p:txBody>
      </p:sp>
      <p:sp>
        <p:nvSpPr>
          <p:cNvPr id="32" name="TextBox 31"/>
          <p:cNvSpPr txBox="1"/>
          <p:nvPr/>
        </p:nvSpPr>
        <p:spPr>
          <a:xfrm>
            <a:off x="3923930" y="3972042"/>
            <a:ext cx="589006" cy="230832"/>
          </a:xfrm>
          <a:prstGeom prst="rect">
            <a:avLst/>
          </a:prstGeom>
          <a:noFill/>
        </p:spPr>
        <p:txBody>
          <a:bodyPr wrap="square" rtlCol="0">
            <a:spAutoFit/>
          </a:bodyPr>
          <a:lstStyle/>
          <a:p>
            <a:pPr algn="ctr"/>
            <a:r>
              <a:rPr lang="en-GB" sz="900" dirty="0">
                <a:solidFill>
                  <a:schemeClr val="bg1">
                    <a:lumMod val="95000"/>
                  </a:schemeClr>
                </a:solidFill>
              </a:rPr>
              <a:t>P.1431</a:t>
            </a:r>
          </a:p>
        </p:txBody>
      </p:sp>
      <p:cxnSp>
        <p:nvCxnSpPr>
          <p:cNvPr id="33" name="Straight Connector 32"/>
          <p:cNvCxnSpPr/>
          <p:nvPr/>
        </p:nvCxnSpPr>
        <p:spPr>
          <a:xfrm>
            <a:off x="3187247" y="4202188"/>
            <a:ext cx="3023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632919" y="4202188"/>
            <a:ext cx="3023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067263" y="4202188"/>
            <a:ext cx="3023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021105" y="3936217"/>
            <a:ext cx="589006" cy="230832"/>
          </a:xfrm>
          <a:prstGeom prst="rect">
            <a:avLst/>
          </a:prstGeom>
          <a:noFill/>
        </p:spPr>
        <p:txBody>
          <a:bodyPr wrap="square" rtlCol="0">
            <a:spAutoFit/>
          </a:bodyPr>
          <a:lstStyle/>
          <a:p>
            <a:pPr algn="ctr"/>
            <a:r>
              <a:rPr lang="en-GB" sz="900" dirty="0" err="1">
                <a:solidFill>
                  <a:schemeClr val="bg1">
                    <a:lumMod val="95000"/>
                  </a:schemeClr>
                </a:solidFill>
              </a:rPr>
              <a:t>P.Vishal</a:t>
            </a:r>
            <a:endParaRPr lang="en-GB" sz="900" dirty="0">
              <a:solidFill>
                <a:schemeClr val="bg1">
                  <a:lumMod val="95000"/>
                </a:schemeClr>
              </a:solidFill>
            </a:endParaRPr>
          </a:p>
        </p:txBody>
      </p:sp>
      <p:sp>
        <p:nvSpPr>
          <p:cNvPr id="37" name="TextBox 36"/>
          <p:cNvSpPr txBox="1"/>
          <p:nvPr/>
        </p:nvSpPr>
        <p:spPr>
          <a:xfrm>
            <a:off x="5455449" y="3936903"/>
            <a:ext cx="589006" cy="230832"/>
          </a:xfrm>
          <a:prstGeom prst="rect">
            <a:avLst/>
          </a:prstGeom>
          <a:noFill/>
        </p:spPr>
        <p:txBody>
          <a:bodyPr wrap="square" rtlCol="0">
            <a:spAutoFit/>
          </a:bodyPr>
          <a:lstStyle/>
          <a:p>
            <a:pPr algn="ctr"/>
            <a:r>
              <a:rPr lang="en-GB" sz="900" dirty="0">
                <a:solidFill>
                  <a:schemeClr val="bg1">
                    <a:lumMod val="95000"/>
                  </a:schemeClr>
                </a:solidFill>
              </a:rPr>
              <a:t>P.1641</a:t>
            </a:r>
          </a:p>
        </p:txBody>
      </p:sp>
      <p:sp>
        <p:nvSpPr>
          <p:cNvPr id="38" name="TextBox 37"/>
          <p:cNvSpPr txBox="1"/>
          <p:nvPr/>
        </p:nvSpPr>
        <p:spPr>
          <a:xfrm>
            <a:off x="5889793" y="3936903"/>
            <a:ext cx="589006" cy="230832"/>
          </a:xfrm>
          <a:prstGeom prst="rect">
            <a:avLst/>
          </a:prstGeom>
          <a:noFill/>
        </p:spPr>
        <p:txBody>
          <a:bodyPr wrap="square" rtlCol="0">
            <a:spAutoFit/>
          </a:bodyPr>
          <a:lstStyle/>
          <a:p>
            <a:pPr algn="ctr"/>
            <a:r>
              <a:rPr lang="en-GB" sz="900" dirty="0">
                <a:solidFill>
                  <a:schemeClr val="bg1">
                    <a:lumMod val="95000"/>
                  </a:schemeClr>
                </a:solidFill>
              </a:rPr>
              <a:t>P.1431</a:t>
            </a:r>
          </a:p>
        </p:txBody>
      </p:sp>
      <p:cxnSp>
        <p:nvCxnSpPr>
          <p:cNvPr id="39" name="Straight Connector 38"/>
          <p:cNvCxnSpPr/>
          <p:nvPr/>
        </p:nvCxnSpPr>
        <p:spPr>
          <a:xfrm>
            <a:off x="5153110" y="4167049"/>
            <a:ext cx="3023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598782" y="4167049"/>
            <a:ext cx="3023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033126" y="4167049"/>
            <a:ext cx="3023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891728" y="5737795"/>
            <a:ext cx="15240" cy="1595628"/>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369602" y="5726722"/>
            <a:ext cx="0" cy="1595628"/>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845562" y="5736111"/>
            <a:ext cx="0" cy="1595628"/>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5860802" y="6054524"/>
            <a:ext cx="563584" cy="230832"/>
          </a:xfrm>
          <a:prstGeom prst="rect">
            <a:avLst/>
          </a:prstGeom>
          <a:noFill/>
        </p:spPr>
        <p:txBody>
          <a:bodyPr wrap="square" rtlCol="0">
            <a:spAutoFit/>
          </a:bodyPr>
          <a:lstStyle/>
          <a:p>
            <a:pPr algn="ctr"/>
            <a:r>
              <a:rPr lang="en-GB" sz="900" dirty="0">
                <a:solidFill>
                  <a:schemeClr val="bg1">
                    <a:lumMod val="95000"/>
                  </a:schemeClr>
                </a:solidFill>
              </a:rPr>
              <a:t>NTC</a:t>
            </a:r>
            <a:endParaRPr lang="en-IN" sz="900" dirty="0">
              <a:solidFill>
                <a:schemeClr val="bg1">
                  <a:lumMod val="95000"/>
                </a:schemeClr>
              </a:solidFill>
            </a:endParaRPr>
          </a:p>
        </p:txBody>
      </p:sp>
      <p:cxnSp>
        <p:nvCxnSpPr>
          <p:cNvPr id="52" name="Straight Connector 51"/>
          <p:cNvCxnSpPr/>
          <p:nvPr/>
        </p:nvCxnSpPr>
        <p:spPr>
          <a:xfrm>
            <a:off x="5978845" y="6329636"/>
            <a:ext cx="3566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345749" y="6042976"/>
            <a:ext cx="589006" cy="230832"/>
          </a:xfrm>
          <a:prstGeom prst="rect">
            <a:avLst/>
          </a:prstGeom>
          <a:noFill/>
        </p:spPr>
        <p:txBody>
          <a:bodyPr wrap="square" rtlCol="0">
            <a:spAutoFit/>
          </a:bodyPr>
          <a:lstStyle/>
          <a:p>
            <a:pPr algn="ctr"/>
            <a:r>
              <a:rPr lang="en-GB" sz="900" dirty="0" err="1">
                <a:solidFill>
                  <a:schemeClr val="bg1">
                    <a:lumMod val="95000"/>
                  </a:schemeClr>
                </a:solidFill>
              </a:rPr>
              <a:t>P.Vishal</a:t>
            </a:r>
            <a:endParaRPr lang="en-GB" sz="900" dirty="0">
              <a:solidFill>
                <a:schemeClr val="bg1">
                  <a:lumMod val="95000"/>
                </a:schemeClr>
              </a:solidFill>
            </a:endParaRPr>
          </a:p>
        </p:txBody>
      </p:sp>
      <p:sp>
        <p:nvSpPr>
          <p:cNvPr id="54" name="TextBox 53"/>
          <p:cNvSpPr txBox="1"/>
          <p:nvPr/>
        </p:nvSpPr>
        <p:spPr>
          <a:xfrm>
            <a:off x="1848287" y="6049326"/>
            <a:ext cx="589006" cy="230832"/>
          </a:xfrm>
          <a:prstGeom prst="rect">
            <a:avLst/>
          </a:prstGeom>
          <a:noFill/>
        </p:spPr>
        <p:txBody>
          <a:bodyPr wrap="square" rtlCol="0">
            <a:spAutoFit/>
          </a:bodyPr>
          <a:lstStyle/>
          <a:p>
            <a:pPr algn="ctr"/>
            <a:r>
              <a:rPr lang="en-GB" sz="900" dirty="0">
                <a:solidFill>
                  <a:schemeClr val="bg1">
                    <a:lumMod val="95000"/>
                  </a:schemeClr>
                </a:solidFill>
              </a:rPr>
              <a:t>P.1641</a:t>
            </a:r>
          </a:p>
        </p:txBody>
      </p:sp>
      <p:sp>
        <p:nvSpPr>
          <p:cNvPr id="55" name="TextBox 54"/>
          <p:cNvSpPr txBox="1"/>
          <p:nvPr/>
        </p:nvSpPr>
        <p:spPr>
          <a:xfrm>
            <a:off x="2311612" y="6047181"/>
            <a:ext cx="589006" cy="230832"/>
          </a:xfrm>
          <a:prstGeom prst="rect">
            <a:avLst/>
          </a:prstGeom>
          <a:noFill/>
        </p:spPr>
        <p:txBody>
          <a:bodyPr wrap="square" rtlCol="0">
            <a:spAutoFit/>
          </a:bodyPr>
          <a:lstStyle/>
          <a:p>
            <a:pPr algn="ctr"/>
            <a:r>
              <a:rPr lang="en-GB" sz="900" dirty="0">
                <a:solidFill>
                  <a:schemeClr val="bg1">
                    <a:lumMod val="95000"/>
                  </a:schemeClr>
                </a:solidFill>
              </a:rPr>
              <a:t>P.1431</a:t>
            </a:r>
          </a:p>
        </p:txBody>
      </p:sp>
      <p:cxnSp>
        <p:nvCxnSpPr>
          <p:cNvPr id="56" name="Straight Connector 55"/>
          <p:cNvCxnSpPr/>
          <p:nvPr/>
        </p:nvCxnSpPr>
        <p:spPr>
          <a:xfrm>
            <a:off x="1487112" y="6324422"/>
            <a:ext cx="3023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991621" y="6330772"/>
            <a:ext cx="3023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486429" y="6330772"/>
            <a:ext cx="3023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834993" y="6044416"/>
            <a:ext cx="589006" cy="230832"/>
          </a:xfrm>
          <a:prstGeom prst="rect">
            <a:avLst/>
          </a:prstGeom>
          <a:noFill/>
        </p:spPr>
        <p:txBody>
          <a:bodyPr wrap="square" rtlCol="0">
            <a:spAutoFit/>
          </a:bodyPr>
          <a:lstStyle/>
          <a:p>
            <a:pPr algn="ctr"/>
            <a:r>
              <a:rPr lang="en-GB" sz="900" dirty="0" err="1">
                <a:solidFill>
                  <a:schemeClr val="bg1">
                    <a:lumMod val="95000"/>
                  </a:schemeClr>
                </a:solidFill>
              </a:rPr>
              <a:t>P.Vishal</a:t>
            </a:r>
            <a:endParaRPr lang="en-GB" sz="900" dirty="0">
              <a:solidFill>
                <a:schemeClr val="bg1">
                  <a:lumMod val="95000"/>
                </a:schemeClr>
              </a:solidFill>
            </a:endParaRPr>
          </a:p>
        </p:txBody>
      </p:sp>
      <p:sp>
        <p:nvSpPr>
          <p:cNvPr id="60" name="TextBox 59"/>
          <p:cNvSpPr txBox="1"/>
          <p:nvPr/>
        </p:nvSpPr>
        <p:spPr>
          <a:xfrm>
            <a:off x="3337531" y="6050766"/>
            <a:ext cx="589006" cy="230832"/>
          </a:xfrm>
          <a:prstGeom prst="rect">
            <a:avLst/>
          </a:prstGeom>
          <a:noFill/>
        </p:spPr>
        <p:txBody>
          <a:bodyPr wrap="square" rtlCol="0">
            <a:spAutoFit/>
          </a:bodyPr>
          <a:lstStyle/>
          <a:p>
            <a:pPr algn="ctr"/>
            <a:r>
              <a:rPr lang="en-GB" sz="900" dirty="0">
                <a:solidFill>
                  <a:schemeClr val="bg1">
                    <a:lumMod val="95000"/>
                  </a:schemeClr>
                </a:solidFill>
              </a:rPr>
              <a:t>P.1641</a:t>
            </a:r>
          </a:p>
        </p:txBody>
      </p:sp>
      <p:sp>
        <p:nvSpPr>
          <p:cNvPr id="61" name="TextBox 60"/>
          <p:cNvSpPr txBox="1"/>
          <p:nvPr/>
        </p:nvSpPr>
        <p:spPr>
          <a:xfrm>
            <a:off x="3800856" y="6048621"/>
            <a:ext cx="589006" cy="230832"/>
          </a:xfrm>
          <a:prstGeom prst="rect">
            <a:avLst/>
          </a:prstGeom>
          <a:noFill/>
        </p:spPr>
        <p:txBody>
          <a:bodyPr wrap="square" rtlCol="0">
            <a:spAutoFit/>
          </a:bodyPr>
          <a:lstStyle/>
          <a:p>
            <a:pPr algn="ctr"/>
            <a:r>
              <a:rPr lang="en-GB" sz="900" dirty="0">
                <a:solidFill>
                  <a:schemeClr val="bg1">
                    <a:lumMod val="95000"/>
                  </a:schemeClr>
                </a:solidFill>
              </a:rPr>
              <a:t>P.1431</a:t>
            </a:r>
          </a:p>
        </p:txBody>
      </p:sp>
      <p:cxnSp>
        <p:nvCxnSpPr>
          <p:cNvPr id="62" name="Straight Connector 61"/>
          <p:cNvCxnSpPr/>
          <p:nvPr/>
        </p:nvCxnSpPr>
        <p:spPr>
          <a:xfrm>
            <a:off x="2976356" y="6325862"/>
            <a:ext cx="3023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480865" y="6332212"/>
            <a:ext cx="3023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975673" y="6332212"/>
            <a:ext cx="3023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4300789" y="6050319"/>
            <a:ext cx="589006" cy="230832"/>
          </a:xfrm>
          <a:prstGeom prst="rect">
            <a:avLst/>
          </a:prstGeom>
          <a:noFill/>
        </p:spPr>
        <p:txBody>
          <a:bodyPr wrap="square" rtlCol="0">
            <a:spAutoFit/>
          </a:bodyPr>
          <a:lstStyle/>
          <a:p>
            <a:pPr algn="ctr"/>
            <a:r>
              <a:rPr lang="en-GB" sz="900" dirty="0" err="1">
                <a:solidFill>
                  <a:schemeClr val="bg1">
                    <a:lumMod val="95000"/>
                  </a:schemeClr>
                </a:solidFill>
              </a:rPr>
              <a:t>P.Vishal</a:t>
            </a:r>
            <a:endParaRPr lang="en-GB" sz="900" dirty="0">
              <a:solidFill>
                <a:schemeClr val="bg1">
                  <a:lumMod val="95000"/>
                </a:schemeClr>
              </a:solidFill>
            </a:endParaRPr>
          </a:p>
        </p:txBody>
      </p:sp>
      <p:sp>
        <p:nvSpPr>
          <p:cNvPr id="66" name="TextBox 65"/>
          <p:cNvSpPr txBox="1"/>
          <p:nvPr/>
        </p:nvSpPr>
        <p:spPr>
          <a:xfrm>
            <a:off x="4803327" y="6056669"/>
            <a:ext cx="589006" cy="230832"/>
          </a:xfrm>
          <a:prstGeom prst="rect">
            <a:avLst/>
          </a:prstGeom>
          <a:noFill/>
        </p:spPr>
        <p:txBody>
          <a:bodyPr wrap="square" rtlCol="0">
            <a:spAutoFit/>
          </a:bodyPr>
          <a:lstStyle/>
          <a:p>
            <a:pPr algn="ctr"/>
            <a:r>
              <a:rPr lang="en-GB" sz="900" dirty="0">
                <a:solidFill>
                  <a:schemeClr val="bg1">
                    <a:lumMod val="95000"/>
                  </a:schemeClr>
                </a:solidFill>
              </a:rPr>
              <a:t>P.1641</a:t>
            </a:r>
          </a:p>
        </p:txBody>
      </p:sp>
      <p:sp>
        <p:nvSpPr>
          <p:cNvPr id="67" name="TextBox 66"/>
          <p:cNvSpPr txBox="1"/>
          <p:nvPr/>
        </p:nvSpPr>
        <p:spPr>
          <a:xfrm>
            <a:off x="5266652" y="6054524"/>
            <a:ext cx="589006" cy="230832"/>
          </a:xfrm>
          <a:prstGeom prst="rect">
            <a:avLst/>
          </a:prstGeom>
          <a:noFill/>
        </p:spPr>
        <p:txBody>
          <a:bodyPr wrap="square" rtlCol="0">
            <a:spAutoFit/>
          </a:bodyPr>
          <a:lstStyle/>
          <a:p>
            <a:pPr algn="ctr"/>
            <a:r>
              <a:rPr lang="en-GB" sz="900" dirty="0">
                <a:solidFill>
                  <a:schemeClr val="bg1">
                    <a:lumMod val="95000"/>
                  </a:schemeClr>
                </a:solidFill>
              </a:rPr>
              <a:t>P.1431</a:t>
            </a:r>
          </a:p>
        </p:txBody>
      </p:sp>
      <p:cxnSp>
        <p:nvCxnSpPr>
          <p:cNvPr id="68" name="Straight Connector 67"/>
          <p:cNvCxnSpPr/>
          <p:nvPr/>
        </p:nvCxnSpPr>
        <p:spPr>
          <a:xfrm>
            <a:off x="4442152" y="6331765"/>
            <a:ext cx="3023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946661" y="6338115"/>
            <a:ext cx="3023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441469" y="6338115"/>
            <a:ext cx="3023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1422399" y="7328004"/>
            <a:ext cx="1453778" cy="230832"/>
          </a:xfrm>
          <a:prstGeom prst="rect">
            <a:avLst/>
          </a:prstGeom>
          <a:noFill/>
        </p:spPr>
        <p:txBody>
          <a:bodyPr wrap="square" rtlCol="0">
            <a:spAutoFit/>
          </a:bodyPr>
          <a:lstStyle/>
          <a:p>
            <a:pPr algn="ctr"/>
            <a:r>
              <a:rPr lang="en-GB" sz="900" b="1" dirty="0">
                <a:latin typeface="Arial" panose="020B0604020202020204" pitchFamily="34" charset="0"/>
                <a:cs typeface="Arial" panose="020B0604020202020204" pitchFamily="34" charset="0"/>
              </a:rPr>
              <a:t>4-week Stem</a:t>
            </a:r>
            <a:endParaRPr lang="en-IN" sz="900" b="1" dirty="0">
              <a:latin typeface="Arial" panose="020B0604020202020204" pitchFamily="34" charset="0"/>
              <a:cs typeface="Arial" panose="020B0604020202020204" pitchFamily="34" charset="0"/>
            </a:endParaRPr>
          </a:p>
        </p:txBody>
      </p:sp>
      <p:sp>
        <p:nvSpPr>
          <p:cNvPr id="72" name="TextBox 71"/>
          <p:cNvSpPr txBox="1"/>
          <p:nvPr/>
        </p:nvSpPr>
        <p:spPr>
          <a:xfrm>
            <a:off x="4369602" y="7328004"/>
            <a:ext cx="1486056" cy="230832"/>
          </a:xfrm>
          <a:prstGeom prst="rect">
            <a:avLst/>
          </a:prstGeom>
          <a:noFill/>
        </p:spPr>
        <p:txBody>
          <a:bodyPr wrap="square" rtlCol="0">
            <a:spAutoFit/>
          </a:bodyPr>
          <a:lstStyle/>
          <a:p>
            <a:pPr algn="ctr"/>
            <a:r>
              <a:rPr lang="en-GB" sz="900" b="1" dirty="0">
                <a:latin typeface="Arial" panose="020B0604020202020204" pitchFamily="34" charset="0"/>
                <a:cs typeface="Arial" panose="020B0604020202020204" pitchFamily="34" charset="0"/>
              </a:rPr>
              <a:t>4-week leaf</a:t>
            </a:r>
            <a:endParaRPr lang="en-IN" sz="900" b="1" dirty="0">
              <a:latin typeface="Arial" panose="020B0604020202020204" pitchFamily="34" charset="0"/>
              <a:cs typeface="Arial" panose="020B0604020202020204" pitchFamily="34" charset="0"/>
            </a:endParaRPr>
          </a:p>
        </p:txBody>
      </p:sp>
      <p:sp>
        <p:nvSpPr>
          <p:cNvPr id="73" name="TextBox 72"/>
          <p:cNvSpPr txBox="1"/>
          <p:nvPr/>
        </p:nvSpPr>
        <p:spPr>
          <a:xfrm>
            <a:off x="2906968" y="7325446"/>
            <a:ext cx="1457490" cy="230832"/>
          </a:xfrm>
          <a:prstGeom prst="rect">
            <a:avLst/>
          </a:prstGeom>
          <a:noFill/>
        </p:spPr>
        <p:txBody>
          <a:bodyPr wrap="square" rtlCol="0">
            <a:spAutoFit/>
          </a:bodyPr>
          <a:lstStyle/>
          <a:p>
            <a:pPr algn="ctr"/>
            <a:r>
              <a:rPr lang="en-GB" sz="900" b="1" dirty="0">
                <a:latin typeface="Arial" panose="020B0604020202020204" pitchFamily="34" charset="0"/>
                <a:cs typeface="Arial" panose="020B0604020202020204" pitchFamily="34" charset="0"/>
              </a:rPr>
              <a:t>2-week leaf</a:t>
            </a:r>
            <a:endParaRPr lang="en-IN" sz="9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8223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2" cstate="hqprint">
            <a:extLst>
              <a:ext uri="{28A0092B-C50C-407E-A947-70E740481C1C}">
                <a14:useLocalDpi xmlns:a14="http://schemas.microsoft.com/office/drawing/2010/main" val="0"/>
              </a:ext>
            </a:extLst>
          </a:blip>
          <a:srcRect b="12424"/>
          <a:stretch/>
        </p:blipFill>
        <p:spPr>
          <a:xfrm>
            <a:off x="781215" y="4660038"/>
            <a:ext cx="1915200" cy="1847120"/>
          </a:xfrm>
          <a:prstGeom prst="rect">
            <a:avLst/>
          </a:prstGeom>
        </p:spPr>
      </p:pic>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b="17989"/>
          <a:stretch/>
        </p:blipFill>
        <p:spPr>
          <a:xfrm>
            <a:off x="764937" y="1193234"/>
            <a:ext cx="1915064" cy="1379833"/>
          </a:xfrm>
          <a:prstGeom prst="rect">
            <a:avLst/>
          </a:prstGeom>
        </p:spPr>
      </p:pic>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b="9481"/>
          <a:stretch/>
        </p:blipFill>
        <p:spPr>
          <a:xfrm>
            <a:off x="2729839" y="1194608"/>
            <a:ext cx="1915200" cy="1378459"/>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9852" y="1194608"/>
            <a:ext cx="1915200" cy="1378459"/>
          </a:xfrm>
          <a:prstGeom prst="rect">
            <a:avLst/>
          </a:prstGeom>
        </p:spPr>
      </p:pic>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r="66815" b="24679"/>
          <a:stretch/>
        </p:blipFill>
        <p:spPr>
          <a:xfrm>
            <a:off x="764801" y="2679229"/>
            <a:ext cx="1915200" cy="1853301"/>
          </a:xfrm>
          <a:prstGeom prst="rect">
            <a:avLst/>
          </a:prstGeom>
        </p:spPr>
      </p:pic>
      <p:pic>
        <p:nvPicPr>
          <p:cNvPr id="23" name="Picture 22"/>
          <p:cNvPicPr>
            <a:picLocks noChangeAspect="1"/>
          </p:cNvPicPr>
          <p:nvPr/>
        </p:nvPicPr>
        <p:blipFill rotWithShape="1">
          <a:blip r:embed="rId7" cstate="print">
            <a:extLst>
              <a:ext uri="{28A0092B-C50C-407E-A947-70E740481C1C}">
                <a14:useLocalDpi xmlns:a14="http://schemas.microsoft.com/office/drawing/2010/main" val="0"/>
              </a:ext>
            </a:extLst>
          </a:blip>
          <a:srcRect l="54576" b="20399"/>
          <a:stretch/>
        </p:blipFill>
        <p:spPr>
          <a:xfrm>
            <a:off x="4702392" y="4660037"/>
            <a:ext cx="1915200" cy="1847120"/>
          </a:xfrm>
          <a:prstGeom prst="rect">
            <a:avLst/>
          </a:prstGeom>
        </p:spPr>
      </p:pic>
      <p:sp>
        <p:nvSpPr>
          <p:cNvPr id="4" name="TextBox 3"/>
          <p:cNvSpPr txBox="1"/>
          <p:nvPr/>
        </p:nvSpPr>
        <p:spPr>
          <a:xfrm>
            <a:off x="5384989" y="4163198"/>
            <a:ext cx="827903" cy="369332"/>
          </a:xfrm>
          <a:prstGeom prst="rect">
            <a:avLst/>
          </a:prstGeom>
          <a:noFill/>
        </p:spPr>
        <p:txBody>
          <a:bodyPr wrap="square" rtlCol="0">
            <a:spAutoFit/>
          </a:bodyPr>
          <a:lstStyle/>
          <a:p>
            <a:r>
              <a:rPr lang="en-GB" dirty="0"/>
              <a:t>Ef-1</a:t>
            </a:r>
            <a:endParaRPr lang="en-IN" dirty="0"/>
          </a:p>
        </p:txBody>
      </p:sp>
      <p:pic>
        <p:nvPicPr>
          <p:cNvPr id="20" name="Picture 19"/>
          <p:cNvPicPr>
            <a:picLocks noChangeAspect="1"/>
          </p:cNvPicPr>
          <p:nvPr/>
        </p:nvPicPr>
        <p:blipFill rotWithShape="1">
          <a:blip r:embed="rId6" cstate="print">
            <a:extLst>
              <a:ext uri="{28A0092B-C50C-407E-A947-70E740481C1C}">
                <a14:useLocalDpi xmlns:a14="http://schemas.microsoft.com/office/drawing/2010/main" val="0"/>
              </a:ext>
            </a:extLst>
          </a:blip>
          <a:srcRect l="32877" t="309" r="33938" b="24370"/>
          <a:stretch/>
        </p:blipFill>
        <p:spPr>
          <a:xfrm>
            <a:off x="2734781" y="2679229"/>
            <a:ext cx="1915200" cy="1853301"/>
          </a:xfrm>
          <a:prstGeom prst="rect">
            <a:avLst/>
          </a:prstGeom>
        </p:spPr>
      </p:pic>
      <p:pic>
        <p:nvPicPr>
          <p:cNvPr id="22" name="Picture 21"/>
          <p:cNvPicPr>
            <a:picLocks noChangeAspect="1"/>
          </p:cNvPicPr>
          <p:nvPr/>
        </p:nvPicPr>
        <p:blipFill rotWithShape="1">
          <a:blip r:embed="rId6" cstate="print">
            <a:extLst>
              <a:ext uri="{28A0092B-C50C-407E-A947-70E740481C1C}">
                <a14:useLocalDpi xmlns:a14="http://schemas.microsoft.com/office/drawing/2010/main" val="0"/>
              </a:ext>
            </a:extLst>
          </a:blip>
          <a:srcRect l="66017" t="309" r="798" b="24370"/>
          <a:stretch/>
        </p:blipFill>
        <p:spPr>
          <a:xfrm>
            <a:off x="4689852" y="2679229"/>
            <a:ext cx="1915200" cy="1853301"/>
          </a:xfrm>
          <a:prstGeom prst="rect">
            <a:avLst/>
          </a:prstGeom>
        </p:spPr>
      </p:pic>
      <p:pic>
        <p:nvPicPr>
          <p:cNvPr id="27" name="Picture 26"/>
          <p:cNvPicPr>
            <a:picLocks noChangeAspect="1"/>
          </p:cNvPicPr>
          <p:nvPr/>
        </p:nvPicPr>
        <p:blipFill rotWithShape="1">
          <a:blip r:embed="rId7" cstate="print">
            <a:extLst>
              <a:ext uri="{28A0092B-C50C-407E-A947-70E740481C1C}">
                <a14:useLocalDpi xmlns:a14="http://schemas.microsoft.com/office/drawing/2010/main" val="0"/>
              </a:ext>
            </a:extLst>
          </a:blip>
          <a:srcRect l="-94" t="548" r="54670" b="19851"/>
          <a:stretch/>
        </p:blipFill>
        <p:spPr>
          <a:xfrm>
            <a:off x="2720482" y="4660037"/>
            <a:ext cx="1915200" cy="1847120"/>
          </a:xfrm>
          <a:prstGeom prst="rect">
            <a:avLst/>
          </a:prstGeom>
        </p:spPr>
      </p:pic>
      <p:grpSp>
        <p:nvGrpSpPr>
          <p:cNvPr id="8" name="Group 7">
            <a:extLst>
              <a:ext uri="{FF2B5EF4-FFF2-40B4-BE49-F238E27FC236}">
                <a16:creationId xmlns:a16="http://schemas.microsoft.com/office/drawing/2014/main" id="{4D3A522D-1BFF-5E14-1132-090005123652}"/>
              </a:ext>
            </a:extLst>
          </p:cNvPr>
          <p:cNvGrpSpPr/>
          <p:nvPr/>
        </p:nvGrpSpPr>
        <p:grpSpPr>
          <a:xfrm>
            <a:off x="764801" y="6634664"/>
            <a:ext cx="5864900" cy="2030660"/>
            <a:chOff x="600668" y="337891"/>
            <a:chExt cx="5864900" cy="2030660"/>
          </a:xfrm>
        </p:grpSpPr>
        <p:pic>
          <p:nvPicPr>
            <p:cNvPr id="3" name="Picture 2">
              <a:extLst>
                <a:ext uri="{FF2B5EF4-FFF2-40B4-BE49-F238E27FC236}">
                  <a16:creationId xmlns:a16="http://schemas.microsoft.com/office/drawing/2014/main" id="{437B0360-3EEB-E5D6-ED86-D3F19320E38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66847" b="21819"/>
            <a:stretch/>
          </p:blipFill>
          <p:spPr>
            <a:xfrm>
              <a:off x="600668" y="337891"/>
              <a:ext cx="1915200" cy="2030660"/>
            </a:xfrm>
            <a:prstGeom prst="rect">
              <a:avLst/>
            </a:prstGeom>
          </p:spPr>
        </p:pic>
        <p:pic>
          <p:nvPicPr>
            <p:cNvPr id="6" name="Picture 5">
              <a:extLst>
                <a:ext uri="{FF2B5EF4-FFF2-40B4-BE49-F238E27FC236}">
                  <a16:creationId xmlns:a16="http://schemas.microsoft.com/office/drawing/2014/main" id="{D20E6FFD-C81B-B9A7-CBBB-F11B81EE01C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2867" t="245" r="33980" b="21574"/>
            <a:stretch/>
          </p:blipFill>
          <p:spPr>
            <a:xfrm>
              <a:off x="2575518" y="337891"/>
              <a:ext cx="1915200" cy="2030660"/>
            </a:xfrm>
            <a:prstGeom prst="rect">
              <a:avLst/>
            </a:prstGeom>
          </p:spPr>
        </p:pic>
        <p:pic>
          <p:nvPicPr>
            <p:cNvPr id="7" name="Picture 6">
              <a:extLst>
                <a:ext uri="{FF2B5EF4-FFF2-40B4-BE49-F238E27FC236}">
                  <a16:creationId xmlns:a16="http://schemas.microsoft.com/office/drawing/2014/main" id="{42E9268A-2385-BBDE-B627-C949A6B96CD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5513" t="489" r="1334" b="21330"/>
            <a:stretch/>
          </p:blipFill>
          <p:spPr>
            <a:xfrm>
              <a:off x="4550368" y="337891"/>
              <a:ext cx="1915200" cy="2030660"/>
            </a:xfrm>
            <a:prstGeom prst="rect">
              <a:avLst/>
            </a:prstGeom>
          </p:spPr>
        </p:pic>
      </p:grpSp>
      <p:sp>
        <p:nvSpPr>
          <p:cNvPr id="31" name="TextBox 30">
            <a:extLst>
              <a:ext uri="{FF2B5EF4-FFF2-40B4-BE49-F238E27FC236}">
                <a16:creationId xmlns:a16="http://schemas.microsoft.com/office/drawing/2014/main" id="{F151BC18-F718-AC7C-3932-46EE39AF616B}"/>
              </a:ext>
            </a:extLst>
          </p:cNvPr>
          <p:cNvSpPr txBox="1"/>
          <p:nvPr/>
        </p:nvSpPr>
        <p:spPr>
          <a:xfrm>
            <a:off x="423324" y="8842443"/>
            <a:ext cx="6244176" cy="861774"/>
          </a:xfrm>
          <a:prstGeom prst="rect">
            <a:avLst/>
          </a:prstGeom>
          <a:noFill/>
        </p:spPr>
        <p:txBody>
          <a:bodyPr wrap="square" rtlCol="0">
            <a:spAutoFit/>
          </a:bodyPr>
          <a:lstStyle/>
          <a:p>
            <a:pPr algn="just"/>
            <a:r>
              <a:rPr lang="en-US" sz="1000" b="1" dirty="0">
                <a:latin typeface="Arial" panose="020B0604020202020204" pitchFamily="34" charset="0"/>
                <a:cs typeface="Arial" panose="020B0604020202020204" pitchFamily="34" charset="0"/>
              </a:rPr>
              <a:t>Figure S6</a:t>
            </a:r>
            <a:r>
              <a:rPr lang="en-US" sz="1000" dirty="0">
                <a:latin typeface="Arial" panose="020B0604020202020204" pitchFamily="34" charset="0"/>
                <a:cs typeface="Arial" panose="020B0604020202020204" pitchFamily="34" charset="0"/>
              </a:rPr>
              <a:t>. Picture showing two days old seedlings germinated on wet germination paper (Pusa Vishal, Pusa 1641, Pusa 1431). Vertical scale bar = 2 cm. (b) Crude RNA extracted from 5 days old seedling grown under control (non-treated), salt (100 mM NaCl) and osmotic (20% PEG4000) conditions and run on 1.3% agarose gel (c, (d), and (e) RT-qPCR products run on 1.3% agarose gel of </a:t>
            </a:r>
            <a:r>
              <a:rPr lang="en-US" sz="1000" i="1" dirty="0">
                <a:latin typeface="Arial" panose="020B0604020202020204" pitchFamily="34" charset="0"/>
                <a:cs typeface="Arial" panose="020B0604020202020204" pitchFamily="34" charset="0"/>
              </a:rPr>
              <a:t>EF1-ALPHA, GAPDH and Rubisco respectively.</a:t>
            </a:r>
          </a:p>
        </p:txBody>
      </p:sp>
      <p:sp>
        <p:nvSpPr>
          <p:cNvPr id="33" name="TextBox 32"/>
          <p:cNvSpPr txBox="1"/>
          <p:nvPr/>
        </p:nvSpPr>
        <p:spPr>
          <a:xfrm>
            <a:off x="386823" y="302715"/>
            <a:ext cx="543716" cy="246221"/>
          </a:xfrm>
          <a:prstGeom prst="rect">
            <a:avLst/>
          </a:prstGeom>
          <a:noFill/>
        </p:spPr>
        <p:txBody>
          <a:bodyPr wrap="square" rtlCol="0">
            <a:spAutoFit/>
          </a:bodyPr>
          <a:lstStyle/>
          <a:p>
            <a:r>
              <a:rPr lang="en-GB" sz="1000" b="1" dirty="0">
                <a:latin typeface="Arial" panose="020B0604020202020204" pitchFamily="34" charset="0"/>
                <a:cs typeface="Arial" panose="020B0604020202020204" pitchFamily="34" charset="0"/>
              </a:rPr>
              <a:t>(a)</a:t>
            </a:r>
            <a:endParaRPr lang="en-IN" sz="1000" b="1" dirty="0">
              <a:latin typeface="Arial" panose="020B0604020202020204" pitchFamily="34" charset="0"/>
              <a:cs typeface="Arial" panose="020B0604020202020204" pitchFamily="34" charset="0"/>
            </a:endParaRPr>
          </a:p>
        </p:txBody>
      </p:sp>
      <p:sp>
        <p:nvSpPr>
          <p:cNvPr id="34" name="TextBox 33"/>
          <p:cNvSpPr txBox="1"/>
          <p:nvPr/>
        </p:nvSpPr>
        <p:spPr>
          <a:xfrm>
            <a:off x="386823" y="1197345"/>
            <a:ext cx="543716" cy="246221"/>
          </a:xfrm>
          <a:prstGeom prst="rect">
            <a:avLst/>
          </a:prstGeom>
          <a:noFill/>
        </p:spPr>
        <p:txBody>
          <a:bodyPr wrap="square" rtlCol="0">
            <a:spAutoFit/>
          </a:bodyPr>
          <a:lstStyle/>
          <a:p>
            <a:r>
              <a:rPr lang="en-GB" sz="1000" b="1" dirty="0">
                <a:latin typeface="Arial" panose="020B0604020202020204" pitchFamily="34" charset="0"/>
                <a:cs typeface="Arial" panose="020B0604020202020204" pitchFamily="34" charset="0"/>
              </a:rPr>
              <a:t>(b)</a:t>
            </a:r>
            <a:endParaRPr lang="en-IN" sz="1000" b="1" dirty="0">
              <a:latin typeface="Arial" panose="020B0604020202020204" pitchFamily="34" charset="0"/>
              <a:cs typeface="Arial" panose="020B0604020202020204" pitchFamily="34" charset="0"/>
            </a:endParaRPr>
          </a:p>
        </p:txBody>
      </p:sp>
      <p:sp>
        <p:nvSpPr>
          <p:cNvPr id="30" name="TextBox 21"/>
          <p:cNvSpPr txBox="1"/>
          <p:nvPr/>
        </p:nvSpPr>
        <p:spPr>
          <a:xfrm>
            <a:off x="395501" y="2679229"/>
            <a:ext cx="543716"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b="1" dirty="0">
                <a:latin typeface="Arial" panose="020B0604020202020204" pitchFamily="34" charset="0"/>
                <a:cs typeface="Arial" panose="020B0604020202020204" pitchFamily="34" charset="0"/>
              </a:rPr>
              <a:t>(c)</a:t>
            </a:r>
            <a:endParaRPr lang="en-IN" sz="1000" b="1" dirty="0">
              <a:latin typeface="Arial" panose="020B0604020202020204" pitchFamily="34" charset="0"/>
              <a:cs typeface="Arial" panose="020B0604020202020204" pitchFamily="34" charset="0"/>
            </a:endParaRPr>
          </a:p>
        </p:txBody>
      </p:sp>
      <p:sp>
        <p:nvSpPr>
          <p:cNvPr id="36" name="TextBox 23"/>
          <p:cNvSpPr txBox="1"/>
          <p:nvPr/>
        </p:nvSpPr>
        <p:spPr>
          <a:xfrm>
            <a:off x="395501" y="4667653"/>
            <a:ext cx="543716"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b="1" dirty="0">
                <a:latin typeface="Arial" panose="020B0604020202020204" pitchFamily="34" charset="0"/>
                <a:cs typeface="Arial" panose="020B0604020202020204" pitchFamily="34" charset="0"/>
              </a:rPr>
              <a:t>(d)</a:t>
            </a:r>
            <a:endParaRPr lang="en-IN" sz="1000" b="1" dirty="0">
              <a:latin typeface="Arial" panose="020B0604020202020204" pitchFamily="34" charset="0"/>
              <a:cs typeface="Arial" panose="020B0604020202020204" pitchFamily="34" charset="0"/>
            </a:endParaRPr>
          </a:p>
        </p:txBody>
      </p:sp>
      <p:sp>
        <p:nvSpPr>
          <p:cNvPr id="37" name="TextBox 24"/>
          <p:cNvSpPr txBox="1"/>
          <p:nvPr/>
        </p:nvSpPr>
        <p:spPr>
          <a:xfrm>
            <a:off x="433293" y="6634707"/>
            <a:ext cx="543716"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b="1" dirty="0">
                <a:latin typeface="Arial" panose="020B0604020202020204" pitchFamily="34" charset="0"/>
                <a:cs typeface="Arial" panose="020B0604020202020204" pitchFamily="34" charset="0"/>
              </a:rPr>
              <a:t>(e)</a:t>
            </a:r>
            <a:endParaRPr lang="en-IN" sz="1000" b="1" dirty="0">
              <a:latin typeface="Arial" panose="020B0604020202020204" pitchFamily="34" charset="0"/>
              <a:cs typeface="Arial" panose="020B0604020202020204" pitchFamily="34" charset="0"/>
            </a:endParaRPr>
          </a:p>
        </p:txBody>
      </p:sp>
      <p:cxnSp>
        <p:nvCxnSpPr>
          <p:cNvPr id="9" name="Straight Connector 8"/>
          <p:cNvCxnSpPr/>
          <p:nvPr/>
        </p:nvCxnSpPr>
        <p:spPr>
          <a:xfrm flipH="1">
            <a:off x="1484591" y="1193234"/>
            <a:ext cx="0" cy="7472090"/>
          </a:xfrm>
          <a:prstGeom prst="line">
            <a:avLst/>
          </a:prstGeom>
          <a:ln w="12700">
            <a:solidFill>
              <a:schemeClr val="bg1"/>
            </a:solidFill>
            <a:prstDash val="dash"/>
          </a:ln>
        </p:spPr>
        <p:style>
          <a:lnRef idx="1">
            <a:schemeClr val="accent3"/>
          </a:lnRef>
          <a:fillRef idx="0">
            <a:schemeClr val="accent3"/>
          </a:fillRef>
          <a:effectRef idx="0">
            <a:schemeClr val="accent3"/>
          </a:effectRef>
          <a:fontRef idx="minor">
            <a:schemeClr val="tx1"/>
          </a:fontRef>
        </p:style>
      </p:cxnSp>
      <p:cxnSp>
        <p:nvCxnSpPr>
          <p:cNvPr id="32" name="Straight Connector 31"/>
          <p:cNvCxnSpPr/>
          <p:nvPr/>
        </p:nvCxnSpPr>
        <p:spPr>
          <a:xfrm flipH="1">
            <a:off x="1951592" y="1193234"/>
            <a:ext cx="0" cy="7472090"/>
          </a:xfrm>
          <a:prstGeom prst="line">
            <a:avLst/>
          </a:prstGeom>
          <a:ln w="12700">
            <a:solidFill>
              <a:schemeClr val="bg1"/>
            </a:solidFill>
            <a:prstDash val="dash"/>
          </a:ln>
        </p:spPr>
        <p:style>
          <a:lnRef idx="1">
            <a:schemeClr val="accent3"/>
          </a:lnRef>
          <a:fillRef idx="0">
            <a:schemeClr val="accent3"/>
          </a:fillRef>
          <a:effectRef idx="0">
            <a:schemeClr val="accent3"/>
          </a:effectRef>
          <a:fontRef idx="minor">
            <a:schemeClr val="tx1"/>
          </a:fontRef>
        </p:style>
      </p:cxnSp>
      <p:cxnSp>
        <p:nvCxnSpPr>
          <p:cNvPr id="35" name="Straight Connector 34"/>
          <p:cNvCxnSpPr/>
          <p:nvPr/>
        </p:nvCxnSpPr>
        <p:spPr>
          <a:xfrm flipH="1">
            <a:off x="3437328" y="1191878"/>
            <a:ext cx="0" cy="7472090"/>
          </a:xfrm>
          <a:prstGeom prst="line">
            <a:avLst/>
          </a:prstGeom>
          <a:ln w="12700">
            <a:solidFill>
              <a:schemeClr val="bg1"/>
            </a:solidFill>
            <a:prstDash val="dash"/>
          </a:ln>
        </p:spPr>
        <p:style>
          <a:lnRef idx="1">
            <a:schemeClr val="accent3"/>
          </a:lnRef>
          <a:fillRef idx="0">
            <a:schemeClr val="accent3"/>
          </a:fillRef>
          <a:effectRef idx="0">
            <a:schemeClr val="accent3"/>
          </a:effectRef>
          <a:fontRef idx="minor">
            <a:schemeClr val="tx1"/>
          </a:fontRef>
        </p:style>
      </p:cxnSp>
      <p:cxnSp>
        <p:nvCxnSpPr>
          <p:cNvPr id="38" name="Straight Connector 37"/>
          <p:cNvCxnSpPr/>
          <p:nvPr/>
        </p:nvCxnSpPr>
        <p:spPr>
          <a:xfrm flipH="1">
            <a:off x="3910044" y="1192608"/>
            <a:ext cx="0" cy="7472090"/>
          </a:xfrm>
          <a:prstGeom prst="line">
            <a:avLst/>
          </a:prstGeom>
          <a:ln w="12700">
            <a:solidFill>
              <a:schemeClr val="bg1"/>
            </a:solidFill>
            <a:prstDash val="dash"/>
          </a:ln>
        </p:spPr>
        <p:style>
          <a:lnRef idx="1">
            <a:schemeClr val="accent3"/>
          </a:lnRef>
          <a:fillRef idx="0">
            <a:schemeClr val="accent3"/>
          </a:fillRef>
          <a:effectRef idx="0">
            <a:schemeClr val="accent3"/>
          </a:effectRef>
          <a:fontRef idx="minor">
            <a:schemeClr val="tx1"/>
          </a:fontRef>
        </p:style>
      </p:cxnSp>
      <p:cxnSp>
        <p:nvCxnSpPr>
          <p:cNvPr id="39" name="Straight Connector 38"/>
          <p:cNvCxnSpPr/>
          <p:nvPr/>
        </p:nvCxnSpPr>
        <p:spPr>
          <a:xfrm>
            <a:off x="5387340" y="1219200"/>
            <a:ext cx="0" cy="7860288"/>
          </a:xfrm>
          <a:prstGeom prst="line">
            <a:avLst/>
          </a:prstGeom>
          <a:ln w="12700">
            <a:solidFill>
              <a:schemeClr val="bg1"/>
            </a:solidFill>
            <a:prstDash val="dash"/>
          </a:ln>
        </p:spPr>
        <p:style>
          <a:lnRef idx="1">
            <a:schemeClr val="accent3"/>
          </a:lnRef>
          <a:fillRef idx="0">
            <a:schemeClr val="accent3"/>
          </a:fillRef>
          <a:effectRef idx="0">
            <a:schemeClr val="accent3"/>
          </a:effectRef>
          <a:fontRef idx="minor">
            <a:schemeClr val="tx1"/>
          </a:fontRef>
        </p:style>
      </p:cxnSp>
      <p:cxnSp>
        <p:nvCxnSpPr>
          <p:cNvPr id="40" name="Straight Connector 39"/>
          <p:cNvCxnSpPr/>
          <p:nvPr/>
        </p:nvCxnSpPr>
        <p:spPr>
          <a:xfrm>
            <a:off x="5874474" y="1241490"/>
            <a:ext cx="16622" cy="7860288"/>
          </a:xfrm>
          <a:prstGeom prst="line">
            <a:avLst/>
          </a:prstGeom>
          <a:ln w="12700">
            <a:solidFill>
              <a:schemeClr val="bg1"/>
            </a:solidFill>
            <a:prstDash val="dash"/>
          </a:ln>
        </p:spPr>
        <p:style>
          <a:lnRef idx="1">
            <a:schemeClr val="accent3"/>
          </a:lnRef>
          <a:fillRef idx="0">
            <a:schemeClr val="accent3"/>
          </a:fillRef>
          <a:effectRef idx="0">
            <a:schemeClr val="accent3"/>
          </a:effectRef>
          <a:fontRef idx="minor">
            <a:schemeClr val="tx1"/>
          </a:fontRef>
        </p:style>
      </p:cxnSp>
      <p:sp>
        <p:nvSpPr>
          <p:cNvPr id="25" name="TextBox 24"/>
          <p:cNvSpPr txBox="1"/>
          <p:nvPr/>
        </p:nvSpPr>
        <p:spPr>
          <a:xfrm>
            <a:off x="948726" y="1357418"/>
            <a:ext cx="589006" cy="369332"/>
          </a:xfrm>
          <a:prstGeom prst="rect">
            <a:avLst/>
          </a:prstGeom>
          <a:noFill/>
        </p:spPr>
        <p:txBody>
          <a:bodyPr wrap="square" rtlCol="0">
            <a:spAutoFit/>
          </a:bodyPr>
          <a:lstStyle/>
          <a:p>
            <a:pPr algn="ctr"/>
            <a:r>
              <a:rPr lang="en-GB" sz="900" dirty="0" err="1">
                <a:solidFill>
                  <a:schemeClr val="bg1">
                    <a:lumMod val="95000"/>
                  </a:schemeClr>
                </a:solidFill>
              </a:rPr>
              <a:t>P.Vishal</a:t>
            </a:r>
            <a:endParaRPr lang="en-GB" sz="900" dirty="0">
              <a:solidFill>
                <a:schemeClr val="bg1">
                  <a:lumMod val="95000"/>
                </a:schemeClr>
              </a:solidFill>
            </a:endParaRPr>
          </a:p>
          <a:p>
            <a:pPr algn="ctr"/>
            <a:r>
              <a:rPr lang="en-GB" sz="900" dirty="0">
                <a:solidFill>
                  <a:schemeClr val="bg1">
                    <a:lumMod val="95000"/>
                  </a:schemeClr>
                </a:solidFill>
              </a:rPr>
              <a:t>control</a:t>
            </a:r>
            <a:endParaRPr lang="en-IN" sz="900" dirty="0">
              <a:solidFill>
                <a:schemeClr val="bg1">
                  <a:lumMod val="95000"/>
                </a:schemeClr>
              </a:solidFill>
            </a:endParaRPr>
          </a:p>
        </p:txBody>
      </p:sp>
      <p:sp>
        <p:nvSpPr>
          <p:cNvPr id="43" name="TextBox 42"/>
          <p:cNvSpPr txBox="1"/>
          <p:nvPr/>
        </p:nvSpPr>
        <p:spPr>
          <a:xfrm>
            <a:off x="1443486" y="1357418"/>
            <a:ext cx="563584" cy="369332"/>
          </a:xfrm>
          <a:prstGeom prst="rect">
            <a:avLst/>
          </a:prstGeom>
          <a:noFill/>
        </p:spPr>
        <p:txBody>
          <a:bodyPr wrap="square" rtlCol="0">
            <a:spAutoFit/>
          </a:bodyPr>
          <a:lstStyle/>
          <a:p>
            <a:pPr algn="ctr"/>
            <a:r>
              <a:rPr lang="en-GB" sz="900" dirty="0" err="1">
                <a:solidFill>
                  <a:schemeClr val="bg1">
                    <a:lumMod val="95000"/>
                  </a:schemeClr>
                </a:solidFill>
              </a:rPr>
              <a:t>P.Vishal</a:t>
            </a:r>
            <a:endParaRPr lang="en-GB" sz="900" dirty="0">
              <a:solidFill>
                <a:schemeClr val="bg1">
                  <a:lumMod val="95000"/>
                </a:schemeClr>
              </a:solidFill>
            </a:endParaRPr>
          </a:p>
          <a:p>
            <a:pPr algn="ctr"/>
            <a:r>
              <a:rPr lang="en-GB" sz="900" dirty="0">
                <a:solidFill>
                  <a:schemeClr val="bg1">
                    <a:lumMod val="95000"/>
                  </a:schemeClr>
                </a:solidFill>
              </a:rPr>
              <a:t>salt</a:t>
            </a:r>
            <a:endParaRPr lang="en-IN" sz="900" dirty="0">
              <a:solidFill>
                <a:schemeClr val="bg1">
                  <a:lumMod val="95000"/>
                </a:schemeClr>
              </a:solidFill>
            </a:endParaRPr>
          </a:p>
        </p:txBody>
      </p:sp>
      <p:sp>
        <p:nvSpPr>
          <p:cNvPr id="44" name="TextBox 43"/>
          <p:cNvSpPr txBox="1"/>
          <p:nvPr/>
        </p:nvSpPr>
        <p:spPr>
          <a:xfrm>
            <a:off x="1923501" y="1364026"/>
            <a:ext cx="554392" cy="369332"/>
          </a:xfrm>
          <a:prstGeom prst="rect">
            <a:avLst/>
          </a:prstGeom>
          <a:noFill/>
        </p:spPr>
        <p:txBody>
          <a:bodyPr wrap="square" rtlCol="0">
            <a:spAutoFit/>
          </a:bodyPr>
          <a:lstStyle/>
          <a:p>
            <a:pPr algn="ctr"/>
            <a:r>
              <a:rPr lang="en-GB" sz="900" dirty="0" err="1">
                <a:solidFill>
                  <a:schemeClr val="bg1">
                    <a:lumMod val="95000"/>
                  </a:schemeClr>
                </a:solidFill>
              </a:rPr>
              <a:t>P.vishalosmotic</a:t>
            </a:r>
            <a:endParaRPr lang="en-IN" sz="900" dirty="0">
              <a:solidFill>
                <a:schemeClr val="bg1">
                  <a:lumMod val="95000"/>
                </a:schemeClr>
              </a:solidFill>
            </a:endParaRPr>
          </a:p>
        </p:txBody>
      </p:sp>
      <p:sp>
        <p:nvSpPr>
          <p:cNvPr id="52" name="TextBox 51"/>
          <p:cNvSpPr txBox="1"/>
          <p:nvPr/>
        </p:nvSpPr>
        <p:spPr>
          <a:xfrm>
            <a:off x="2891298" y="1335662"/>
            <a:ext cx="589006" cy="369332"/>
          </a:xfrm>
          <a:prstGeom prst="rect">
            <a:avLst/>
          </a:prstGeom>
          <a:noFill/>
        </p:spPr>
        <p:txBody>
          <a:bodyPr wrap="square" rtlCol="0">
            <a:spAutoFit/>
          </a:bodyPr>
          <a:lstStyle/>
          <a:p>
            <a:pPr algn="ctr"/>
            <a:r>
              <a:rPr lang="en-GB" sz="900" dirty="0">
                <a:solidFill>
                  <a:schemeClr val="bg1">
                    <a:lumMod val="95000"/>
                  </a:schemeClr>
                </a:solidFill>
              </a:rPr>
              <a:t>P.1641</a:t>
            </a:r>
          </a:p>
          <a:p>
            <a:pPr algn="ctr"/>
            <a:r>
              <a:rPr lang="en-GB" sz="900" dirty="0">
                <a:solidFill>
                  <a:schemeClr val="bg1">
                    <a:lumMod val="95000"/>
                  </a:schemeClr>
                </a:solidFill>
              </a:rPr>
              <a:t>control</a:t>
            </a:r>
            <a:endParaRPr lang="en-IN" sz="900" dirty="0">
              <a:solidFill>
                <a:schemeClr val="bg1">
                  <a:lumMod val="95000"/>
                </a:schemeClr>
              </a:solidFill>
            </a:endParaRPr>
          </a:p>
        </p:txBody>
      </p:sp>
      <p:sp>
        <p:nvSpPr>
          <p:cNvPr id="53" name="TextBox 52"/>
          <p:cNvSpPr txBox="1"/>
          <p:nvPr/>
        </p:nvSpPr>
        <p:spPr>
          <a:xfrm>
            <a:off x="3386058" y="1335662"/>
            <a:ext cx="563584" cy="369332"/>
          </a:xfrm>
          <a:prstGeom prst="rect">
            <a:avLst/>
          </a:prstGeom>
          <a:noFill/>
        </p:spPr>
        <p:txBody>
          <a:bodyPr wrap="square" rtlCol="0">
            <a:spAutoFit/>
          </a:bodyPr>
          <a:lstStyle/>
          <a:p>
            <a:pPr algn="ctr"/>
            <a:r>
              <a:rPr lang="en-GB" sz="900" dirty="0">
                <a:solidFill>
                  <a:schemeClr val="bg1">
                    <a:lumMod val="95000"/>
                  </a:schemeClr>
                </a:solidFill>
              </a:rPr>
              <a:t>P.1641</a:t>
            </a:r>
          </a:p>
          <a:p>
            <a:pPr algn="ctr"/>
            <a:r>
              <a:rPr lang="en-GB" sz="900" dirty="0">
                <a:solidFill>
                  <a:schemeClr val="bg1">
                    <a:lumMod val="95000"/>
                  </a:schemeClr>
                </a:solidFill>
              </a:rPr>
              <a:t>salt</a:t>
            </a:r>
            <a:endParaRPr lang="en-IN" sz="900" dirty="0">
              <a:solidFill>
                <a:schemeClr val="bg1">
                  <a:lumMod val="95000"/>
                </a:schemeClr>
              </a:solidFill>
            </a:endParaRPr>
          </a:p>
        </p:txBody>
      </p:sp>
      <p:sp>
        <p:nvSpPr>
          <p:cNvPr id="54" name="TextBox 53"/>
          <p:cNvSpPr txBox="1"/>
          <p:nvPr/>
        </p:nvSpPr>
        <p:spPr>
          <a:xfrm>
            <a:off x="3875598" y="1342270"/>
            <a:ext cx="554392" cy="369332"/>
          </a:xfrm>
          <a:prstGeom prst="rect">
            <a:avLst/>
          </a:prstGeom>
          <a:noFill/>
        </p:spPr>
        <p:txBody>
          <a:bodyPr wrap="square" rtlCol="0">
            <a:spAutoFit/>
          </a:bodyPr>
          <a:lstStyle/>
          <a:p>
            <a:pPr algn="ctr"/>
            <a:r>
              <a:rPr lang="en-GB" sz="900" dirty="0">
                <a:solidFill>
                  <a:schemeClr val="bg1">
                    <a:lumMod val="95000"/>
                  </a:schemeClr>
                </a:solidFill>
              </a:rPr>
              <a:t>P.1641osmotic</a:t>
            </a:r>
            <a:endParaRPr lang="en-IN" sz="900" dirty="0">
              <a:solidFill>
                <a:schemeClr val="bg1">
                  <a:lumMod val="95000"/>
                </a:schemeClr>
              </a:solidFill>
            </a:endParaRPr>
          </a:p>
        </p:txBody>
      </p:sp>
      <p:sp>
        <p:nvSpPr>
          <p:cNvPr id="55" name="TextBox 54"/>
          <p:cNvSpPr txBox="1"/>
          <p:nvPr/>
        </p:nvSpPr>
        <p:spPr>
          <a:xfrm>
            <a:off x="4854807" y="1373520"/>
            <a:ext cx="589006" cy="369332"/>
          </a:xfrm>
          <a:prstGeom prst="rect">
            <a:avLst/>
          </a:prstGeom>
          <a:noFill/>
        </p:spPr>
        <p:txBody>
          <a:bodyPr wrap="square" rtlCol="0">
            <a:spAutoFit/>
          </a:bodyPr>
          <a:lstStyle/>
          <a:p>
            <a:pPr algn="ctr"/>
            <a:r>
              <a:rPr lang="en-GB" sz="900" dirty="0">
                <a:solidFill>
                  <a:schemeClr val="bg1">
                    <a:lumMod val="95000"/>
                  </a:schemeClr>
                </a:solidFill>
              </a:rPr>
              <a:t>P.1431</a:t>
            </a:r>
          </a:p>
          <a:p>
            <a:pPr algn="ctr"/>
            <a:r>
              <a:rPr lang="en-GB" sz="900" dirty="0">
                <a:solidFill>
                  <a:schemeClr val="bg1">
                    <a:lumMod val="95000"/>
                  </a:schemeClr>
                </a:solidFill>
              </a:rPr>
              <a:t>control</a:t>
            </a:r>
            <a:endParaRPr lang="en-IN" sz="900" dirty="0">
              <a:solidFill>
                <a:schemeClr val="bg1">
                  <a:lumMod val="95000"/>
                </a:schemeClr>
              </a:solidFill>
            </a:endParaRPr>
          </a:p>
        </p:txBody>
      </p:sp>
      <p:sp>
        <p:nvSpPr>
          <p:cNvPr id="56" name="TextBox 55"/>
          <p:cNvSpPr txBox="1"/>
          <p:nvPr/>
        </p:nvSpPr>
        <p:spPr>
          <a:xfrm>
            <a:off x="5349567" y="1373520"/>
            <a:ext cx="563584" cy="369332"/>
          </a:xfrm>
          <a:prstGeom prst="rect">
            <a:avLst/>
          </a:prstGeom>
          <a:noFill/>
        </p:spPr>
        <p:txBody>
          <a:bodyPr wrap="square" rtlCol="0">
            <a:spAutoFit/>
          </a:bodyPr>
          <a:lstStyle/>
          <a:p>
            <a:pPr algn="ctr"/>
            <a:r>
              <a:rPr lang="en-GB" sz="900" dirty="0">
                <a:solidFill>
                  <a:schemeClr val="bg1">
                    <a:lumMod val="95000"/>
                  </a:schemeClr>
                </a:solidFill>
              </a:rPr>
              <a:t>P.1431</a:t>
            </a:r>
          </a:p>
          <a:p>
            <a:pPr algn="ctr"/>
            <a:r>
              <a:rPr lang="en-GB" sz="900" dirty="0">
                <a:solidFill>
                  <a:schemeClr val="bg1">
                    <a:lumMod val="95000"/>
                  </a:schemeClr>
                </a:solidFill>
              </a:rPr>
              <a:t>salt</a:t>
            </a:r>
            <a:endParaRPr lang="en-IN" sz="900" dirty="0">
              <a:solidFill>
                <a:schemeClr val="bg1">
                  <a:lumMod val="95000"/>
                </a:schemeClr>
              </a:solidFill>
            </a:endParaRPr>
          </a:p>
        </p:txBody>
      </p:sp>
      <p:sp>
        <p:nvSpPr>
          <p:cNvPr id="57" name="TextBox 56"/>
          <p:cNvSpPr txBox="1"/>
          <p:nvPr/>
        </p:nvSpPr>
        <p:spPr>
          <a:xfrm>
            <a:off x="5839107" y="1380128"/>
            <a:ext cx="554392" cy="369332"/>
          </a:xfrm>
          <a:prstGeom prst="rect">
            <a:avLst/>
          </a:prstGeom>
          <a:noFill/>
        </p:spPr>
        <p:txBody>
          <a:bodyPr wrap="square" rtlCol="0">
            <a:spAutoFit/>
          </a:bodyPr>
          <a:lstStyle/>
          <a:p>
            <a:pPr algn="ctr"/>
            <a:r>
              <a:rPr lang="en-GB" sz="900" dirty="0">
                <a:solidFill>
                  <a:schemeClr val="bg1">
                    <a:lumMod val="95000"/>
                  </a:schemeClr>
                </a:solidFill>
              </a:rPr>
              <a:t>P.1431osmotic</a:t>
            </a:r>
            <a:endParaRPr lang="en-IN" sz="900" dirty="0">
              <a:solidFill>
                <a:schemeClr val="bg1">
                  <a:lumMod val="95000"/>
                </a:schemeClr>
              </a:solidFill>
            </a:endParaRPr>
          </a:p>
        </p:txBody>
      </p:sp>
      <p:cxnSp>
        <p:nvCxnSpPr>
          <p:cNvPr id="58" name="Straight Connector 57"/>
          <p:cNvCxnSpPr/>
          <p:nvPr/>
        </p:nvCxnSpPr>
        <p:spPr>
          <a:xfrm flipV="1">
            <a:off x="1073111" y="1704994"/>
            <a:ext cx="316364"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1554499" y="1704994"/>
            <a:ext cx="316364"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2031098" y="1698650"/>
            <a:ext cx="316364"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3036557" y="1692306"/>
            <a:ext cx="316364"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3531757" y="1687727"/>
            <a:ext cx="316364"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3990262" y="1685734"/>
            <a:ext cx="316364"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5004335" y="1723897"/>
            <a:ext cx="316364"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5495016" y="1723959"/>
            <a:ext cx="316364"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5951817" y="1733358"/>
            <a:ext cx="316364"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958251" y="3100493"/>
            <a:ext cx="589006" cy="369332"/>
          </a:xfrm>
          <a:prstGeom prst="rect">
            <a:avLst/>
          </a:prstGeom>
          <a:noFill/>
        </p:spPr>
        <p:txBody>
          <a:bodyPr wrap="square" rtlCol="0">
            <a:spAutoFit/>
          </a:bodyPr>
          <a:lstStyle/>
          <a:p>
            <a:pPr algn="ctr"/>
            <a:r>
              <a:rPr lang="en-GB" sz="900" dirty="0" err="1">
                <a:solidFill>
                  <a:schemeClr val="bg1">
                    <a:lumMod val="95000"/>
                  </a:schemeClr>
                </a:solidFill>
              </a:rPr>
              <a:t>P.Vishal</a:t>
            </a:r>
            <a:endParaRPr lang="en-GB" sz="900" dirty="0">
              <a:solidFill>
                <a:schemeClr val="bg1">
                  <a:lumMod val="95000"/>
                </a:schemeClr>
              </a:solidFill>
            </a:endParaRPr>
          </a:p>
          <a:p>
            <a:pPr algn="ctr"/>
            <a:r>
              <a:rPr lang="en-GB" sz="900" dirty="0">
                <a:solidFill>
                  <a:schemeClr val="bg1">
                    <a:lumMod val="95000"/>
                  </a:schemeClr>
                </a:solidFill>
              </a:rPr>
              <a:t>control</a:t>
            </a:r>
            <a:endParaRPr lang="en-IN" sz="900" dirty="0">
              <a:solidFill>
                <a:schemeClr val="bg1">
                  <a:lumMod val="95000"/>
                </a:schemeClr>
              </a:solidFill>
            </a:endParaRPr>
          </a:p>
        </p:txBody>
      </p:sp>
      <p:sp>
        <p:nvSpPr>
          <p:cNvPr id="88" name="TextBox 87"/>
          <p:cNvSpPr txBox="1"/>
          <p:nvPr/>
        </p:nvSpPr>
        <p:spPr>
          <a:xfrm>
            <a:off x="1453011" y="3100493"/>
            <a:ext cx="563584" cy="369332"/>
          </a:xfrm>
          <a:prstGeom prst="rect">
            <a:avLst/>
          </a:prstGeom>
          <a:noFill/>
        </p:spPr>
        <p:txBody>
          <a:bodyPr wrap="square" rtlCol="0">
            <a:spAutoFit/>
          </a:bodyPr>
          <a:lstStyle/>
          <a:p>
            <a:pPr algn="ctr"/>
            <a:r>
              <a:rPr lang="en-GB" sz="900" dirty="0" err="1">
                <a:solidFill>
                  <a:schemeClr val="bg1">
                    <a:lumMod val="95000"/>
                  </a:schemeClr>
                </a:solidFill>
              </a:rPr>
              <a:t>P.Vishal</a:t>
            </a:r>
            <a:endParaRPr lang="en-GB" sz="900" dirty="0">
              <a:solidFill>
                <a:schemeClr val="bg1">
                  <a:lumMod val="95000"/>
                </a:schemeClr>
              </a:solidFill>
            </a:endParaRPr>
          </a:p>
          <a:p>
            <a:pPr algn="ctr"/>
            <a:r>
              <a:rPr lang="en-GB" sz="900" dirty="0">
                <a:solidFill>
                  <a:schemeClr val="bg1">
                    <a:lumMod val="95000"/>
                  </a:schemeClr>
                </a:solidFill>
              </a:rPr>
              <a:t>salt</a:t>
            </a:r>
            <a:endParaRPr lang="en-IN" sz="900" dirty="0">
              <a:solidFill>
                <a:schemeClr val="bg1">
                  <a:lumMod val="95000"/>
                </a:schemeClr>
              </a:solidFill>
            </a:endParaRPr>
          </a:p>
        </p:txBody>
      </p:sp>
      <p:sp>
        <p:nvSpPr>
          <p:cNvPr id="89" name="TextBox 88"/>
          <p:cNvSpPr txBox="1"/>
          <p:nvPr/>
        </p:nvSpPr>
        <p:spPr>
          <a:xfrm>
            <a:off x="1933026" y="3107101"/>
            <a:ext cx="554392" cy="369332"/>
          </a:xfrm>
          <a:prstGeom prst="rect">
            <a:avLst/>
          </a:prstGeom>
          <a:noFill/>
        </p:spPr>
        <p:txBody>
          <a:bodyPr wrap="square" rtlCol="0">
            <a:spAutoFit/>
          </a:bodyPr>
          <a:lstStyle/>
          <a:p>
            <a:pPr algn="ctr"/>
            <a:r>
              <a:rPr lang="en-GB" sz="900" dirty="0" err="1">
                <a:solidFill>
                  <a:schemeClr val="bg1">
                    <a:lumMod val="95000"/>
                  </a:schemeClr>
                </a:solidFill>
              </a:rPr>
              <a:t>P.vishalosmotic</a:t>
            </a:r>
            <a:endParaRPr lang="en-IN" sz="900" dirty="0">
              <a:solidFill>
                <a:schemeClr val="bg1">
                  <a:lumMod val="95000"/>
                </a:schemeClr>
              </a:solidFill>
            </a:endParaRPr>
          </a:p>
        </p:txBody>
      </p:sp>
      <p:sp>
        <p:nvSpPr>
          <p:cNvPr id="90" name="TextBox 89"/>
          <p:cNvSpPr txBox="1"/>
          <p:nvPr/>
        </p:nvSpPr>
        <p:spPr>
          <a:xfrm>
            <a:off x="2900823" y="3078737"/>
            <a:ext cx="589006" cy="369332"/>
          </a:xfrm>
          <a:prstGeom prst="rect">
            <a:avLst/>
          </a:prstGeom>
          <a:noFill/>
        </p:spPr>
        <p:txBody>
          <a:bodyPr wrap="square" rtlCol="0">
            <a:spAutoFit/>
          </a:bodyPr>
          <a:lstStyle/>
          <a:p>
            <a:pPr algn="ctr"/>
            <a:r>
              <a:rPr lang="en-GB" sz="900" dirty="0">
                <a:solidFill>
                  <a:schemeClr val="bg1">
                    <a:lumMod val="95000"/>
                  </a:schemeClr>
                </a:solidFill>
              </a:rPr>
              <a:t>P.1641</a:t>
            </a:r>
          </a:p>
          <a:p>
            <a:pPr algn="ctr"/>
            <a:r>
              <a:rPr lang="en-GB" sz="900" dirty="0">
                <a:solidFill>
                  <a:schemeClr val="bg1">
                    <a:lumMod val="95000"/>
                  </a:schemeClr>
                </a:solidFill>
              </a:rPr>
              <a:t>control</a:t>
            </a:r>
            <a:endParaRPr lang="en-IN" sz="900" dirty="0">
              <a:solidFill>
                <a:schemeClr val="bg1">
                  <a:lumMod val="95000"/>
                </a:schemeClr>
              </a:solidFill>
            </a:endParaRPr>
          </a:p>
        </p:txBody>
      </p:sp>
      <p:sp>
        <p:nvSpPr>
          <p:cNvPr id="91" name="TextBox 90"/>
          <p:cNvSpPr txBox="1"/>
          <p:nvPr/>
        </p:nvSpPr>
        <p:spPr>
          <a:xfrm>
            <a:off x="3395583" y="3078737"/>
            <a:ext cx="563584" cy="369332"/>
          </a:xfrm>
          <a:prstGeom prst="rect">
            <a:avLst/>
          </a:prstGeom>
          <a:noFill/>
        </p:spPr>
        <p:txBody>
          <a:bodyPr wrap="square" rtlCol="0">
            <a:spAutoFit/>
          </a:bodyPr>
          <a:lstStyle/>
          <a:p>
            <a:pPr algn="ctr"/>
            <a:r>
              <a:rPr lang="en-GB" sz="900" dirty="0">
                <a:solidFill>
                  <a:schemeClr val="bg1">
                    <a:lumMod val="95000"/>
                  </a:schemeClr>
                </a:solidFill>
              </a:rPr>
              <a:t>P.1641</a:t>
            </a:r>
          </a:p>
          <a:p>
            <a:pPr algn="ctr"/>
            <a:r>
              <a:rPr lang="en-GB" sz="900" dirty="0">
                <a:solidFill>
                  <a:schemeClr val="bg1">
                    <a:lumMod val="95000"/>
                  </a:schemeClr>
                </a:solidFill>
              </a:rPr>
              <a:t>salt</a:t>
            </a:r>
            <a:endParaRPr lang="en-IN" sz="900" dirty="0">
              <a:solidFill>
                <a:schemeClr val="bg1">
                  <a:lumMod val="95000"/>
                </a:schemeClr>
              </a:solidFill>
            </a:endParaRPr>
          </a:p>
        </p:txBody>
      </p:sp>
      <p:sp>
        <p:nvSpPr>
          <p:cNvPr id="92" name="TextBox 91"/>
          <p:cNvSpPr txBox="1"/>
          <p:nvPr/>
        </p:nvSpPr>
        <p:spPr>
          <a:xfrm>
            <a:off x="3885123" y="3085345"/>
            <a:ext cx="554392" cy="369332"/>
          </a:xfrm>
          <a:prstGeom prst="rect">
            <a:avLst/>
          </a:prstGeom>
          <a:noFill/>
        </p:spPr>
        <p:txBody>
          <a:bodyPr wrap="square" rtlCol="0">
            <a:spAutoFit/>
          </a:bodyPr>
          <a:lstStyle/>
          <a:p>
            <a:pPr algn="ctr"/>
            <a:r>
              <a:rPr lang="en-GB" sz="900" dirty="0">
                <a:solidFill>
                  <a:schemeClr val="bg1">
                    <a:lumMod val="95000"/>
                  </a:schemeClr>
                </a:solidFill>
              </a:rPr>
              <a:t>P.1641osmotic</a:t>
            </a:r>
            <a:endParaRPr lang="en-IN" sz="900" dirty="0">
              <a:solidFill>
                <a:schemeClr val="bg1">
                  <a:lumMod val="95000"/>
                </a:schemeClr>
              </a:solidFill>
            </a:endParaRPr>
          </a:p>
        </p:txBody>
      </p:sp>
      <p:sp>
        <p:nvSpPr>
          <p:cNvPr id="93" name="TextBox 92"/>
          <p:cNvSpPr txBox="1"/>
          <p:nvPr/>
        </p:nvSpPr>
        <p:spPr>
          <a:xfrm>
            <a:off x="4864332" y="3116595"/>
            <a:ext cx="589006" cy="369332"/>
          </a:xfrm>
          <a:prstGeom prst="rect">
            <a:avLst/>
          </a:prstGeom>
          <a:noFill/>
        </p:spPr>
        <p:txBody>
          <a:bodyPr wrap="square" rtlCol="0">
            <a:spAutoFit/>
          </a:bodyPr>
          <a:lstStyle/>
          <a:p>
            <a:pPr algn="ctr"/>
            <a:r>
              <a:rPr lang="en-GB" sz="900" dirty="0">
                <a:solidFill>
                  <a:schemeClr val="bg1">
                    <a:lumMod val="95000"/>
                  </a:schemeClr>
                </a:solidFill>
              </a:rPr>
              <a:t>P.1431</a:t>
            </a:r>
          </a:p>
          <a:p>
            <a:pPr algn="ctr"/>
            <a:r>
              <a:rPr lang="en-GB" sz="900" dirty="0">
                <a:solidFill>
                  <a:schemeClr val="bg1">
                    <a:lumMod val="95000"/>
                  </a:schemeClr>
                </a:solidFill>
              </a:rPr>
              <a:t>control</a:t>
            </a:r>
            <a:endParaRPr lang="en-IN" sz="900" dirty="0">
              <a:solidFill>
                <a:schemeClr val="bg1">
                  <a:lumMod val="95000"/>
                </a:schemeClr>
              </a:solidFill>
            </a:endParaRPr>
          </a:p>
        </p:txBody>
      </p:sp>
      <p:sp>
        <p:nvSpPr>
          <p:cNvPr id="94" name="TextBox 93"/>
          <p:cNvSpPr txBox="1"/>
          <p:nvPr/>
        </p:nvSpPr>
        <p:spPr>
          <a:xfrm>
            <a:off x="5359092" y="3116595"/>
            <a:ext cx="563584" cy="369332"/>
          </a:xfrm>
          <a:prstGeom prst="rect">
            <a:avLst/>
          </a:prstGeom>
          <a:noFill/>
        </p:spPr>
        <p:txBody>
          <a:bodyPr wrap="square" rtlCol="0">
            <a:spAutoFit/>
          </a:bodyPr>
          <a:lstStyle/>
          <a:p>
            <a:pPr algn="ctr"/>
            <a:r>
              <a:rPr lang="en-GB" sz="900" dirty="0">
                <a:solidFill>
                  <a:schemeClr val="bg1">
                    <a:lumMod val="95000"/>
                  </a:schemeClr>
                </a:solidFill>
              </a:rPr>
              <a:t>P.1431</a:t>
            </a:r>
          </a:p>
          <a:p>
            <a:pPr algn="ctr"/>
            <a:r>
              <a:rPr lang="en-GB" sz="900" dirty="0">
                <a:solidFill>
                  <a:schemeClr val="bg1">
                    <a:lumMod val="95000"/>
                  </a:schemeClr>
                </a:solidFill>
              </a:rPr>
              <a:t>salt</a:t>
            </a:r>
            <a:endParaRPr lang="en-IN" sz="900" dirty="0">
              <a:solidFill>
                <a:schemeClr val="bg1">
                  <a:lumMod val="95000"/>
                </a:schemeClr>
              </a:solidFill>
            </a:endParaRPr>
          </a:p>
        </p:txBody>
      </p:sp>
      <p:sp>
        <p:nvSpPr>
          <p:cNvPr id="95" name="TextBox 94"/>
          <p:cNvSpPr txBox="1"/>
          <p:nvPr/>
        </p:nvSpPr>
        <p:spPr>
          <a:xfrm>
            <a:off x="5848632" y="3123203"/>
            <a:ext cx="554392" cy="369332"/>
          </a:xfrm>
          <a:prstGeom prst="rect">
            <a:avLst/>
          </a:prstGeom>
          <a:noFill/>
        </p:spPr>
        <p:txBody>
          <a:bodyPr wrap="square" rtlCol="0">
            <a:spAutoFit/>
          </a:bodyPr>
          <a:lstStyle/>
          <a:p>
            <a:pPr algn="ctr"/>
            <a:r>
              <a:rPr lang="en-GB" sz="900" dirty="0">
                <a:solidFill>
                  <a:schemeClr val="bg1">
                    <a:lumMod val="95000"/>
                  </a:schemeClr>
                </a:solidFill>
              </a:rPr>
              <a:t>P.1431osmotic</a:t>
            </a:r>
            <a:endParaRPr lang="en-IN" sz="900" dirty="0">
              <a:solidFill>
                <a:schemeClr val="bg1">
                  <a:lumMod val="95000"/>
                </a:schemeClr>
              </a:solidFill>
            </a:endParaRPr>
          </a:p>
        </p:txBody>
      </p:sp>
      <p:cxnSp>
        <p:nvCxnSpPr>
          <p:cNvPr id="96" name="Straight Connector 95"/>
          <p:cNvCxnSpPr/>
          <p:nvPr/>
        </p:nvCxnSpPr>
        <p:spPr>
          <a:xfrm flipV="1">
            <a:off x="1082636" y="3448069"/>
            <a:ext cx="316364"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1564024" y="3448069"/>
            <a:ext cx="316364"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V="1">
            <a:off x="2040623" y="3441725"/>
            <a:ext cx="316364"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V="1">
            <a:off x="3046082" y="3435381"/>
            <a:ext cx="316364"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V="1">
            <a:off x="3541282" y="3430802"/>
            <a:ext cx="316364"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3999787" y="3428809"/>
            <a:ext cx="316364"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V="1">
            <a:off x="5013860" y="3466972"/>
            <a:ext cx="316364"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5504541" y="3467034"/>
            <a:ext cx="316364"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V="1">
            <a:off x="5961342" y="3466907"/>
            <a:ext cx="316364"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6166662" y="3202562"/>
            <a:ext cx="563584" cy="230832"/>
          </a:xfrm>
          <a:prstGeom prst="rect">
            <a:avLst/>
          </a:prstGeom>
          <a:noFill/>
        </p:spPr>
        <p:txBody>
          <a:bodyPr wrap="square" rtlCol="0">
            <a:spAutoFit/>
          </a:bodyPr>
          <a:lstStyle/>
          <a:p>
            <a:pPr algn="ctr"/>
            <a:r>
              <a:rPr lang="en-GB" sz="900" dirty="0">
                <a:solidFill>
                  <a:schemeClr val="bg1">
                    <a:lumMod val="95000"/>
                  </a:schemeClr>
                </a:solidFill>
              </a:rPr>
              <a:t>NTC</a:t>
            </a:r>
            <a:endParaRPr lang="en-IN" sz="900" dirty="0">
              <a:solidFill>
                <a:schemeClr val="bg1">
                  <a:lumMod val="95000"/>
                </a:schemeClr>
              </a:solidFill>
            </a:endParaRPr>
          </a:p>
        </p:txBody>
      </p:sp>
      <p:cxnSp>
        <p:nvCxnSpPr>
          <p:cNvPr id="106" name="Straight Connector 105"/>
          <p:cNvCxnSpPr/>
          <p:nvPr/>
        </p:nvCxnSpPr>
        <p:spPr>
          <a:xfrm>
            <a:off x="6390450" y="3464231"/>
            <a:ext cx="130961" cy="8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4247485" y="3169001"/>
            <a:ext cx="563584" cy="230832"/>
          </a:xfrm>
          <a:prstGeom prst="rect">
            <a:avLst/>
          </a:prstGeom>
          <a:noFill/>
        </p:spPr>
        <p:txBody>
          <a:bodyPr wrap="square" rtlCol="0">
            <a:spAutoFit/>
          </a:bodyPr>
          <a:lstStyle/>
          <a:p>
            <a:pPr algn="ctr"/>
            <a:r>
              <a:rPr lang="en-GB" sz="900" dirty="0">
                <a:solidFill>
                  <a:schemeClr val="bg1">
                    <a:lumMod val="95000"/>
                  </a:schemeClr>
                </a:solidFill>
              </a:rPr>
              <a:t>NTC</a:t>
            </a:r>
            <a:endParaRPr lang="en-IN" sz="900" dirty="0">
              <a:solidFill>
                <a:schemeClr val="bg1">
                  <a:lumMod val="95000"/>
                </a:schemeClr>
              </a:solidFill>
            </a:endParaRPr>
          </a:p>
        </p:txBody>
      </p:sp>
      <p:cxnSp>
        <p:nvCxnSpPr>
          <p:cNvPr id="113" name="Straight Connector 112"/>
          <p:cNvCxnSpPr/>
          <p:nvPr/>
        </p:nvCxnSpPr>
        <p:spPr>
          <a:xfrm>
            <a:off x="4471273" y="3430670"/>
            <a:ext cx="111333" cy="13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2297368" y="3182768"/>
            <a:ext cx="563584" cy="230832"/>
          </a:xfrm>
          <a:prstGeom prst="rect">
            <a:avLst/>
          </a:prstGeom>
          <a:noFill/>
        </p:spPr>
        <p:txBody>
          <a:bodyPr wrap="square" rtlCol="0">
            <a:spAutoFit/>
          </a:bodyPr>
          <a:lstStyle/>
          <a:p>
            <a:pPr algn="ctr"/>
            <a:r>
              <a:rPr lang="en-GB" sz="900" dirty="0">
                <a:solidFill>
                  <a:schemeClr val="bg1">
                    <a:lumMod val="95000"/>
                  </a:schemeClr>
                </a:solidFill>
              </a:rPr>
              <a:t>NTC</a:t>
            </a:r>
            <a:endParaRPr lang="en-IN" sz="900" dirty="0">
              <a:solidFill>
                <a:schemeClr val="bg1">
                  <a:lumMod val="95000"/>
                </a:schemeClr>
              </a:solidFill>
            </a:endParaRPr>
          </a:p>
        </p:txBody>
      </p:sp>
      <p:cxnSp>
        <p:nvCxnSpPr>
          <p:cNvPr id="118" name="Straight Connector 117"/>
          <p:cNvCxnSpPr/>
          <p:nvPr/>
        </p:nvCxnSpPr>
        <p:spPr>
          <a:xfrm>
            <a:off x="2521156" y="3444437"/>
            <a:ext cx="111333" cy="13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958251" y="5060391"/>
            <a:ext cx="589006" cy="369332"/>
          </a:xfrm>
          <a:prstGeom prst="rect">
            <a:avLst/>
          </a:prstGeom>
          <a:noFill/>
        </p:spPr>
        <p:txBody>
          <a:bodyPr wrap="square" rtlCol="0">
            <a:spAutoFit/>
          </a:bodyPr>
          <a:lstStyle/>
          <a:p>
            <a:pPr algn="ctr"/>
            <a:r>
              <a:rPr lang="en-GB" sz="900" dirty="0" err="1">
                <a:solidFill>
                  <a:schemeClr val="bg1">
                    <a:lumMod val="95000"/>
                  </a:schemeClr>
                </a:solidFill>
              </a:rPr>
              <a:t>P.Vishal</a:t>
            </a:r>
            <a:endParaRPr lang="en-GB" sz="900" dirty="0">
              <a:solidFill>
                <a:schemeClr val="bg1">
                  <a:lumMod val="95000"/>
                </a:schemeClr>
              </a:solidFill>
            </a:endParaRPr>
          </a:p>
          <a:p>
            <a:pPr algn="ctr"/>
            <a:r>
              <a:rPr lang="en-GB" sz="900" dirty="0">
                <a:solidFill>
                  <a:schemeClr val="bg1">
                    <a:lumMod val="95000"/>
                  </a:schemeClr>
                </a:solidFill>
              </a:rPr>
              <a:t>control</a:t>
            </a:r>
            <a:endParaRPr lang="en-IN" sz="900" dirty="0">
              <a:solidFill>
                <a:schemeClr val="bg1">
                  <a:lumMod val="95000"/>
                </a:schemeClr>
              </a:solidFill>
            </a:endParaRPr>
          </a:p>
        </p:txBody>
      </p:sp>
      <p:sp>
        <p:nvSpPr>
          <p:cNvPr id="120" name="TextBox 119"/>
          <p:cNvSpPr txBox="1"/>
          <p:nvPr/>
        </p:nvSpPr>
        <p:spPr>
          <a:xfrm>
            <a:off x="1453011" y="5060391"/>
            <a:ext cx="563584" cy="369332"/>
          </a:xfrm>
          <a:prstGeom prst="rect">
            <a:avLst/>
          </a:prstGeom>
          <a:noFill/>
        </p:spPr>
        <p:txBody>
          <a:bodyPr wrap="square" rtlCol="0">
            <a:spAutoFit/>
          </a:bodyPr>
          <a:lstStyle/>
          <a:p>
            <a:pPr algn="ctr"/>
            <a:r>
              <a:rPr lang="en-GB" sz="900" dirty="0" err="1">
                <a:solidFill>
                  <a:schemeClr val="bg1">
                    <a:lumMod val="95000"/>
                  </a:schemeClr>
                </a:solidFill>
              </a:rPr>
              <a:t>P.Vishal</a:t>
            </a:r>
            <a:endParaRPr lang="en-GB" sz="900" dirty="0">
              <a:solidFill>
                <a:schemeClr val="bg1">
                  <a:lumMod val="95000"/>
                </a:schemeClr>
              </a:solidFill>
            </a:endParaRPr>
          </a:p>
          <a:p>
            <a:pPr algn="ctr"/>
            <a:r>
              <a:rPr lang="en-GB" sz="900" dirty="0">
                <a:solidFill>
                  <a:schemeClr val="bg1">
                    <a:lumMod val="95000"/>
                  </a:schemeClr>
                </a:solidFill>
              </a:rPr>
              <a:t>salt</a:t>
            </a:r>
            <a:endParaRPr lang="en-IN" sz="900" dirty="0">
              <a:solidFill>
                <a:schemeClr val="bg1">
                  <a:lumMod val="95000"/>
                </a:schemeClr>
              </a:solidFill>
            </a:endParaRPr>
          </a:p>
        </p:txBody>
      </p:sp>
      <p:sp>
        <p:nvSpPr>
          <p:cNvPr id="121" name="TextBox 120"/>
          <p:cNvSpPr txBox="1"/>
          <p:nvPr/>
        </p:nvSpPr>
        <p:spPr>
          <a:xfrm>
            <a:off x="1933026" y="5066999"/>
            <a:ext cx="554392" cy="369332"/>
          </a:xfrm>
          <a:prstGeom prst="rect">
            <a:avLst/>
          </a:prstGeom>
          <a:noFill/>
        </p:spPr>
        <p:txBody>
          <a:bodyPr wrap="square" rtlCol="0">
            <a:spAutoFit/>
          </a:bodyPr>
          <a:lstStyle/>
          <a:p>
            <a:pPr algn="ctr"/>
            <a:r>
              <a:rPr lang="en-GB" sz="900" dirty="0" err="1">
                <a:solidFill>
                  <a:schemeClr val="bg1">
                    <a:lumMod val="95000"/>
                  </a:schemeClr>
                </a:solidFill>
              </a:rPr>
              <a:t>P.vishalosmotic</a:t>
            </a:r>
            <a:endParaRPr lang="en-IN" sz="900" dirty="0">
              <a:solidFill>
                <a:schemeClr val="bg1">
                  <a:lumMod val="95000"/>
                </a:schemeClr>
              </a:solidFill>
            </a:endParaRPr>
          </a:p>
        </p:txBody>
      </p:sp>
      <p:sp>
        <p:nvSpPr>
          <p:cNvPr id="122" name="TextBox 121"/>
          <p:cNvSpPr txBox="1"/>
          <p:nvPr/>
        </p:nvSpPr>
        <p:spPr>
          <a:xfrm>
            <a:off x="2900823" y="5038635"/>
            <a:ext cx="589006" cy="369332"/>
          </a:xfrm>
          <a:prstGeom prst="rect">
            <a:avLst/>
          </a:prstGeom>
          <a:noFill/>
        </p:spPr>
        <p:txBody>
          <a:bodyPr wrap="square" rtlCol="0">
            <a:spAutoFit/>
          </a:bodyPr>
          <a:lstStyle/>
          <a:p>
            <a:pPr algn="ctr"/>
            <a:r>
              <a:rPr lang="en-GB" sz="900" dirty="0">
                <a:solidFill>
                  <a:schemeClr val="bg1">
                    <a:lumMod val="95000"/>
                  </a:schemeClr>
                </a:solidFill>
              </a:rPr>
              <a:t>P.1641</a:t>
            </a:r>
          </a:p>
          <a:p>
            <a:pPr algn="ctr"/>
            <a:r>
              <a:rPr lang="en-GB" sz="900" dirty="0">
                <a:solidFill>
                  <a:schemeClr val="bg1">
                    <a:lumMod val="95000"/>
                  </a:schemeClr>
                </a:solidFill>
              </a:rPr>
              <a:t>control</a:t>
            </a:r>
            <a:endParaRPr lang="en-IN" sz="900" dirty="0">
              <a:solidFill>
                <a:schemeClr val="bg1">
                  <a:lumMod val="95000"/>
                </a:schemeClr>
              </a:solidFill>
            </a:endParaRPr>
          </a:p>
        </p:txBody>
      </p:sp>
      <p:sp>
        <p:nvSpPr>
          <p:cNvPr id="123" name="TextBox 122"/>
          <p:cNvSpPr txBox="1"/>
          <p:nvPr/>
        </p:nvSpPr>
        <p:spPr>
          <a:xfrm>
            <a:off x="3395583" y="5038635"/>
            <a:ext cx="563584" cy="369332"/>
          </a:xfrm>
          <a:prstGeom prst="rect">
            <a:avLst/>
          </a:prstGeom>
          <a:noFill/>
        </p:spPr>
        <p:txBody>
          <a:bodyPr wrap="square" rtlCol="0">
            <a:spAutoFit/>
          </a:bodyPr>
          <a:lstStyle/>
          <a:p>
            <a:pPr algn="ctr"/>
            <a:r>
              <a:rPr lang="en-GB" sz="900" dirty="0">
                <a:solidFill>
                  <a:schemeClr val="bg1">
                    <a:lumMod val="95000"/>
                  </a:schemeClr>
                </a:solidFill>
              </a:rPr>
              <a:t>P.1641</a:t>
            </a:r>
          </a:p>
          <a:p>
            <a:pPr algn="ctr"/>
            <a:r>
              <a:rPr lang="en-GB" sz="900" dirty="0">
                <a:solidFill>
                  <a:schemeClr val="bg1">
                    <a:lumMod val="95000"/>
                  </a:schemeClr>
                </a:solidFill>
              </a:rPr>
              <a:t>salt</a:t>
            </a:r>
            <a:endParaRPr lang="en-IN" sz="900" dirty="0">
              <a:solidFill>
                <a:schemeClr val="bg1">
                  <a:lumMod val="95000"/>
                </a:schemeClr>
              </a:solidFill>
            </a:endParaRPr>
          </a:p>
        </p:txBody>
      </p:sp>
      <p:sp>
        <p:nvSpPr>
          <p:cNvPr id="124" name="TextBox 123"/>
          <p:cNvSpPr txBox="1"/>
          <p:nvPr/>
        </p:nvSpPr>
        <p:spPr>
          <a:xfrm>
            <a:off x="3885123" y="5045243"/>
            <a:ext cx="554392" cy="369332"/>
          </a:xfrm>
          <a:prstGeom prst="rect">
            <a:avLst/>
          </a:prstGeom>
          <a:noFill/>
        </p:spPr>
        <p:txBody>
          <a:bodyPr wrap="square" rtlCol="0">
            <a:spAutoFit/>
          </a:bodyPr>
          <a:lstStyle/>
          <a:p>
            <a:pPr algn="ctr"/>
            <a:r>
              <a:rPr lang="en-GB" sz="900" dirty="0">
                <a:solidFill>
                  <a:schemeClr val="bg1">
                    <a:lumMod val="95000"/>
                  </a:schemeClr>
                </a:solidFill>
              </a:rPr>
              <a:t>P.1641osmotic</a:t>
            </a:r>
            <a:endParaRPr lang="en-IN" sz="900" dirty="0">
              <a:solidFill>
                <a:schemeClr val="bg1">
                  <a:lumMod val="95000"/>
                </a:schemeClr>
              </a:solidFill>
            </a:endParaRPr>
          </a:p>
        </p:txBody>
      </p:sp>
      <p:sp>
        <p:nvSpPr>
          <p:cNvPr id="125" name="TextBox 124"/>
          <p:cNvSpPr txBox="1"/>
          <p:nvPr/>
        </p:nvSpPr>
        <p:spPr>
          <a:xfrm>
            <a:off x="4864332" y="5076493"/>
            <a:ext cx="589006" cy="369332"/>
          </a:xfrm>
          <a:prstGeom prst="rect">
            <a:avLst/>
          </a:prstGeom>
          <a:noFill/>
        </p:spPr>
        <p:txBody>
          <a:bodyPr wrap="square" rtlCol="0">
            <a:spAutoFit/>
          </a:bodyPr>
          <a:lstStyle/>
          <a:p>
            <a:pPr algn="ctr"/>
            <a:r>
              <a:rPr lang="en-GB" sz="900" dirty="0">
                <a:solidFill>
                  <a:schemeClr val="bg1">
                    <a:lumMod val="95000"/>
                  </a:schemeClr>
                </a:solidFill>
              </a:rPr>
              <a:t>P.1431</a:t>
            </a:r>
          </a:p>
          <a:p>
            <a:pPr algn="ctr"/>
            <a:r>
              <a:rPr lang="en-GB" sz="900" dirty="0">
                <a:solidFill>
                  <a:schemeClr val="bg1">
                    <a:lumMod val="95000"/>
                  </a:schemeClr>
                </a:solidFill>
              </a:rPr>
              <a:t>control</a:t>
            </a:r>
            <a:endParaRPr lang="en-IN" sz="900" dirty="0">
              <a:solidFill>
                <a:schemeClr val="bg1">
                  <a:lumMod val="95000"/>
                </a:schemeClr>
              </a:solidFill>
            </a:endParaRPr>
          </a:p>
        </p:txBody>
      </p:sp>
      <p:sp>
        <p:nvSpPr>
          <p:cNvPr id="126" name="TextBox 125"/>
          <p:cNvSpPr txBox="1"/>
          <p:nvPr/>
        </p:nvSpPr>
        <p:spPr>
          <a:xfrm>
            <a:off x="5359092" y="5076493"/>
            <a:ext cx="563584" cy="369332"/>
          </a:xfrm>
          <a:prstGeom prst="rect">
            <a:avLst/>
          </a:prstGeom>
          <a:noFill/>
        </p:spPr>
        <p:txBody>
          <a:bodyPr wrap="square" rtlCol="0">
            <a:spAutoFit/>
          </a:bodyPr>
          <a:lstStyle/>
          <a:p>
            <a:pPr algn="ctr"/>
            <a:r>
              <a:rPr lang="en-GB" sz="900" dirty="0">
                <a:solidFill>
                  <a:schemeClr val="bg1">
                    <a:lumMod val="95000"/>
                  </a:schemeClr>
                </a:solidFill>
              </a:rPr>
              <a:t>P.1431</a:t>
            </a:r>
          </a:p>
          <a:p>
            <a:pPr algn="ctr"/>
            <a:r>
              <a:rPr lang="en-GB" sz="900" dirty="0">
                <a:solidFill>
                  <a:schemeClr val="bg1">
                    <a:lumMod val="95000"/>
                  </a:schemeClr>
                </a:solidFill>
              </a:rPr>
              <a:t>salt</a:t>
            </a:r>
            <a:endParaRPr lang="en-IN" sz="900" dirty="0">
              <a:solidFill>
                <a:schemeClr val="bg1">
                  <a:lumMod val="95000"/>
                </a:schemeClr>
              </a:solidFill>
            </a:endParaRPr>
          </a:p>
        </p:txBody>
      </p:sp>
      <p:sp>
        <p:nvSpPr>
          <p:cNvPr id="127" name="TextBox 126"/>
          <p:cNvSpPr txBox="1"/>
          <p:nvPr/>
        </p:nvSpPr>
        <p:spPr>
          <a:xfrm>
            <a:off x="5848632" y="5083101"/>
            <a:ext cx="554392" cy="369332"/>
          </a:xfrm>
          <a:prstGeom prst="rect">
            <a:avLst/>
          </a:prstGeom>
          <a:noFill/>
        </p:spPr>
        <p:txBody>
          <a:bodyPr wrap="square" rtlCol="0">
            <a:spAutoFit/>
          </a:bodyPr>
          <a:lstStyle/>
          <a:p>
            <a:pPr algn="ctr"/>
            <a:r>
              <a:rPr lang="en-GB" sz="900" dirty="0">
                <a:solidFill>
                  <a:schemeClr val="bg1">
                    <a:lumMod val="95000"/>
                  </a:schemeClr>
                </a:solidFill>
              </a:rPr>
              <a:t>P.1431osmotic</a:t>
            </a:r>
            <a:endParaRPr lang="en-IN" sz="900" dirty="0">
              <a:solidFill>
                <a:schemeClr val="bg1">
                  <a:lumMod val="95000"/>
                </a:schemeClr>
              </a:solidFill>
            </a:endParaRPr>
          </a:p>
        </p:txBody>
      </p:sp>
      <p:cxnSp>
        <p:nvCxnSpPr>
          <p:cNvPr id="128" name="Straight Connector 127"/>
          <p:cNvCxnSpPr/>
          <p:nvPr/>
        </p:nvCxnSpPr>
        <p:spPr>
          <a:xfrm flipV="1">
            <a:off x="1082636" y="5407967"/>
            <a:ext cx="316364"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V="1">
            <a:off x="1564024" y="5407967"/>
            <a:ext cx="316364"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V="1">
            <a:off x="2040623" y="5401623"/>
            <a:ext cx="316364"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3046082" y="5395279"/>
            <a:ext cx="316364"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V="1">
            <a:off x="3541282" y="5390700"/>
            <a:ext cx="316364"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3999787" y="5388707"/>
            <a:ext cx="316364"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V="1">
            <a:off x="5013860" y="5426870"/>
            <a:ext cx="316364"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V="1">
            <a:off x="5504541" y="5426932"/>
            <a:ext cx="316364"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V="1">
            <a:off x="5961342" y="5426805"/>
            <a:ext cx="316364"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7" name="TextBox 136"/>
          <p:cNvSpPr txBox="1"/>
          <p:nvPr/>
        </p:nvSpPr>
        <p:spPr>
          <a:xfrm>
            <a:off x="6166662" y="5162460"/>
            <a:ext cx="563584" cy="230832"/>
          </a:xfrm>
          <a:prstGeom prst="rect">
            <a:avLst/>
          </a:prstGeom>
          <a:noFill/>
        </p:spPr>
        <p:txBody>
          <a:bodyPr wrap="square" rtlCol="0">
            <a:spAutoFit/>
          </a:bodyPr>
          <a:lstStyle/>
          <a:p>
            <a:pPr algn="ctr"/>
            <a:r>
              <a:rPr lang="en-GB" sz="900" dirty="0">
                <a:solidFill>
                  <a:schemeClr val="bg1">
                    <a:lumMod val="95000"/>
                  </a:schemeClr>
                </a:solidFill>
              </a:rPr>
              <a:t>NTC</a:t>
            </a:r>
            <a:endParaRPr lang="en-IN" sz="900" dirty="0">
              <a:solidFill>
                <a:schemeClr val="bg1">
                  <a:lumMod val="95000"/>
                </a:schemeClr>
              </a:solidFill>
            </a:endParaRPr>
          </a:p>
        </p:txBody>
      </p:sp>
      <p:cxnSp>
        <p:nvCxnSpPr>
          <p:cNvPr id="138" name="Straight Connector 137"/>
          <p:cNvCxnSpPr/>
          <p:nvPr/>
        </p:nvCxnSpPr>
        <p:spPr>
          <a:xfrm>
            <a:off x="6390450" y="5424129"/>
            <a:ext cx="130961" cy="8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9" name="TextBox 138"/>
          <p:cNvSpPr txBox="1"/>
          <p:nvPr/>
        </p:nvSpPr>
        <p:spPr>
          <a:xfrm>
            <a:off x="4247485" y="5128899"/>
            <a:ext cx="563584" cy="230832"/>
          </a:xfrm>
          <a:prstGeom prst="rect">
            <a:avLst/>
          </a:prstGeom>
          <a:noFill/>
        </p:spPr>
        <p:txBody>
          <a:bodyPr wrap="square" rtlCol="0">
            <a:spAutoFit/>
          </a:bodyPr>
          <a:lstStyle/>
          <a:p>
            <a:pPr algn="ctr"/>
            <a:r>
              <a:rPr lang="en-GB" sz="900" dirty="0">
                <a:solidFill>
                  <a:schemeClr val="bg1">
                    <a:lumMod val="95000"/>
                  </a:schemeClr>
                </a:solidFill>
              </a:rPr>
              <a:t>NTC</a:t>
            </a:r>
            <a:endParaRPr lang="en-IN" sz="900" dirty="0">
              <a:solidFill>
                <a:schemeClr val="bg1">
                  <a:lumMod val="95000"/>
                </a:schemeClr>
              </a:solidFill>
            </a:endParaRPr>
          </a:p>
        </p:txBody>
      </p:sp>
      <p:cxnSp>
        <p:nvCxnSpPr>
          <p:cNvPr id="140" name="Straight Connector 139"/>
          <p:cNvCxnSpPr/>
          <p:nvPr/>
        </p:nvCxnSpPr>
        <p:spPr>
          <a:xfrm>
            <a:off x="4471273" y="5390568"/>
            <a:ext cx="111333" cy="13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1" name="TextBox 140"/>
          <p:cNvSpPr txBox="1"/>
          <p:nvPr/>
        </p:nvSpPr>
        <p:spPr>
          <a:xfrm>
            <a:off x="2297368" y="5142666"/>
            <a:ext cx="563584" cy="230832"/>
          </a:xfrm>
          <a:prstGeom prst="rect">
            <a:avLst/>
          </a:prstGeom>
          <a:noFill/>
        </p:spPr>
        <p:txBody>
          <a:bodyPr wrap="square" rtlCol="0">
            <a:spAutoFit/>
          </a:bodyPr>
          <a:lstStyle/>
          <a:p>
            <a:pPr algn="ctr"/>
            <a:r>
              <a:rPr lang="en-GB" sz="900" dirty="0">
                <a:solidFill>
                  <a:schemeClr val="bg1">
                    <a:lumMod val="95000"/>
                  </a:schemeClr>
                </a:solidFill>
              </a:rPr>
              <a:t>NTC</a:t>
            </a:r>
            <a:endParaRPr lang="en-IN" sz="900" dirty="0">
              <a:solidFill>
                <a:schemeClr val="bg1">
                  <a:lumMod val="95000"/>
                </a:schemeClr>
              </a:solidFill>
            </a:endParaRPr>
          </a:p>
        </p:txBody>
      </p:sp>
      <p:cxnSp>
        <p:nvCxnSpPr>
          <p:cNvPr id="142" name="Straight Connector 141"/>
          <p:cNvCxnSpPr/>
          <p:nvPr/>
        </p:nvCxnSpPr>
        <p:spPr>
          <a:xfrm>
            <a:off x="2521156" y="5404335"/>
            <a:ext cx="111333" cy="13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3" name="TextBox 142"/>
          <p:cNvSpPr txBox="1"/>
          <p:nvPr/>
        </p:nvSpPr>
        <p:spPr>
          <a:xfrm>
            <a:off x="958251" y="7170843"/>
            <a:ext cx="589006" cy="369332"/>
          </a:xfrm>
          <a:prstGeom prst="rect">
            <a:avLst/>
          </a:prstGeom>
          <a:noFill/>
        </p:spPr>
        <p:txBody>
          <a:bodyPr wrap="square" rtlCol="0">
            <a:spAutoFit/>
          </a:bodyPr>
          <a:lstStyle/>
          <a:p>
            <a:pPr algn="ctr"/>
            <a:r>
              <a:rPr lang="en-GB" sz="900" dirty="0" err="1">
                <a:solidFill>
                  <a:schemeClr val="bg1">
                    <a:lumMod val="95000"/>
                  </a:schemeClr>
                </a:solidFill>
              </a:rPr>
              <a:t>P.Vishal</a:t>
            </a:r>
            <a:endParaRPr lang="en-GB" sz="900" dirty="0">
              <a:solidFill>
                <a:schemeClr val="bg1">
                  <a:lumMod val="95000"/>
                </a:schemeClr>
              </a:solidFill>
            </a:endParaRPr>
          </a:p>
          <a:p>
            <a:pPr algn="ctr"/>
            <a:r>
              <a:rPr lang="en-GB" sz="900" dirty="0">
                <a:solidFill>
                  <a:schemeClr val="bg1">
                    <a:lumMod val="95000"/>
                  </a:schemeClr>
                </a:solidFill>
              </a:rPr>
              <a:t>control</a:t>
            </a:r>
            <a:endParaRPr lang="en-IN" sz="900" dirty="0">
              <a:solidFill>
                <a:schemeClr val="bg1">
                  <a:lumMod val="95000"/>
                </a:schemeClr>
              </a:solidFill>
            </a:endParaRPr>
          </a:p>
        </p:txBody>
      </p:sp>
      <p:sp>
        <p:nvSpPr>
          <p:cNvPr id="144" name="TextBox 143"/>
          <p:cNvSpPr txBox="1"/>
          <p:nvPr/>
        </p:nvSpPr>
        <p:spPr>
          <a:xfrm>
            <a:off x="1453011" y="7170843"/>
            <a:ext cx="563584" cy="369332"/>
          </a:xfrm>
          <a:prstGeom prst="rect">
            <a:avLst/>
          </a:prstGeom>
          <a:noFill/>
        </p:spPr>
        <p:txBody>
          <a:bodyPr wrap="square" rtlCol="0">
            <a:spAutoFit/>
          </a:bodyPr>
          <a:lstStyle/>
          <a:p>
            <a:pPr algn="ctr"/>
            <a:r>
              <a:rPr lang="en-GB" sz="900" dirty="0" err="1">
                <a:solidFill>
                  <a:schemeClr val="bg1">
                    <a:lumMod val="95000"/>
                  </a:schemeClr>
                </a:solidFill>
              </a:rPr>
              <a:t>P.Vishal</a:t>
            </a:r>
            <a:endParaRPr lang="en-GB" sz="900" dirty="0">
              <a:solidFill>
                <a:schemeClr val="bg1">
                  <a:lumMod val="95000"/>
                </a:schemeClr>
              </a:solidFill>
            </a:endParaRPr>
          </a:p>
          <a:p>
            <a:pPr algn="ctr"/>
            <a:r>
              <a:rPr lang="en-GB" sz="900" dirty="0">
                <a:solidFill>
                  <a:schemeClr val="bg1">
                    <a:lumMod val="95000"/>
                  </a:schemeClr>
                </a:solidFill>
              </a:rPr>
              <a:t>salt</a:t>
            </a:r>
            <a:endParaRPr lang="en-IN" sz="900" dirty="0">
              <a:solidFill>
                <a:schemeClr val="bg1">
                  <a:lumMod val="95000"/>
                </a:schemeClr>
              </a:solidFill>
            </a:endParaRPr>
          </a:p>
        </p:txBody>
      </p:sp>
      <p:sp>
        <p:nvSpPr>
          <p:cNvPr id="145" name="TextBox 144"/>
          <p:cNvSpPr txBox="1"/>
          <p:nvPr/>
        </p:nvSpPr>
        <p:spPr>
          <a:xfrm>
            <a:off x="1933026" y="7177451"/>
            <a:ext cx="554392" cy="369332"/>
          </a:xfrm>
          <a:prstGeom prst="rect">
            <a:avLst/>
          </a:prstGeom>
          <a:noFill/>
        </p:spPr>
        <p:txBody>
          <a:bodyPr wrap="square" rtlCol="0">
            <a:spAutoFit/>
          </a:bodyPr>
          <a:lstStyle/>
          <a:p>
            <a:pPr algn="ctr"/>
            <a:r>
              <a:rPr lang="en-GB" sz="900" dirty="0" err="1">
                <a:solidFill>
                  <a:schemeClr val="bg1">
                    <a:lumMod val="95000"/>
                  </a:schemeClr>
                </a:solidFill>
              </a:rPr>
              <a:t>P.vishalosmotic</a:t>
            </a:r>
            <a:endParaRPr lang="en-IN" sz="900" dirty="0">
              <a:solidFill>
                <a:schemeClr val="bg1">
                  <a:lumMod val="95000"/>
                </a:schemeClr>
              </a:solidFill>
            </a:endParaRPr>
          </a:p>
        </p:txBody>
      </p:sp>
      <p:sp>
        <p:nvSpPr>
          <p:cNvPr id="146" name="TextBox 145"/>
          <p:cNvSpPr txBox="1"/>
          <p:nvPr/>
        </p:nvSpPr>
        <p:spPr>
          <a:xfrm>
            <a:off x="2900823" y="7149087"/>
            <a:ext cx="589006" cy="369332"/>
          </a:xfrm>
          <a:prstGeom prst="rect">
            <a:avLst/>
          </a:prstGeom>
          <a:noFill/>
        </p:spPr>
        <p:txBody>
          <a:bodyPr wrap="square" rtlCol="0">
            <a:spAutoFit/>
          </a:bodyPr>
          <a:lstStyle/>
          <a:p>
            <a:pPr algn="ctr"/>
            <a:r>
              <a:rPr lang="en-GB" sz="900" dirty="0">
                <a:solidFill>
                  <a:schemeClr val="bg1">
                    <a:lumMod val="95000"/>
                  </a:schemeClr>
                </a:solidFill>
              </a:rPr>
              <a:t>P.1641</a:t>
            </a:r>
          </a:p>
          <a:p>
            <a:pPr algn="ctr"/>
            <a:r>
              <a:rPr lang="en-GB" sz="900" dirty="0">
                <a:solidFill>
                  <a:schemeClr val="bg1">
                    <a:lumMod val="95000"/>
                  </a:schemeClr>
                </a:solidFill>
              </a:rPr>
              <a:t>control</a:t>
            </a:r>
            <a:endParaRPr lang="en-IN" sz="900" dirty="0">
              <a:solidFill>
                <a:schemeClr val="bg1">
                  <a:lumMod val="95000"/>
                </a:schemeClr>
              </a:solidFill>
            </a:endParaRPr>
          </a:p>
        </p:txBody>
      </p:sp>
      <p:sp>
        <p:nvSpPr>
          <p:cNvPr id="147" name="TextBox 146"/>
          <p:cNvSpPr txBox="1"/>
          <p:nvPr/>
        </p:nvSpPr>
        <p:spPr>
          <a:xfrm>
            <a:off x="3395583" y="7149087"/>
            <a:ext cx="563584" cy="369332"/>
          </a:xfrm>
          <a:prstGeom prst="rect">
            <a:avLst/>
          </a:prstGeom>
          <a:noFill/>
        </p:spPr>
        <p:txBody>
          <a:bodyPr wrap="square" rtlCol="0">
            <a:spAutoFit/>
          </a:bodyPr>
          <a:lstStyle/>
          <a:p>
            <a:pPr algn="ctr"/>
            <a:r>
              <a:rPr lang="en-GB" sz="900" dirty="0">
                <a:solidFill>
                  <a:schemeClr val="bg1">
                    <a:lumMod val="95000"/>
                  </a:schemeClr>
                </a:solidFill>
              </a:rPr>
              <a:t>P.1641</a:t>
            </a:r>
          </a:p>
          <a:p>
            <a:pPr algn="ctr"/>
            <a:r>
              <a:rPr lang="en-GB" sz="900" dirty="0">
                <a:solidFill>
                  <a:schemeClr val="bg1">
                    <a:lumMod val="95000"/>
                  </a:schemeClr>
                </a:solidFill>
              </a:rPr>
              <a:t>salt</a:t>
            </a:r>
            <a:endParaRPr lang="en-IN" sz="900" dirty="0">
              <a:solidFill>
                <a:schemeClr val="bg1">
                  <a:lumMod val="95000"/>
                </a:schemeClr>
              </a:solidFill>
            </a:endParaRPr>
          </a:p>
        </p:txBody>
      </p:sp>
      <p:sp>
        <p:nvSpPr>
          <p:cNvPr id="148" name="TextBox 147"/>
          <p:cNvSpPr txBox="1"/>
          <p:nvPr/>
        </p:nvSpPr>
        <p:spPr>
          <a:xfrm>
            <a:off x="3885123" y="7155695"/>
            <a:ext cx="554392" cy="369332"/>
          </a:xfrm>
          <a:prstGeom prst="rect">
            <a:avLst/>
          </a:prstGeom>
          <a:noFill/>
        </p:spPr>
        <p:txBody>
          <a:bodyPr wrap="square" rtlCol="0">
            <a:spAutoFit/>
          </a:bodyPr>
          <a:lstStyle/>
          <a:p>
            <a:pPr algn="ctr"/>
            <a:r>
              <a:rPr lang="en-GB" sz="900" dirty="0">
                <a:solidFill>
                  <a:schemeClr val="bg1">
                    <a:lumMod val="95000"/>
                  </a:schemeClr>
                </a:solidFill>
              </a:rPr>
              <a:t>P.1641osmotic</a:t>
            </a:r>
            <a:endParaRPr lang="en-IN" sz="900" dirty="0">
              <a:solidFill>
                <a:schemeClr val="bg1">
                  <a:lumMod val="95000"/>
                </a:schemeClr>
              </a:solidFill>
            </a:endParaRPr>
          </a:p>
        </p:txBody>
      </p:sp>
      <p:sp>
        <p:nvSpPr>
          <p:cNvPr id="149" name="TextBox 148"/>
          <p:cNvSpPr txBox="1"/>
          <p:nvPr/>
        </p:nvSpPr>
        <p:spPr>
          <a:xfrm>
            <a:off x="4864332" y="7186945"/>
            <a:ext cx="589006" cy="369332"/>
          </a:xfrm>
          <a:prstGeom prst="rect">
            <a:avLst/>
          </a:prstGeom>
          <a:noFill/>
        </p:spPr>
        <p:txBody>
          <a:bodyPr wrap="square" rtlCol="0">
            <a:spAutoFit/>
          </a:bodyPr>
          <a:lstStyle/>
          <a:p>
            <a:pPr algn="ctr"/>
            <a:r>
              <a:rPr lang="en-GB" sz="900" dirty="0">
                <a:solidFill>
                  <a:schemeClr val="bg1">
                    <a:lumMod val="95000"/>
                  </a:schemeClr>
                </a:solidFill>
              </a:rPr>
              <a:t>P.1431</a:t>
            </a:r>
          </a:p>
          <a:p>
            <a:pPr algn="ctr"/>
            <a:r>
              <a:rPr lang="en-GB" sz="900" dirty="0">
                <a:solidFill>
                  <a:schemeClr val="bg1">
                    <a:lumMod val="95000"/>
                  </a:schemeClr>
                </a:solidFill>
              </a:rPr>
              <a:t>control</a:t>
            </a:r>
            <a:endParaRPr lang="en-IN" sz="900" dirty="0">
              <a:solidFill>
                <a:schemeClr val="bg1">
                  <a:lumMod val="95000"/>
                </a:schemeClr>
              </a:solidFill>
            </a:endParaRPr>
          </a:p>
        </p:txBody>
      </p:sp>
      <p:sp>
        <p:nvSpPr>
          <p:cNvPr id="150" name="TextBox 149"/>
          <p:cNvSpPr txBox="1"/>
          <p:nvPr/>
        </p:nvSpPr>
        <p:spPr>
          <a:xfrm>
            <a:off x="5359092" y="7186945"/>
            <a:ext cx="563584" cy="369332"/>
          </a:xfrm>
          <a:prstGeom prst="rect">
            <a:avLst/>
          </a:prstGeom>
          <a:noFill/>
        </p:spPr>
        <p:txBody>
          <a:bodyPr wrap="square" rtlCol="0">
            <a:spAutoFit/>
          </a:bodyPr>
          <a:lstStyle/>
          <a:p>
            <a:pPr algn="ctr"/>
            <a:r>
              <a:rPr lang="en-GB" sz="900" dirty="0">
                <a:solidFill>
                  <a:schemeClr val="bg1">
                    <a:lumMod val="95000"/>
                  </a:schemeClr>
                </a:solidFill>
              </a:rPr>
              <a:t>P.1431</a:t>
            </a:r>
          </a:p>
          <a:p>
            <a:pPr algn="ctr"/>
            <a:r>
              <a:rPr lang="en-GB" sz="900" dirty="0">
                <a:solidFill>
                  <a:schemeClr val="bg1">
                    <a:lumMod val="95000"/>
                  </a:schemeClr>
                </a:solidFill>
              </a:rPr>
              <a:t>salt</a:t>
            </a:r>
            <a:endParaRPr lang="en-IN" sz="900" dirty="0">
              <a:solidFill>
                <a:schemeClr val="bg1">
                  <a:lumMod val="95000"/>
                </a:schemeClr>
              </a:solidFill>
            </a:endParaRPr>
          </a:p>
        </p:txBody>
      </p:sp>
      <p:sp>
        <p:nvSpPr>
          <p:cNvPr id="151" name="TextBox 150"/>
          <p:cNvSpPr txBox="1"/>
          <p:nvPr/>
        </p:nvSpPr>
        <p:spPr>
          <a:xfrm>
            <a:off x="5848632" y="7193553"/>
            <a:ext cx="554392" cy="369332"/>
          </a:xfrm>
          <a:prstGeom prst="rect">
            <a:avLst/>
          </a:prstGeom>
          <a:noFill/>
        </p:spPr>
        <p:txBody>
          <a:bodyPr wrap="square" rtlCol="0">
            <a:spAutoFit/>
          </a:bodyPr>
          <a:lstStyle/>
          <a:p>
            <a:pPr algn="ctr"/>
            <a:r>
              <a:rPr lang="en-GB" sz="900" dirty="0">
                <a:solidFill>
                  <a:schemeClr val="bg1">
                    <a:lumMod val="95000"/>
                  </a:schemeClr>
                </a:solidFill>
              </a:rPr>
              <a:t>P.1431osmotic</a:t>
            </a:r>
            <a:endParaRPr lang="en-IN" sz="900" dirty="0">
              <a:solidFill>
                <a:schemeClr val="bg1">
                  <a:lumMod val="95000"/>
                </a:schemeClr>
              </a:solidFill>
            </a:endParaRPr>
          </a:p>
        </p:txBody>
      </p:sp>
      <p:cxnSp>
        <p:nvCxnSpPr>
          <p:cNvPr id="152" name="Straight Connector 151"/>
          <p:cNvCxnSpPr/>
          <p:nvPr/>
        </p:nvCxnSpPr>
        <p:spPr>
          <a:xfrm flipV="1">
            <a:off x="1082636" y="7518419"/>
            <a:ext cx="316364"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V="1">
            <a:off x="1564024" y="7518419"/>
            <a:ext cx="316364"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V="1">
            <a:off x="2040623" y="7512075"/>
            <a:ext cx="316364"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V="1">
            <a:off x="3046082" y="7505731"/>
            <a:ext cx="316364"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V="1">
            <a:off x="3541282" y="7501152"/>
            <a:ext cx="316364"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V="1">
            <a:off x="3999787" y="7499159"/>
            <a:ext cx="316364"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V="1">
            <a:off x="5013860" y="7537322"/>
            <a:ext cx="316364"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V="1">
            <a:off x="5504541" y="7537384"/>
            <a:ext cx="316364"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V="1">
            <a:off x="5961342" y="7537257"/>
            <a:ext cx="316364"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a:off x="6166662" y="7272912"/>
            <a:ext cx="563584" cy="230832"/>
          </a:xfrm>
          <a:prstGeom prst="rect">
            <a:avLst/>
          </a:prstGeom>
          <a:noFill/>
        </p:spPr>
        <p:txBody>
          <a:bodyPr wrap="square" rtlCol="0">
            <a:spAutoFit/>
          </a:bodyPr>
          <a:lstStyle/>
          <a:p>
            <a:pPr algn="ctr"/>
            <a:r>
              <a:rPr lang="en-GB" sz="900" dirty="0">
                <a:solidFill>
                  <a:schemeClr val="bg1">
                    <a:lumMod val="95000"/>
                  </a:schemeClr>
                </a:solidFill>
              </a:rPr>
              <a:t>NTC</a:t>
            </a:r>
            <a:endParaRPr lang="en-IN" sz="900" dirty="0">
              <a:solidFill>
                <a:schemeClr val="bg1">
                  <a:lumMod val="95000"/>
                </a:schemeClr>
              </a:solidFill>
            </a:endParaRPr>
          </a:p>
        </p:txBody>
      </p:sp>
      <p:cxnSp>
        <p:nvCxnSpPr>
          <p:cNvPr id="162" name="Straight Connector 161"/>
          <p:cNvCxnSpPr/>
          <p:nvPr/>
        </p:nvCxnSpPr>
        <p:spPr>
          <a:xfrm>
            <a:off x="6390450" y="7534581"/>
            <a:ext cx="130961" cy="8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3" name="TextBox 162"/>
          <p:cNvSpPr txBox="1"/>
          <p:nvPr/>
        </p:nvSpPr>
        <p:spPr>
          <a:xfrm>
            <a:off x="4247485" y="7239351"/>
            <a:ext cx="563584" cy="230832"/>
          </a:xfrm>
          <a:prstGeom prst="rect">
            <a:avLst/>
          </a:prstGeom>
          <a:noFill/>
        </p:spPr>
        <p:txBody>
          <a:bodyPr wrap="square" rtlCol="0">
            <a:spAutoFit/>
          </a:bodyPr>
          <a:lstStyle/>
          <a:p>
            <a:pPr algn="ctr"/>
            <a:r>
              <a:rPr lang="en-GB" sz="900" dirty="0">
                <a:solidFill>
                  <a:schemeClr val="bg1">
                    <a:lumMod val="95000"/>
                  </a:schemeClr>
                </a:solidFill>
              </a:rPr>
              <a:t>NTC</a:t>
            </a:r>
            <a:endParaRPr lang="en-IN" sz="900" dirty="0">
              <a:solidFill>
                <a:schemeClr val="bg1">
                  <a:lumMod val="95000"/>
                </a:schemeClr>
              </a:solidFill>
            </a:endParaRPr>
          </a:p>
        </p:txBody>
      </p:sp>
      <p:cxnSp>
        <p:nvCxnSpPr>
          <p:cNvPr id="164" name="Straight Connector 163"/>
          <p:cNvCxnSpPr/>
          <p:nvPr/>
        </p:nvCxnSpPr>
        <p:spPr>
          <a:xfrm>
            <a:off x="4471273" y="7501020"/>
            <a:ext cx="111333" cy="13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5" name="TextBox 164"/>
          <p:cNvSpPr txBox="1"/>
          <p:nvPr/>
        </p:nvSpPr>
        <p:spPr>
          <a:xfrm>
            <a:off x="2297368" y="7253118"/>
            <a:ext cx="563584" cy="230832"/>
          </a:xfrm>
          <a:prstGeom prst="rect">
            <a:avLst/>
          </a:prstGeom>
          <a:noFill/>
        </p:spPr>
        <p:txBody>
          <a:bodyPr wrap="square" rtlCol="0">
            <a:spAutoFit/>
          </a:bodyPr>
          <a:lstStyle/>
          <a:p>
            <a:pPr algn="ctr"/>
            <a:r>
              <a:rPr lang="en-GB" sz="900" dirty="0">
                <a:solidFill>
                  <a:schemeClr val="bg1">
                    <a:lumMod val="95000"/>
                  </a:schemeClr>
                </a:solidFill>
              </a:rPr>
              <a:t>NTC</a:t>
            </a:r>
            <a:endParaRPr lang="en-IN" sz="900" dirty="0">
              <a:solidFill>
                <a:schemeClr val="bg1">
                  <a:lumMod val="95000"/>
                </a:schemeClr>
              </a:solidFill>
            </a:endParaRPr>
          </a:p>
        </p:txBody>
      </p:sp>
      <p:cxnSp>
        <p:nvCxnSpPr>
          <p:cNvPr id="166" name="Straight Connector 165"/>
          <p:cNvCxnSpPr/>
          <p:nvPr/>
        </p:nvCxnSpPr>
        <p:spPr>
          <a:xfrm>
            <a:off x="2521156" y="7514787"/>
            <a:ext cx="111333" cy="13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CBFD571-EBDA-5079-1D24-FA0EF84971C9}"/>
              </a:ext>
            </a:extLst>
          </p:cNvPr>
          <p:cNvPicPr>
            <a:picLocks noChangeAspect="1"/>
          </p:cNvPicPr>
          <p:nvPr/>
        </p:nvPicPr>
        <p:blipFill>
          <a:blip r:embed="rId9"/>
          <a:stretch>
            <a:fillRect/>
          </a:stretch>
        </p:blipFill>
        <p:spPr>
          <a:xfrm>
            <a:off x="805536" y="317267"/>
            <a:ext cx="1871634" cy="816935"/>
          </a:xfrm>
          <a:prstGeom prst="rect">
            <a:avLst/>
          </a:prstGeom>
        </p:spPr>
      </p:pic>
      <p:pic>
        <p:nvPicPr>
          <p:cNvPr id="11" name="Picture 10">
            <a:extLst>
              <a:ext uri="{FF2B5EF4-FFF2-40B4-BE49-F238E27FC236}">
                <a16:creationId xmlns:a16="http://schemas.microsoft.com/office/drawing/2014/main" id="{64411CD8-D9D5-9285-043B-D609395F9996}"/>
              </a:ext>
            </a:extLst>
          </p:cNvPr>
          <p:cNvPicPr>
            <a:picLocks noChangeAspect="1"/>
          </p:cNvPicPr>
          <p:nvPr/>
        </p:nvPicPr>
        <p:blipFill>
          <a:blip r:embed="rId10"/>
          <a:stretch>
            <a:fillRect/>
          </a:stretch>
        </p:blipFill>
        <p:spPr>
          <a:xfrm>
            <a:off x="2725978" y="310636"/>
            <a:ext cx="1908213" cy="829128"/>
          </a:xfrm>
          <a:prstGeom prst="rect">
            <a:avLst/>
          </a:prstGeom>
        </p:spPr>
      </p:pic>
      <p:pic>
        <p:nvPicPr>
          <p:cNvPr id="12" name="Picture 11">
            <a:extLst>
              <a:ext uri="{FF2B5EF4-FFF2-40B4-BE49-F238E27FC236}">
                <a16:creationId xmlns:a16="http://schemas.microsoft.com/office/drawing/2014/main" id="{B71E0ABB-831E-4E4C-D3BF-7B1E84B9FEF2}"/>
              </a:ext>
            </a:extLst>
          </p:cNvPr>
          <p:cNvPicPr>
            <a:picLocks noChangeAspect="1"/>
          </p:cNvPicPr>
          <p:nvPr/>
        </p:nvPicPr>
        <p:blipFill>
          <a:blip r:embed="rId11"/>
          <a:stretch>
            <a:fillRect/>
          </a:stretch>
        </p:blipFill>
        <p:spPr>
          <a:xfrm>
            <a:off x="4687021" y="317361"/>
            <a:ext cx="1902117" cy="816935"/>
          </a:xfrm>
          <a:prstGeom prst="rect">
            <a:avLst/>
          </a:prstGeom>
        </p:spPr>
      </p:pic>
    </p:spTree>
    <p:extLst>
      <p:ext uri="{BB962C8B-B14F-4D97-AF65-F5344CB8AC3E}">
        <p14:creationId xmlns:p14="http://schemas.microsoft.com/office/powerpoint/2010/main" val="39166413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12833</TotalTime>
  <Words>765</Words>
  <Application>Microsoft Office PowerPoint</Application>
  <PresentationFormat>A4 Paper (210x297 mm)</PresentationFormat>
  <Paragraphs>209</Paragraphs>
  <Slides>6</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Aniket Chaudhari</dc:creator>
  <cp:lastModifiedBy>anant sharma</cp:lastModifiedBy>
  <cp:revision>749</cp:revision>
  <dcterms:created xsi:type="dcterms:W3CDTF">2021-11-14T07:04:07Z</dcterms:created>
  <dcterms:modified xsi:type="dcterms:W3CDTF">2025-06-25T04:51:33Z</dcterms:modified>
</cp:coreProperties>
</file>