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3"/>
  </p:notesMasterIdLst>
  <p:sldIdLst>
    <p:sldId id="261" r:id="rId3"/>
    <p:sldId id="262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BAF56-33E9-4F7A-B10E-646FF59E60FD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67204-A270-40C9-B8A4-81D91BDA0D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85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67204-A270-40C9-B8A4-81D91BDA0DE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397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65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78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758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159BE-502A-43C9-BF70-366FF9DE61E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7F0E9-CCE1-43C1-B32C-32B29690C5D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32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1178B-E73E-4846-9BAF-A35C75611B1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15E3-C5FA-4E07-AF68-1CF32176667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70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7E8F-198E-4E59-86BD-D9B17028C1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696FF-1EE4-4A4F-ADD0-96DF54E0E0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176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2A782-DD86-43A2-A237-846C24A02B4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8B188-076C-4280-8B10-CF96F271EE6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05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32BC0-F9CE-43DF-86C1-4DE0DD0BCD1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EE928-3302-438A-8488-7BCA146A49D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282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AF86C-AC12-4AC8-80B5-C6C8A5361B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94181-B201-4C96-9673-56AFA76FB5C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76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AEAF0-7DA9-4DCE-8E85-D7394F272E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A4033-3EE7-44EC-AF3D-FBD2692E7C6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396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25D5F-438E-43FA-A23D-B2219F1D16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740D7-36F1-4485-9EA6-877A3228E5F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66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1146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EC483-B12D-4DC0-AC18-55680E4A3E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FD294-3E93-4AA6-A8B2-50CD190A89F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731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AB67F-87A5-4189-8B0C-22E10DD5459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90481-00B6-48F9-B26A-B3056143E77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77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911A1-EBB3-45E2-9AC5-8F9670B061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C6EB8-AA82-4D49-87B5-7E9FE509AC2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5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367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992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04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616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92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33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3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9AC50-0455-432D-9095-EF8C49607567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DE9BC-FF83-4687-BF41-DDFE34ABCD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82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ADFDEC-6B15-48D7-9FA8-4ADC582B48F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A52BB9-EA58-4EF2-8DFF-428A9369CC6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0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47" y="996776"/>
            <a:ext cx="5805779" cy="182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29" y="3886199"/>
            <a:ext cx="5784997" cy="152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49547" y="166254"/>
            <a:ext cx="5840416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70329" y="2895600"/>
            <a:ext cx="5972033" cy="91165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5553189"/>
            <a:ext cx="8382000" cy="845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file3.1: DNA fragments of 48 enset landraces (sample numbers 1- 48) 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was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analysis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2056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72" y="1258562"/>
            <a:ext cx="4191000" cy="1841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86" y="4161971"/>
            <a:ext cx="4103014" cy="175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4079" y="6114251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file3.10: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Evg6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5413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6" y="1295399"/>
            <a:ext cx="4180794" cy="1766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3" y="4229347"/>
            <a:ext cx="4354967" cy="1743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767898" y="3162547"/>
            <a:ext cx="4108902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696006" y="381000"/>
            <a:ext cx="418079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6114251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file3.11: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Evg6;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282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67" y="1091521"/>
            <a:ext cx="6147233" cy="1981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4114799"/>
            <a:ext cx="5936776" cy="179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4024" y="152400"/>
            <a:ext cx="6276834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541361" y="3127463"/>
            <a:ext cx="5972033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2882" y="5969098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file3.12: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48 enset landraces (sample numbers 1- 48) 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Evg8;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analysis; ††= negative control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9366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00" y="1371599"/>
            <a:ext cx="6145900" cy="1972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56" y="4229346"/>
            <a:ext cx="5960844" cy="180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8986" y="221711"/>
            <a:ext cx="6312814" cy="101497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62547"/>
            <a:ext cx="6084214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599" y="5971091"/>
            <a:ext cx="8762999" cy="886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file3.13: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47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49-95)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Evg8;</a:t>
            </a: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negative control;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†=samples not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clearly identified, which were not included in the analysis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68021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1001396"/>
            <a:ext cx="4107976" cy="20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3963534"/>
            <a:ext cx="4107976" cy="1872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464024" y="152400"/>
            <a:ext cx="4488976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file3.14: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Evg9;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2332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72" y="1248229"/>
            <a:ext cx="4041328" cy="179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6" y="4141445"/>
            <a:ext cx="4077613" cy="192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4077" y="6184574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file3.15: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Evg9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7286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08" y="1152099"/>
            <a:ext cx="4114800" cy="206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37" y="4319172"/>
            <a:ext cx="4108902" cy="184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52400" y="6164430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file3.16: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Evg9;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661645" y="228600"/>
            <a:ext cx="418079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696006" y="3186109"/>
            <a:ext cx="4108902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9679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16" y="1081764"/>
            <a:ext cx="4062484" cy="191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16" y="3974907"/>
            <a:ext cx="4138684" cy="194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4024" y="228600"/>
            <a:ext cx="4336576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file3.17: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Evg10;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0309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2" y="1245918"/>
            <a:ext cx="4038600" cy="196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6" y="4103914"/>
            <a:ext cx="4093535" cy="1915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52400" y="616369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file3.18: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Evg10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2017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88493"/>
            <a:ext cx="4090947" cy="185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92" y="4162418"/>
            <a:ext cx="4129616" cy="185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661645" y="228600"/>
            <a:ext cx="418079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661645" y="3074009"/>
            <a:ext cx="41432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164430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file3.19: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Evg10;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318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7" y="1167375"/>
            <a:ext cx="5979994" cy="1728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6" y="4144373"/>
            <a:ext cx="5230094" cy="140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84907" y="228600"/>
            <a:ext cx="6262256" cy="93877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7121" y="3065063"/>
            <a:ext cx="6013340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2663" y="5912366"/>
            <a:ext cx="8420101" cy="318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45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49-93)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Evg1</a:t>
            </a: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438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06" y="1052195"/>
            <a:ext cx="4114800" cy="212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66" y="3964671"/>
            <a:ext cx="4183040" cy="1978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4024" y="225186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file3.20: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Evg11;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97536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06" y="1284864"/>
            <a:ext cx="4175594" cy="1896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6" y="4103914"/>
            <a:ext cx="4077613" cy="17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16369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file3.21: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Evg11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4200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22" y="1143000"/>
            <a:ext cx="4042908" cy="1954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04" y="4073708"/>
            <a:ext cx="4163735" cy="2030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61645" y="228600"/>
            <a:ext cx="418079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2975063"/>
            <a:ext cx="41432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164430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file3.22: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Evg11;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959444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87" y="1219200"/>
            <a:ext cx="4197255" cy="188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64" y="3998791"/>
            <a:ext cx="4125036" cy="2043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06188" y="313890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file3.23: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Evg13;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2676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72" y="1188593"/>
            <a:ext cx="4139028" cy="189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50" y="4131210"/>
            <a:ext cx="4154950" cy="173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6163691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file3.24: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Evg13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54690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8" y="1143000"/>
            <a:ext cx="417055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68" y="4066884"/>
            <a:ext cx="4102093" cy="204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17204" y="211540"/>
            <a:ext cx="418079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2975063"/>
            <a:ext cx="41432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164430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file3.25: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Evg13;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78701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3" y="1052195"/>
            <a:ext cx="4161431" cy="214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19" y="3985143"/>
            <a:ext cx="4195549" cy="1958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06188" y="228600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file3.26: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Evg14;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8009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" y="1220439"/>
            <a:ext cx="4153813" cy="203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05" y="4103914"/>
            <a:ext cx="4110595" cy="1825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8951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163691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file3.27: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Evg14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22677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45" y="1152767"/>
            <a:ext cx="4519955" cy="2186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4" y="4406422"/>
            <a:ext cx="3786120" cy="180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17204" y="211540"/>
            <a:ext cx="4564396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3339622"/>
            <a:ext cx="39146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213207"/>
            <a:ext cx="853439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file3.28: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Evg14;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9373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40386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06188" y="228600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82" y="3996516"/>
            <a:ext cx="4158018" cy="164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7436" y="5685109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file3.29: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/>
              <a:t>EnOnjSSR049028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636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67" y="1139767"/>
            <a:ext cx="6124433" cy="178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504966" y="152400"/>
            <a:ext cx="6276834" cy="9759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3931794"/>
            <a:ext cx="5903795" cy="163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541361" y="2937602"/>
            <a:ext cx="5972033" cy="994192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598" y="5715000"/>
            <a:ext cx="7391402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Additional file3.3: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48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1- 48)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Evg2;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 ††= negative control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9247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29" y="1188594"/>
            <a:ext cx="4256171" cy="2039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6" y="4275161"/>
            <a:ext cx="4077614" cy="202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81686" y="327880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252401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file3.30: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/>
              <a:t>EnOnjSSR049028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478075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5" y="1139588"/>
            <a:ext cx="4183396" cy="195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05" y="4289946"/>
            <a:ext cx="4259596" cy="188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17204" y="211540"/>
            <a:ext cx="4564396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3200400"/>
            <a:ext cx="39146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213207"/>
            <a:ext cx="86868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file3.31: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sz="1400" dirty="0"/>
              <a:t>EnOnjSSR049028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242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48" y="1063568"/>
            <a:ext cx="4138683" cy="196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6" y="3963534"/>
            <a:ext cx="4184175" cy="176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06188" y="228600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4025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5791200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file3.32: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/>
              <a:t>EnBedSSR020585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3452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0" y="1188594"/>
            <a:ext cx="4117420" cy="1935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15" y="4234218"/>
            <a:ext cx="4093685" cy="185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94387" y="3048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81686" y="3278804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399" y="6121010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file3.33: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primer</a:t>
            </a:r>
            <a:r>
              <a:rPr lang="en-US" sz="1400" dirty="0"/>
              <a:t> EnBedSSR020585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3740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48" y="1125939"/>
            <a:ext cx="4151551" cy="202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56" y="4263788"/>
            <a:ext cx="4135544" cy="199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17204" y="211540"/>
            <a:ext cx="4564396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3200400"/>
            <a:ext cx="3914663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258788"/>
            <a:ext cx="86868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file3.34: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/>
              <a:t>EnBedSSR020585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33941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248676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file3.35: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/>
              <a:t>EnM00011571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4" y="1097506"/>
            <a:ext cx="4107976" cy="202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88" y="4190139"/>
            <a:ext cx="4107976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606188" y="225187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581737" y="3166645"/>
            <a:ext cx="4172234" cy="10234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198661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399" y="6121010"/>
            <a:ext cx="814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file3.36: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primer,</a:t>
            </a:r>
            <a:r>
              <a:rPr lang="en-US" sz="1400" dirty="0" smtClean="0"/>
              <a:t> </a:t>
            </a:r>
            <a:r>
              <a:rPr lang="en-US" sz="1400" dirty="0"/>
              <a:t>EnM00011571</a:t>
            </a:r>
            <a:endParaRPr lang="en-GB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81" y="1132967"/>
            <a:ext cx="4117419" cy="207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71" y="4193204"/>
            <a:ext cx="4197430" cy="1942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494387" y="2286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03171" y="3278804"/>
            <a:ext cx="4197430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23478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" y="6258788"/>
            <a:ext cx="86868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file3.37: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/>
              <a:t>EnM00011571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44" y="4190999"/>
            <a:ext cx="4138956" cy="205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98" y="1087272"/>
            <a:ext cx="4062756" cy="200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617204" y="168323"/>
            <a:ext cx="4564396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661645" y="3124200"/>
            <a:ext cx="4138955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227173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085126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file3.38: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/>
              <a:t> </a:t>
            </a:r>
            <a:r>
              <a:rPr lang="en-US" sz="1400" dirty="0" smtClean="0"/>
              <a:t>EnM00025665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68" y="4006680"/>
            <a:ext cx="4086003" cy="202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78" y="1002152"/>
            <a:ext cx="4035593" cy="1943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6"/>
          <p:cNvSpPr txBox="1">
            <a:spLocks noChangeArrowheads="1"/>
          </p:cNvSpPr>
          <p:nvPr/>
        </p:nvSpPr>
        <p:spPr bwMode="auto">
          <a:xfrm>
            <a:off x="660007" y="178557"/>
            <a:ext cx="4147782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632143" y="2983186"/>
            <a:ext cx="4172234" cy="10234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610229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399" y="6121010"/>
            <a:ext cx="814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file3.39: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33-64)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primer,</a:t>
            </a:r>
            <a:r>
              <a:rPr lang="en-US" sz="1400" dirty="0" smtClean="0"/>
              <a:t> </a:t>
            </a:r>
            <a:r>
              <a:rPr lang="en-US" sz="1400" dirty="0"/>
              <a:t> EnM00025665 </a:t>
            </a:r>
            <a:endParaRPr lang="en-GB" sz="1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8" y="4086465"/>
            <a:ext cx="4133341" cy="202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59" y="1128315"/>
            <a:ext cx="4038600" cy="188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494387" y="228600"/>
            <a:ext cx="4458614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481686" y="3175406"/>
            <a:ext cx="4103014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63073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8" y="1472174"/>
            <a:ext cx="6296892" cy="172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519544" y="329174"/>
            <a:ext cx="6262256" cy="1143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26" y="4475313"/>
            <a:ext cx="5853547" cy="1552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84908" y="3352800"/>
            <a:ext cx="5718465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899" y="6038440"/>
            <a:ext cx="8420101" cy="61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file3.4: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47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49-95)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Evg2;</a:t>
            </a: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analysis</a:t>
            </a:r>
            <a:endParaRPr lang="en-GB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21603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6096000"/>
            <a:ext cx="868680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file3.40: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31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65-95)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/>
              <a:t>EnM00025665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samples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clearly identified, which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were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††=  negative control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52" y="1082723"/>
            <a:ext cx="4026447" cy="1822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68" y="4066951"/>
            <a:ext cx="4007894" cy="1751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617204" y="168323"/>
            <a:ext cx="4564396" cy="9144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630938" y="2961128"/>
            <a:ext cx="4138955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14688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60" y="1128395"/>
            <a:ext cx="6276834" cy="1809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61" y="4038601"/>
            <a:ext cx="5819634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4024" y="304800"/>
            <a:ext cx="6276834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541361" y="3048000"/>
            <a:ext cx="5972033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598" y="5715000"/>
            <a:ext cx="7391402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Additional file3.5: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48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1- 48)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Evg4;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analysis; ††= negative control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2921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06" y="1295399"/>
            <a:ext cx="6284794" cy="183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484908" y="152400"/>
            <a:ext cx="6437194" cy="101497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44" y="4229347"/>
            <a:ext cx="5805056" cy="1477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62547"/>
            <a:ext cx="5779414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599" y="5796618"/>
            <a:ext cx="8762999" cy="1028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file3.6: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47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49-95)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Evg4;</a:t>
            </a: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negative control;</a:t>
            </a:r>
            <a:r>
              <a:rPr lang="en-GB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GB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†=samples not </a:t>
            </a:r>
            <a:r>
              <a:rPr lang="en-GB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clearly identified, which were not included in the analysis</a:t>
            </a:r>
            <a:endParaRPr lang="en-GB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251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1219199"/>
            <a:ext cx="6393976" cy="149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33" y="3952405"/>
            <a:ext cx="6165376" cy="146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4024" y="319405"/>
            <a:ext cx="6276834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541361" y="3048000"/>
            <a:ext cx="5972033" cy="88379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Haywona_1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Hywona_2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Kombotra_3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Kikle_nech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Cherkiwa 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0140" y="5562600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file3.7: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48 enset landraces (sample numbers 1- 48) 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Evg5;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analysis; ††= negative control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4282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29" y="1236685"/>
            <a:ext cx="6388702" cy="147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26"/>
          <p:cNvSpPr txBox="1">
            <a:spLocks noChangeArrowheads="1"/>
          </p:cNvSpPr>
          <p:nvPr/>
        </p:nvSpPr>
        <p:spPr bwMode="auto">
          <a:xfrm>
            <a:off x="468986" y="221711"/>
            <a:ext cx="6437194" cy="1014974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Asu 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Kikle_key_1</a:t>
            </a: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Agene </a:t>
            </a: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Mintiwea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Oniya_K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Gishra_K_3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Beleka_2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Kikle_key_2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Tesa_4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Sebera_2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Arke_2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Lochingia_1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Meze_2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Arke_3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Lochingia_3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Tsela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Kinkisir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 Box 26"/>
          <p:cNvSpPr txBox="1">
            <a:spLocks noChangeArrowheads="1"/>
          </p:cNvSpPr>
          <p:nvPr/>
        </p:nvSpPr>
        <p:spPr bwMode="auto">
          <a:xfrm>
            <a:off x="468986" y="3162547"/>
            <a:ext cx="6084214" cy="10668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Gariye_2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Anchiro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Deya_2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Karona </a:t>
            </a:r>
            <a:endParaRPr lang="en-GB" sz="1100" dirty="0" smtClean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Guadamerat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Sapara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Yiregiye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Nechiwe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Lemat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Agade_2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Yeshira_qinke_2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Shodedine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Kertiya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Ame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Unjeme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Sorpe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Siskela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Ladder</a:t>
            </a:r>
            <a:endParaRPr lang="en-GB" sz="1100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599" y="5796618"/>
            <a:ext cx="8762999" cy="886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file3.8: DNA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47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enset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landraces (sample 49-95)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SSR primer, Evg5;</a:t>
            </a:r>
            <a:endParaRPr lang="en-US" sz="1400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††= 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negative control;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†=samples not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clearly identified, which were not included in the analysis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21" y="4262328"/>
            <a:ext cx="6122717" cy="14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122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07" y="1039496"/>
            <a:ext cx="4260377" cy="1625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425" y="3988935"/>
            <a:ext cx="4262245" cy="1649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464024" y="152400"/>
            <a:ext cx="4488976" cy="82359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Astara_2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Dere_3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Guarye_3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609601" y="3047999"/>
            <a:ext cx="4343399" cy="91553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100000"/>
                <a:lumOff val="0"/>
              </a:schemeClr>
            </a:solidFill>
            <a:miter lim="800000"/>
            <a:headEnd/>
            <a:tailEnd/>
          </a:ln>
        </p:spPr>
        <p:txBody>
          <a:bodyPr rot="0" vert="vert270" wrap="square" lIns="91440" tIns="45720" rIns="91440" bIns="45720" anchor="t" anchorCtr="0" upright="1">
            <a:no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Kibnar_3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Atshkit_1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Bishaeset_2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Chehuyet_2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Sinwot_3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Denkinet_3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Atshakit_2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Terye_1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Terye_2 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Oniya_1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Kiniwara_1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Agede_1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Gishra_1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Mekelwesa_2</a:t>
            </a: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GB" sz="11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Ladder</a:t>
            </a:r>
            <a:endParaRPr lang="en-GB" sz="11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fontAlgn="base">
              <a:lnSpc>
                <a:spcPct val="115000"/>
              </a:lnSpc>
              <a:spcAft>
                <a:spcPts val="240"/>
              </a:spcAft>
            </a:pPr>
            <a:endParaRPr lang="en-GB" sz="11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65850" y="6114252"/>
            <a:ext cx="8145439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240"/>
              </a:spcAft>
            </a:pP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Additional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file3.9: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DNA fragments of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 enset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landraces (sample numbers 1-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32) </a:t>
            </a:r>
            <a:r>
              <a:rPr lang="en-US" sz="1400" dirty="0">
                <a:solidFill>
                  <a:prstClr val="black"/>
                </a:solidFill>
                <a:latin typeface="Arial" charset="0"/>
                <a:cs typeface="Arial" charset="0"/>
              </a:rPr>
              <a:t>amplified by  SSR primer, </a:t>
            </a:r>
            <a:r>
              <a:rPr lang="en-US" sz="14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Evg6; </a:t>
            </a:r>
            <a:r>
              <a:rPr lang="en-GB" sz="1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†=  sample not clearly identified, which was not included in the </a:t>
            </a:r>
            <a:r>
              <a:rPr lang="en-GB" sz="14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analysis </a:t>
            </a:r>
            <a:endParaRPr lang="en-GB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903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2878</Words>
  <Application>Microsoft Office PowerPoint</Application>
  <PresentationFormat>On-screen Show (4:3)</PresentationFormat>
  <Paragraphs>1731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90</cp:revision>
  <dcterms:created xsi:type="dcterms:W3CDTF">2020-09-04T13:25:16Z</dcterms:created>
  <dcterms:modified xsi:type="dcterms:W3CDTF">2020-09-08T07:28:22Z</dcterms:modified>
</cp:coreProperties>
</file>