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7" r:id="rId2"/>
    <p:sldId id="259" r:id="rId3"/>
    <p:sldId id="258" r:id="rId4"/>
    <p:sldId id="261" r:id="rId5"/>
    <p:sldId id="262" r:id="rId6"/>
  </p:sldIdLst>
  <p:sldSz cx="12192000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94641"/>
  </p:normalViewPr>
  <p:slideViewPr>
    <p:cSldViewPr snapToGrid="0">
      <p:cViewPr>
        <p:scale>
          <a:sx n="150" d="100"/>
          <a:sy n="150" d="100"/>
        </p:scale>
        <p:origin x="346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281FE-74BF-D145-AF3A-B9A289872CB7}" type="datetimeFigureOut">
              <a:rPr kumimoji="1" lang="zh-CN" altLang="en-US" smtClean="0"/>
              <a:t>2025/7/23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43000"/>
            <a:ext cx="41814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0F5BC-0459-7842-8069-77E984024E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060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0F5BC-0459-7842-8069-77E984024E4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514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0F5BC-0459-7842-8069-77E984024E4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897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2842"/>
            <a:ext cx="10363200" cy="3133172"/>
          </a:xfrm>
        </p:spPr>
        <p:txBody>
          <a:bodyPr anchor="b"/>
          <a:lstStyle>
            <a:lvl1pPr algn="ctr">
              <a:defRPr sz="787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6842"/>
            <a:ext cx="9144000" cy="2172804"/>
          </a:xfrm>
        </p:spPr>
        <p:txBody>
          <a:bodyPr/>
          <a:lstStyle>
            <a:lvl1pPr marL="0" indent="0" algn="ctr">
              <a:buNone/>
              <a:defRPr sz="3150"/>
            </a:lvl1pPr>
            <a:lvl2pPr marL="599984" indent="0" algn="ctr">
              <a:buNone/>
              <a:defRPr sz="2625"/>
            </a:lvl2pPr>
            <a:lvl3pPr marL="1199967" indent="0" algn="ctr">
              <a:buNone/>
              <a:defRPr sz="2362"/>
            </a:lvl3pPr>
            <a:lvl4pPr marL="1799951" indent="0" algn="ctr">
              <a:buNone/>
              <a:defRPr sz="2100"/>
            </a:lvl4pPr>
            <a:lvl5pPr marL="2399934" indent="0" algn="ctr">
              <a:buNone/>
              <a:defRPr sz="2100"/>
            </a:lvl5pPr>
            <a:lvl6pPr marL="2999918" indent="0" algn="ctr">
              <a:buNone/>
              <a:defRPr sz="2100"/>
            </a:lvl6pPr>
            <a:lvl7pPr marL="3599901" indent="0" algn="ctr">
              <a:buNone/>
              <a:defRPr sz="2100"/>
            </a:lvl7pPr>
            <a:lvl8pPr marL="4199885" indent="0" algn="ctr">
              <a:buNone/>
              <a:defRPr sz="2100"/>
            </a:lvl8pPr>
            <a:lvl9pPr marL="4799868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930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710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142"/>
            <a:ext cx="2628900" cy="762669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142"/>
            <a:ext cx="7734300" cy="762669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484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3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3638"/>
            <a:ext cx="10515600" cy="3743557"/>
          </a:xfrm>
        </p:spPr>
        <p:txBody>
          <a:bodyPr anchor="b"/>
          <a:lstStyle>
            <a:lvl1pPr>
              <a:defRPr sz="787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2610"/>
            <a:ext cx="10515600" cy="1968648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>
                    <a:tint val="82000"/>
                  </a:schemeClr>
                </a:solidFill>
              </a:defRPr>
            </a:lvl1pPr>
            <a:lvl2pPr marL="599984" indent="0">
              <a:buNone/>
              <a:defRPr sz="2625">
                <a:solidFill>
                  <a:schemeClr val="tx1">
                    <a:tint val="82000"/>
                  </a:schemeClr>
                </a:solidFill>
              </a:defRPr>
            </a:lvl2pPr>
            <a:lvl3pPr marL="1199967" indent="0">
              <a:buNone/>
              <a:defRPr sz="2362">
                <a:solidFill>
                  <a:schemeClr val="tx1">
                    <a:tint val="82000"/>
                  </a:schemeClr>
                </a:solidFill>
              </a:defRPr>
            </a:lvl3pPr>
            <a:lvl4pPr marL="1799951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4pPr>
            <a:lvl5pPr marL="2399934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5pPr>
            <a:lvl6pPr marL="2999918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6pPr>
            <a:lvl7pPr marL="3599901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7pPr>
            <a:lvl8pPr marL="4199885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8pPr>
            <a:lvl9pPr marL="4799868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358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5710"/>
            <a:ext cx="5181600" cy="571012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5710"/>
            <a:ext cx="5181600" cy="571012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79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144"/>
            <a:ext cx="10515600" cy="17394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137"/>
            <a:ext cx="5157787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331"/>
            <a:ext cx="5157787" cy="483516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137"/>
            <a:ext cx="5183188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331"/>
            <a:ext cx="5183188" cy="483516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347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141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645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99969"/>
            <a:ext cx="39322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769"/>
            <a:ext cx="6172200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99862"/>
            <a:ext cx="39322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902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99969"/>
            <a:ext cx="39322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769"/>
            <a:ext cx="6172200" cy="6395505"/>
          </a:xfrm>
        </p:spPr>
        <p:txBody>
          <a:bodyPr anchor="t"/>
          <a:lstStyle>
            <a:lvl1pPr marL="0" indent="0">
              <a:buNone/>
              <a:defRPr sz="4199"/>
            </a:lvl1pPr>
            <a:lvl2pPr marL="599984" indent="0">
              <a:buNone/>
              <a:defRPr sz="3674"/>
            </a:lvl2pPr>
            <a:lvl3pPr marL="1199967" indent="0">
              <a:buNone/>
              <a:defRPr sz="3150"/>
            </a:lvl3pPr>
            <a:lvl4pPr marL="1799951" indent="0">
              <a:buNone/>
              <a:defRPr sz="2625"/>
            </a:lvl4pPr>
            <a:lvl5pPr marL="2399934" indent="0">
              <a:buNone/>
              <a:defRPr sz="2625"/>
            </a:lvl5pPr>
            <a:lvl6pPr marL="2999918" indent="0">
              <a:buNone/>
              <a:defRPr sz="2625"/>
            </a:lvl6pPr>
            <a:lvl7pPr marL="3599901" indent="0">
              <a:buNone/>
              <a:defRPr sz="2625"/>
            </a:lvl7pPr>
            <a:lvl8pPr marL="4199885" indent="0">
              <a:buNone/>
              <a:defRPr sz="2625"/>
            </a:lvl8pPr>
            <a:lvl9pPr marL="4799868" indent="0">
              <a:buNone/>
              <a:defRPr sz="262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99862"/>
            <a:ext cx="39322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53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144"/>
            <a:ext cx="10515600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5710"/>
            <a:ext cx="10515600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1240"/>
            <a:ext cx="2743200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61EA3-5449-F946-BA09-BF49593887DA}" type="datetimeFigureOut">
              <a:rPr kumimoji="1" lang="zh-CN" altLang="en-US" smtClean="0"/>
              <a:t>2025/7/22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1240"/>
            <a:ext cx="4114800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1240"/>
            <a:ext cx="2743200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D70C3B-B42B-534B-B3AE-B98C00B1A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59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99967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92" indent="-299992" algn="l" defTabSz="1199967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75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499959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099942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926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91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893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877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86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8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967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95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93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91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90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885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86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image" Target="../media/image1.tif"/><Relationship Id="rId7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image" Target="../media/image7.tif"/><Relationship Id="rId7" Type="http://schemas.openxmlformats.org/officeDocument/2006/relationships/image" Target="../media/image1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7" Type="http://schemas.openxmlformats.org/officeDocument/2006/relationships/image" Target="../media/image18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7" Type="http://schemas.openxmlformats.org/officeDocument/2006/relationships/image" Target="../media/image24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"/><Relationship Id="rId3" Type="http://schemas.openxmlformats.org/officeDocument/2006/relationships/image" Target="../media/image26.tif"/><Relationship Id="rId7" Type="http://schemas.openxmlformats.org/officeDocument/2006/relationships/image" Target="../media/image30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"/><Relationship Id="rId5" Type="http://schemas.openxmlformats.org/officeDocument/2006/relationships/image" Target="../media/image28.tif"/><Relationship Id="rId10" Type="http://schemas.openxmlformats.org/officeDocument/2006/relationships/image" Target="../media/image33.tif"/><Relationship Id="rId4" Type="http://schemas.openxmlformats.org/officeDocument/2006/relationships/image" Target="../media/image27.tif"/><Relationship Id="rId9" Type="http://schemas.openxmlformats.org/officeDocument/2006/relationships/image" Target="../media/image3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1A16C-2F98-4511-AFD9-0D8921AF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C51289F-1BEC-FC45-E433-F896D9875322}"/>
              </a:ext>
            </a:extLst>
          </p:cNvPr>
          <p:cNvSpPr txBox="1"/>
          <p:nvPr/>
        </p:nvSpPr>
        <p:spPr>
          <a:xfrm>
            <a:off x="1755726" y="8616151"/>
            <a:ext cx="868054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10A. Original gel blot of Western blot for evaluation of PSMB7 protein expression in patients with lung cancer.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E9FD26-249A-FDF5-8708-6C1FCF368F92}"/>
              </a:ext>
            </a:extLst>
          </p:cNvPr>
          <p:cNvSpPr txBox="1"/>
          <p:nvPr/>
        </p:nvSpPr>
        <p:spPr>
          <a:xfrm>
            <a:off x="2991860" y="7881770"/>
            <a:ext cx="2463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0.1 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754804B-B535-DC02-029A-93DB93FFA6D5}"/>
              </a:ext>
            </a:extLst>
          </p:cNvPr>
          <p:cNvSpPr txBox="1"/>
          <p:nvPr/>
        </p:nvSpPr>
        <p:spPr>
          <a:xfrm>
            <a:off x="215153" y="6557921"/>
            <a:ext cx="1863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Merge with 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74E2AD-C101-961F-DB60-18FAA14F8F10}"/>
              </a:ext>
            </a:extLst>
          </p:cNvPr>
          <p:cNvSpPr txBox="1"/>
          <p:nvPr/>
        </p:nvSpPr>
        <p:spPr>
          <a:xfrm>
            <a:off x="215153" y="4198816"/>
            <a:ext cx="18632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merge with maker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F27CCC1-9836-EE04-B6DB-0AAC1F5174EA}"/>
              </a:ext>
            </a:extLst>
          </p:cNvPr>
          <p:cNvSpPr txBox="1"/>
          <p:nvPr/>
        </p:nvSpPr>
        <p:spPr>
          <a:xfrm>
            <a:off x="1215614" y="900753"/>
            <a:ext cx="862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 descr="图片包含 游戏机&#10;&#10;AI 生成的内容可能不正确。">
            <a:extLst>
              <a:ext uri="{FF2B5EF4-FFF2-40B4-BE49-F238E27FC236}">
                <a16:creationId xmlns:a16="http://schemas.microsoft.com/office/drawing/2014/main" id="{A0F02A83-ACBF-F363-F0FC-27C96EACC1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69" b="29224"/>
          <a:stretch>
            <a:fillRect/>
          </a:stretch>
        </p:blipFill>
        <p:spPr>
          <a:xfrm>
            <a:off x="2156801" y="6814"/>
            <a:ext cx="3960000" cy="2208455"/>
          </a:xfrm>
          <a:prstGeom prst="rect">
            <a:avLst/>
          </a:prstGeom>
        </p:spPr>
      </p:pic>
      <p:pic>
        <p:nvPicPr>
          <p:cNvPr id="24" name="图片 23" descr="电脑屏幕的照片&#10;&#10;AI 生成的内容可能不正确。">
            <a:extLst>
              <a:ext uri="{FF2B5EF4-FFF2-40B4-BE49-F238E27FC236}">
                <a16:creationId xmlns:a16="http://schemas.microsoft.com/office/drawing/2014/main" id="{92BB4859-369D-4635-9F6E-9D022129FD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178" b="11926"/>
          <a:stretch>
            <a:fillRect/>
          </a:stretch>
        </p:blipFill>
        <p:spPr>
          <a:xfrm flipH="1">
            <a:off x="7065399" y="15832"/>
            <a:ext cx="3960000" cy="2040614"/>
          </a:xfrm>
          <a:prstGeom prst="rect">
            <a:avLst/>
          </a:prstGeom>
        </p:spPr>
      </p:pic>
      <p:pic>
        <p:nvPicPr>
          <p:cNvPr id="26" name="图片 25" descr="建筑的摆设布局&#10;&#10;AI 生成的内容可能不正确。">
            <a:extLst>
              <a:ext uri="{FF2B5EF4-FFF2-40B4-BE49-F238E27FC236}">
                <a16:creationId xmlns:a16="http://schemas.microsoft.com/office/drawing/2014/main" id="{1F8F4243-8FB4-9BDF-01F7-18E84D7957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389" b="10105"/>
          <a:stretch>
            <a:fillRect/>
          </a:stretch>
        </p:blipFill>
        <p:spPr>
          <a:xfrm>
            <a:off x="7118195" y="3380396"/>
            <a:ext cx="3960000" cy="220845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2876AF5-16BD-93B9-1D63-F92764BBE8C6}"/>
              </a:ext>
            </a:extLst>
          </p:cNvPr>
          <p:cNvSpPr txBox="1"/>
          <p:nvPr/>
        </p:nvSpPr>
        <p:spPr>
          <a:xfrm>
            <a:off x="8124622" y="7946506"/>
            <a:ext cx="2463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0.1 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5BF6710-075C-E7AF-97D3-29D287557623}"/>
              </a:ext>
            </a:extLst>
          </p:cNvPr>
          <p:cNvGrpSpPr/>
          <p:nvPr/>
        </p:nvGrpSpPr>
        <p:grpSpPr>
          <a:xfrm>
            <a:off x="2094069" y="5673163"/>
            <a:ext cx="3960000" cy="2280621"/>
            <a:chOff x="2094069" y="5206681"/>
            <a:chExt cx="4089400" cy="2280621"/>
          </a:xfrm>
        </p:grpSpPr>
        <p:pic>
          <p:nvPicPr>
            <p:cNvPr id="22" name="图片 21" descr="图片包含 游戏机&#10;&#10;AI 生成的内容可能不正确。">
              <a:extLst>
                <a:ext uri="{FF2B5EF4-FFF2-40B4-BE49-F238E27FC236}">
                  <a16:creationId xmlns:a16="http://schemas.microsoft.com/office/drawing/2014/main" id="{DCEAD72A-934C-DBC1-8178-F4DF1A681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4165" b="28327"/>
            <a:stretch>
              <a:fillRect/>
            </a:stretch>
          </p:blipFill>
          <p:spPr>
            <a:xfrm>
              <a:off x="2094069" y="5206681"/>
              <a:ext cx="4089400" cy="2280621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CF44D85-028A-1408-DA79-7794E2B0473D}"/>
                </a:ext>
              </a:extLst>
            </p:cNvPr>
            <p:cNvSpPr/>
            <p:nvPr/>
          </p:nvSpPr>
          <p:spPr>
            <a:xfrm>
              <a:off x="2928105" y="6168713"/>
              <a:ext cx="2340000" cy="27305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0593A03-9CBB-E9D7-C72D-4B36986540EC}"/>
                </a:ext>
              </a:extLst>
            </p:cNvPr>
            <p:cNvSpPr/>
            <p:nvPr/>
          </p:nvSpPr>
          <p:spPr>
            <a:xfrm>
              <a:off x="2927147" y="5841961"/>
              <a:ext cx="2340000" cy="16547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CDE1C9E-506F-0A3E-04F6-063F55F7708D}"/>
              </a:ext>
            </a:extLst>
          </p:cNvPr>
          <p:cNvGrpSpPr/>
          <p:nvPr/>
        </p:nvGrpSpPr>
        <p:grpSpPr>
          <a:xfrm>
            <a:off x="7118195" y="5678763"/>
            <a:ext cx="3960000" cy="2280621"/>
            <a:chOff x="7118195" y="5099683"/>
            <a:chExt cx="4089400" cy="2280621"/>
          </a:xfrm>
        </p:grpSpPr>
        <p:pic>
          <p:nvPicPr>
            <p:cNvPr id="28" name="图片 27" descr="房间的摆设布局&#10;&#10;AI 生成的内容可能不正确。">
              <a:extLst>
                <a:ext uri="{FF2B5EF4-FFF2-40B4-BE49-F238E27FC236}">
                  <a16:creationId xmlns:a16="http://schemas.microsoft.com/office/drawing/2014/main" id="{C8FBA22A-FF0B-CD2D-FE08-8E807B69E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2564" b="9929"/>
            <a:stretch>
              <a:fillRect/>
            </a:stretch>
          </p:blipFill>
          <p:spPr>
            <a:xfrm>
              <a:off x="7118195" y="5099683"/>
              <a:ext cx="4089400" cy="2280621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209DFF4-0E4B-57B5-14C8-F3283E4CB584}"/>
                </a:ext>
              </a:extLst>
            </p:cNvPr>
            <p:cNvSpPr/>
            <p:nvPr/>
          </p:nvSpPr>
          <p:spPr>
            <a:xfrm>
              <a:off x="7976652" y="6239993"/>
              <a:ext cx="2305394" cy="27305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47D890F-67C5-94AE-08AF-E41F4E872A4C}"/>
                </a:ext>
              </a:extLst>
            </p:cNvPr>
            <p:cNvSpPr/>
            <p:nvPr/>
          </p:nvSpPr>
          <p:spPr>
            <a:xfrm>
              <a:off x="7967027" y="5890604"/>
              <a:ext cx="2305394" cy="19204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BC06B5B-D7C5-B25F-10FE-E6FE2A6DC6B6}"/>
              </a:ext>
            </a:extLst>
          </p:cNvPr>
          <p:cNvGrpSpPr/>
          <p:nvPr/>
        </p:nvGrpSpPr>
        <p:grpSpPr>
          <a:xfrm>
            <a:off x="2094069" y="1822939"/>
            <a:ext cx="3960000" cy="3745207"/>
            <a:chOff x="2094069" y="1145937"/>
            <a:chExt cx="4089400" cy="3745207"/>
          </a:xfrm>
        </p:grpSpPr>
        <p:pic>
          <p:nvPicPr>
            <p:cNvPr id="21" name="图片 20" descr="雪地上&#10;&#10;AI 生成的内容可能不正确。">
              <a:extLst>
                <a:ext uri="{FF2B5EF4-FFF2-40B4-BE49-F238E27FC236}">
                  <a16:creationId xmlns:a16="http://schemas.microsoft.com/office/drawing/2014/main" id="{27CEAE33-FB41-631F-2EB0-4F32049A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3045" b="29448"/>
            <a:stretch>
              <a:fillRect/>
            </a:stretch>
          </p:blipFill>
          <p:spPr>
            <a:xfrm>
              <a:off x="2094069" y="2610523"/>
              <a:ext cx="4089400" cy="2280621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269A286-1190-57F2-DB25-835D836437CF}"/>
                </a:ext>
              </a:extLst>
            </p:cNvPr>
            <p:cNvSpPr txBox="1"/>
            <p:nvPr/>
          </p:nvSpPr>
          <p:spPr>
            <a:xfrm rot="18608749">
              <a:off x="2651345" y="1970362"/>
              <a:ext cx="18950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ung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Cancer patient 1 - Normal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304F3ED-4D01-339B-AEDB-F893E3DBA1AE}"/>
                </a:ext>
              </a:extLst>
            </p:cNvPr>
            <p:cNvSpPr txBox="1"/>
            <p:nvPr/>
          </p:nvSpPr>
          <p:spPr>
            <a:xfrm rot="18630067">
              <a:off x="4024535" y="1990111"/>
              <a:ext cx="17876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Tumor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0785355-58C5-C6DA-AB78-6AC6DDC76F22}"/>
                </a:ext>
              </a:extLst>
            </p:cNvPr>
            <p:cNvSpPr txBox="1"/>
            <p:nvPr/>
          </p:nvSpPr>
          <p:spPr>
            <a:xfrm rot="18608749">
              <a:off x="4801511" y="1970362"/>
              <a:ext cx="17876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Tumor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788E62F-0D9D-A35E-E3CC-0D71FC49EACF}"/>
                </a:ext>
              </a:extLst>
            </p:cNvPr>
            <p:cNvSpPr txBox="1"/>
            <p:nvPr/>
          </p:nvSpPr>
          <p:spPr>
            <a:xfrm rot="18630067">
              <a:off x="3661183" y="1973657"/>
              <a:ext cx="17876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Tumor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512399C-CD60-A28A-53A7-88BDE498CAB4}"/>
                </a:ext>
              </a:extLst>
            </p:cNvPr>
            <p:cNvSpPr txBox="1"/>
            <p:nvPr/>
          </p:nvSpPr>
          <p:spPr>
            <a:xfrm rot="18608749">
              <a:off x="4415716" y="1970362"/>
              <a:ext cx="17876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Tumor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8687B25-06B9-0143-30FA-56E2D528123E}"/>
                </a:ext>
              </a:extLst>
            </p:cNvPr>
            <p:cNvSpPr txBox="1"/>
            <p:nvPr/>
          </p:nvSpPr>
          <p:spPr>
            <a:xfrm rot="18630067">
              <a:off x="2900597" y="1973657"/>
              <a:ext cx="17876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1 - Tumor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B7920089-4C4F-84F3-2D5F-0BEF01A6362D}"/>
                </a:ext>
              </a:extLst>
            </p:cNvPr>
            <p:cNvSpPr txBox="1"/>
            <p:nvPr/>
          </p:nvSpPr>
          <p:spPr>
            <a:xfrm rot="18608749">
              <a:off x="3255588" y="1984453"/>
              <a:ext cx="17876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Tumor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D14264F-8F4F-A195-86E1-00C29C6E9ABC}"/>
                </a:ext>
              </a:extLst>
            </p:cNvPr>
            <p:cNvSpPr txBox="1"/>
            <p:nvPr/>
          </p:nvSpPr>
          <p:spPr>
            <a:xfrm rot="18630067">
              <a:off x="4574211" y="1973657"/>
              <a:ext cx="1830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Normal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4E21AFA-BF70-6653-FEEF-B32089B08E88}"/>
                </a:ext>
              </a:extLst>
            </p:cNvPr>
            <p:cNvSpPr txBox="1"/>
            <p:nvPr/>
          </p:nvSpPr>
          <p:spPr>
            <a:xfrm rot="18608749">
              <a:off x="4183739" y="1970362"/>
              <a:ext cx="1830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Normal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98148E91-5C41-3816-3B64-D10ADBA71202}"/>
                </a:ext>
              </a:extLst>
            </p:cNvPr>
            <p:cNvSpPr txBox="1"/>
            <p:nvPr/>
          </p:nvSpPr>
          <p:spPr>
            <a:xfrm rot="18630067">
              <a:off x="3461692" y="1942512"/>
              <a:ext cx="1830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Normal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C974ABD2-A485-EAD2-57F6-877E4250E90A}"/>
                </a:ext>
              </a:extLst>
            </p:cNvPr>
            <p:cNvSpPr txBox="1"/>
            <p:nvPr/>
          </p:nvSpPr>
          <p:spPr>
            <a:xfrm rot="18608749">
              <a:off x="3827112" y="1970362"/>
              <a:ext cx="1830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Normal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166EEE94-45A8-EB87-64DB-213710B31AE1}"/>
                </a:ext>
              </a:extLst>
            </p:cNvPr>
            <p:cNvSpPr txBox="1"/>
            <p:nvPr/>
          </p:nvSpPr>
          <p:spPr>
            <a:xfrm rot="18630067">
              <a:off x="3089536" y="1942512"/>
              <a:ext cx="1830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Lung Cancer patient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Normal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D5EE096-BBFF-C534-75D3-3EE1E2693F9C}"/>
                </a:ext>
              </a:extLst>
            </p:cNvPr>
            <p:cNvSpPr txBox="1"/>
            <p:nvPr/>
          </p:nvSpPr>
          <p:spPr>
            <a:xfrm rot="18608749">
              <a:off x="2671601" y="2515028"/>
              <a:ext cx="5068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maker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D443EF9-0DC7-B4F3-5917-6AA74BB1E269}"/>
                </a:ext>
              </a:extLst>
            </p:cNvPr>
            <p:cNvSpPr txBox="1"/>
            <p:nvPr/>
          </p:nvSpPr>
          <p:spPr>
            <a:xfrm rot="18608749">
              <a:off x="5161539" y="2515028"/>
              <a:ext cx="5068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maker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7B5CB60C-8855-8DCC-3924-6B60B4FAA568}"/>
              </a:ext>
            </a:extLst>
          </p:cNvPr>
          <p:cNvSpPr txBox="1"/>
          <p:nvPr/>
        </p:nvSpPr>
        <p:spPr>
          <a:xfrm rot="18608749">
            <a:off x="7699904" y="2749221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1 -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F81657C-EA8D-9187-09D4-4FCF1956441C}"/>
              </a:ext>
            </a:extLst>
          </p:cNvPr>
          <p:cNvSpPr txBox="1"/>
          <p:nvPr/>
        </p:nvSpPr>
        <p:spPr>
          <a:xfrm rot="18630067">
            <a:off x="9041034" y="2768970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44A87B1-12DD-C71D-E0C1-559B0F7C8EE3}"/>
              </a:ext>
            </a:extLst>
          </p:cNvPr>
          <p:cNvSpPr txBox="1"/>
          <p:nvPr/>
        </p:nvSpPr>
        <p:spPr>
          <a:xfrm rot="18608749">
            <a:off x="9818010" y="2749221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E532332-2291-C9F1-1EDA-9203DBBBEBF1}"/>
              </a:ext>
            </a:extLst>
          </p:cNvPr>
          <p:cNvSpPr txBox="1"/>
          <p:nvPr/>
        </p:nvSpPr>
        <p:spPr>
          <a:xfrm rot="18630067">
            <a:off x="8677682" y="2752516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1E89402-AB91-2EB3-7C30-CD8744CE4865}"/>
              </a:ext>
            </a:extLst>
          </p:cNvPr>
          <p:cNvSpPr txBox="1"/>
          <p:nvPr/>
        </p:nvSpPr>
        <p:spPr>
          <a:xfrm rot="18608749">
            <a:off x="9432215" y="2749221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25AA324-C674-9E53-5845-9C256CFA64CB}"/>
              </a:ext>
            </a:extLst>
          </p:cNvPr>
          <p:cNvSpPr txBox="1"/>
          <p:nvPr/>
        </p:nvSpPr>
        <p:spPr>
          <a:xfrm rot="18630067">
            <a:off x="7917096" y="2752516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1 -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DC5B5D9-5D44-0FAD-C48E-EA7032C1DDA5}"/>
              </a:ext>
            </a:extLst>
          </p:cNvPr>
          <p:cNvSpPr txBox="1"/>
          <p:nvPr/>
        </p:nvSpPr>
        <p:spPr>
          <a:xfrm rot="18608749">
            <a:off x="8272087" y="2763312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8C6103B-0C68-3711-CF6A-23042A3ADA15}"/>
              </a:ext>
            </a:extLst>
          </p:cNvPr>
          <p:cNvSpPr txBox="1"/>
          <p:nvPr/>
        </p:nvSpPr>
        <p:spPr>
          <a:xfrm rot="18630067">
            <a:off x="9590710" y="2752516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585D0060-6193-D6C6-63B8-2CC83B9D4CF9}"/>
              </a:ext>
            </a:extLst>
          </p:cNvPr>
          <p:cNvSpPr txBox="1"/>
          <p:nvPr/>
        </p:nvSpPr>
        <p:spPr>
          <a:xfrm rot="18608749">
            <a:off x="9200238" y="2749221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3E76BA4-AEBB-2B8F-5B4F-FF1E4EC0BDB3}"/>
              </a:ext>
            </a:extLst>
          </p:cNvPr>
          <p:cNvSpPr txBox="1"/>
          <p:nvPr/>
        </p:nvSpPr>
        <p:spPr>
          <a:xfrm rot="18630067">
            <a:off x="8478191" y="2721371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BD2AB258-ED25-232A-448F-2C46BFA8263D}"/>
              </a:ext>
            </a:extLst>
          </p:cNvPr>
          <p:cNvSpPr txBox="1"/>
          <p:nvPr/>
        </p:nvSpPr>
        <p:spPr>
          <a:xfrm rot="18608749">
            <a:off x="8843611" y="2749221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A6B9032-DE2F-EB33-224B-3F8A4D925A34}"/>
              </a:ext>
            </a:extLst>
          </p:cNvPr>
          <p:cNvSpPr txBox="1"/>
          <p:nvPr/>
        </p:nvSpPr>
        <p:spPr>
          <a:xfrm rot="18630067">
            <a:off x="8106035" y="2721371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AF953D5C-377B-E137-BA75-55CD2E0D7808}"/>
              </a:ext>
            </a:extLst>
          </p:cNvPr>
          <p:cNvSpPr txBox="1"/>
          <p:nvPr/>
        </p:nvSpPr>
        <p:spPr>
          <a:xfrm rot="18608749">
            <a:off x="7688100" y="3293887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A8C42AE-78F4-1E43-B7DA-9845F20EB636}"/>
              </a:ext>
            </a:extLst>
          </p:cNvPr>
          <p:cNvSpPr txBox="1"/>
          <p:nvPr/>
        </p:nvSpPr>
        <p:spPr>
          <a:xfrm rot="18608749">
            <a:off x="10178038" y="3293887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64BD24B-1C65-613B-7440-6D3BCEF38608}"/>
              </a:ext>
            </a:extLst>
          </p:cNvPr>
          <p:cNvSpPr txBox="1"/>
          <p:nvPr/>
        </p:nvSpPr>
        <p:spPr>
          <a:xfrm>
            <a:off x="4302079" y="8296851"/>
            <a:ext cx="3587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10A  (anti-PSMB7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anti-α-tubulin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D93B874-DCED-0589-4BEC-D9D06215814A}"/>
              </a:ext>
            </a:extLst>
          </p:cNvPr>
          <p:cNvSpPr txBox="1"/>
          <p:nvPr/>
        </p:nvSpPr>
        <p:spPr>
          <a:xfrm>
            <a:off x="5166742" y="6640402"/>
            <a:ext cx="929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PSMB7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B52AEB3-BFCF-510A-EC0D-FC8B576DF4FC}"/>
              </a:ext>
            </a:extLst>
          </p:cNvPr>
          <p:cNvSpPr txBox="1"/>
          <p:nvPr/>
        </p:nvSpPr>
        <p:spPr>
          <a:xfrm>
            <a:off x="5166742" y="6227608"/>
            <a:ext cx="1109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α-tubulin</a:t>
            </a:r>
            <a:endParaRPr lang="zh-CN" altLang="en-US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D6B0C650-EC36-AEF1-4B11-211D7C633A73}"/>
              </a:ext>
            </a:extLst>
          </p:cNvPr>
          <p:cNvSpPr txBox="1"/>
          <p:nvPr/>
        </p:nvSpPr>
        <p:spPr>
          <a:xfrm>
            <a:off x="10193797" y="6794290"/>
            <a:ext cx="929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PSMB7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94F749C-7A77-6CB6-490E-61D31078533F}"/>
              </a:ext>
            </a:extLst>
          </p:cNvPr>
          <p:cNvSpPr txBox="1"/>
          <p:nvPr/>
        </p:nvSpPr>
        <p:spPr>
          <a:xfrm>
            <a:off x="10193797" y="6381496"/>
            <a:ext cx="1109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α-tubulin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2173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B6427-C65A-5DAE-80BF-7A824D72F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0D56C1-9ABD-7A29-FAA6-62E48A6D4FCF}"/>
              </a:ext>
            </a:extLst>
          </p:cNvPr>
          <p:cNvSpPr txBox="1"/>
          <p:nvPr/>
        </p:nvSpPr>
        <p:spPr>
          <a:xfrm>
            <a:off x="1710267" y="8587548"/>
            <a:ext cx="877146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/>
              <a:t>Figure </a:t>
            </a:r>
            <a:r>
              <a:rPr lang="en-US" altLang="zh-CN" dirty="0"/>
              <a:t>10A</a:t>
            </a:r>
            <a:r>
              <a:rPr lang="en-US" altLang="zh-CN"/>
              <a:t>. </a:t>
            </a:r>
            <a:r>
              <a:rPr lang="en-US" altLang="zh-CN" dirty="0"/>
              <a:t>Original gel blot of Western blot for evaluation </a:t>
            </a:r>
            <a:r>
              <a:rPr lang="en-US" altLang="zh-CN"/>
              <a:t>of PSMB7 </a:t>
            </a:r>
            <a:r>
              <a:rPr lang="en-US" altLang="zh-CN" dirty="0"/>
              <a:t>protein expression </a:t>
            </a:r>
            <a:r>
              <a:rPr lang="en-US" altLang="zh-CN"/>
              <a:t>in </a:t>
            </a:r>
            <a:r>
              <a:rPr lang="en-US" altLang="zh-CN" dirty="0"/>
              <a:t>patients with gastric cancer.</a:t>
            </a:r>
            <a:endParaRPr lang="zh-CN" altLang="en-US" dirty="0"/>
          </a:p>
        </p:txBody>
      </p:sp>
      <p:pic>
        <p:nvPicPr>
          <p:cNvPr id="4" name="图片 3" descr="房间的摆设布局&#10;&#10;AI 生成的内容可能不正确。">
            <a:extLst>
              <a:ext uri="{FF2B5EF4-FFF2-40B4-BE49-F238E27FC236}">
                <a16:creationId xmlns:a16="http://schemas.microsoft.com/office/drawing/2014/main" id="{6484934E-C3E2-616B-E910-8197539E34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518" b="9378"/>
          <a:stretch>
            <a:fillRect/>
          </a:stretch>
        </p:blipFill>
        <p:spPr>
          <a:xfrm>
            <a:off x="2617220" y="5728189"/>
            <a:ext cx="3960000" cy="2096745"/>
          </a:xfrm>
          <a:prstGeom prst="rect">
            <a:avLst/>
          </a:prstGeom>
        </p:spPr>
      </p:pic>
      <p:pic>
        <p:nvPicPr>
          <p:cNvPr id="6" name="图片 5" descr="电脑屏幕的照片&#10;&#10;AI 生成的内容可能不正确。">
            <a:extLst>
              <a:ext uri="{FF2B5EF4-FFF2-40B4-BE49-F238E27FC236}">
                <a16:creationId xmlns:a16="http://schemas.microsoft.com/office/drawing/2014/main" id="{68F620B4-FF5C-B807-CB10-58F0FD7CBE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764" b="11132"/>
          <a:stretch>
            <a:fillRect/>
          </a:stretch>
        </p:blipFill>
        <p:spPr>
          <a:xfrm>
            <a:off x="2617220" y="13545"/>
            <a:ext cx="3960000" cy="2096746"/>
          </a:xfrm>
          <a:prstGeom prst="rect">
            <a:avLst/>
          </a:prstGeom>
        </p:spPr>
      </p:pic>
      <p:pic>
        <p:nvPicPr>
          <p:cNvPr id="8" name="图片 7" descr="房间的摆设布局&#10;&#10;AI 生成的内容可能不正确。">
            <a:extLst>
              <a:ext uri="{FF2B5EF4-FFF2-40B4-BE49-F238E27FC236}">
                <a16:creationId xmlns:a16="http://schemas.microsoft.com/office/drawing/2014/main" id="{9560E7FB-26F3-F939-22A5-602DBE15CD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6056" b="8840"/>
          <a:stretch>
            <a:fillRect/>
          </a:stretch>
        </p:blipFill>
        <p:spPr>
          <a:xfrm>
            <a:off x="2617220" y="3560496"/>
            <a:ext cx="3960000" cy="2096745"/>
          </a:xfrm>
          <a:prstGeom prst="rect">
            <a:avLst/>
          </a:prstGeom>
        </p:spPr>
      </p:pic>
      <p:pic>
        <p:nvPicPr>
          <p:cNvPr id="16" name="图片 15" descr="图片包含 图示&#10;&#10;AI 生成的内容可能不正确。">
            <a:extLst>
              <a:ext uri="{FF2B5EF4-FFF2-40B4-BE49-F238E27FC236}">
                <a16:creationId xmlns:a16="http://schemas.microsoft.com/office/drawing/2014/main" id="{4F116D4A-BE47-881A-73F3-2B8862337A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9620" b="15277"/>
          <a:stretch>
            <a:fillRect/>
          </a:stretch>
        </p:blipFill>
        <p:spPr>
          <a:xfrm>
            <a:off x="6829811" y="13545"/>
            <a:ext cx="3960000" cy="2096746"/>
          </a:xfrm>
          <a:prstGeom prst="rect">
            <a:avLst/>
          </a:prstGeom>
        </p:spPr>
      </p:pic>
      <p:pic>
        <p:nvPicPr>
          <p:cNvPr id="18" name="图片 17" descr="图片包含 照片, 房间, 水, 大&#10;&#10;AI 生成的内容可能不正确。">
            <a:extLst>
              <a:ext uri="{FF2B5EF4-FFF2-40B4-BE49-F238E27FC236}">
                <a16:creationId xmlns:a16="http://schemas.microsoft.com/office/drawing/2014/main" id="{90829F24-1F64-11A6-9163-C919FCA0D3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0036" b="14860"/>
          <a:stretch>
            <a:fillRect/>
          </a:stretch>
        </p:blipFill>
        <p:spPr>
          <a:xfrm>
            <a:off x="6829811" y="3560496"/>
            <a:ext cx="3960000" cy="2096745"/>
          </a:xfrm>
          <a:prstGeom prst="rect">
            <a:avLst/>
          </a:prstGeom>
        </p:spPr>
      </p:pic>
      <p:pic>
        <p:nvPicPr>
          <p:cNvPr id="20" name="图片 19" descr="图片包含 照片, 厨房, 桌子, 鸟&#10;&#10;AI 生成的内容可能不正确。">
            <a:extLst>
              <a:ext uri="{FF2B5EF4-FFF2-40B4-BE49-F238E27FC236}">
                <a16:creationId xmlns:a16="http://schemas.microsoft.com/office/drawing/2014/main" id="{F16C7EA6-1CB0-8334-4742-684EA15E1C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9689" b="15208"/>
          <a:stretch>
            <a:fillRect/>
          </a:stretch>
        </p:blipFill>
        <p:spPr>
          <a:xfrm>
            <a:off x="6829811" y="5728189"/>
            <a:ext cx="3960000" cy="209674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D963323-94C6-8382-4479-D04AA44B26F8}"/>
              </a:ext>
            </a:extLst>
          </p:cNvPr>
          <p:cNvSpPr txBox="1"/>
          <p:nvPr/>
        </p:nvSpPr>
        <p:spPr>
          <a:xfrm>
            <a:off x="3753905" y="7778181"/>
            <a:ext cx="1877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l-GR" altLang="zh-CN" dirty="0"/>
              <a:t> </a:t>
            </a:r>
            <a:r>
              <a:rPr lang="en-US" altLang="zh-CN" dirty="0"/>
              <a:t>Exposure time: 0.1 s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586040D-9A42-8A7B-DF12-109FC89DDD73}"/>
              </a:ext>
            </a:extLst>
          </p:cNvPr>
          <p:cNvSpPr txBox="1"/>
          <p:nvPr/>
        </p:nvSpPr>
        <p:spPr>
          <a:xfrm>
            <a:off x="8109358" y="7752414"/>
            <a:ext cx="1877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l-GR" altLang="zh-CN"/>
              <a:t> </a:t>
            </a:r>
            <a:r>
              <a:rPr lang="en-US" altLang="zh-CN"/>
              <a:t>Exposure </a:t>
            </a:r>
            <a:r>
              <a:rPr lang="en-US" altLang="zh-CN" dirty="0"/>
              <a:t>time: 0.1 s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D9A5186-6292-0632-34C6-E66EFD27D8C3}"/>
              </a:ext>
            </a:extLst>
          </p:cNvPr>
          <p:cNvSpPr txBox="1"/>
          <p:nvPr/>
        </p:nvSpPr>
        <p:spPr>
          <a:xfrm rot="18608749">
            <a:off x="2997936" y="2824696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1 -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02BDDBC-B91E-0EF5-8950-39FB7F05B4D8}"/>
              </a:ext>
            </a:extLst>
          </p:cNvPr>
          <p:cNvSpPr txBox="1"/>
          <p:nvPr/>
        </p:nvSpPr>
        <p:spPr>
          <a:xfrm rot="18630067">
            <a:off x="4278884" y="2844445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18A1A8E-F0D4-0569-3879-2AF2D8D79BD7}"/>
              </a:ext>
            </a:extLst>
          </p:cNvPr>
          <p:cNvSpPr txBox="1"/>
          <p:nvPr/>
        </p:nvSpPr>
        <p:spPr>
          <a:xfrm rot="18608749">
            <a:off x="4961366" y="2841238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30F4D25-FB8B-D120-1839-D2EFD1717079}"/>
              </a:ext>
            </a:extLst>
          </p:cNvPr>
          <p:cNvSpPr txBox="1"/>
          <p:nvPr/>
        </p:nvSpPr>
        <p:spPr>
          <a:xfrm rot="18630067">
            <a:off x="3911599" y="2844445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4A1337C-36BC-30D8-9C73-1B615AFEAB74}"/>
              </a:ext>
            </a:extLst>
          </p:cNvPr>
          <p:cNvSpPr txBox="1"/>
          <p:nvPr/>
        </p:nvSpPr>
        <p:spPr>
          <a:xfrm rot="18608749">
            <a:off x="4625655" y="2841238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77781C8-1A30-596B-4CC2-BF7775A21BE6}"/>
              </a:ext>
            </a:extLst>
          </p:cNvPr>
          <p:cNvSpPr txBox="1"/>
          <p:nvPr/>
        </p:nvSpPr>
        <p:spPr>
          <a:xfrm rot="18630067">
            <a:off x="3182502" y="2844445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1 -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998B328-ECD5-4CD1-42E2-BE0A86C78642}"/>
              </a:ext>
            </a:extLst>
          </p:cNvPr>
          <p:cNvSpPr txBox="1"/>
          <p:nvPr/>
        </p:nvSpPr>
        <p:spPr>
          <a:xfrm rot="18608749">
            <a:off x="3539936" y="2841238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488C624-7224-DAB3-B172-6DAD3596B05B}"/>
              </a:ext>
            </a:extLst>
          </p:cNvPr>
          <p:cNvSpPr txBox="1"/>
          <p:nvPr/>
        </p:nvSpPr>
        <p:spPr>
          <a:xfrm rot="18630067">
            <a:off x="4800391" y="2827991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E433050-4F6E-BA24-7668-B11CC9608F6D}"/>
              </a:ext>
            </a:extLst>
          </p:cNvPr>
          <p:cNvSpPr txBox="1"/>
          <p:nvPr/>
        </p:nvSpPr>
        <p:spPr>
          <a:xfrm rot="18608749">
            <a:off x="4433302" y="2824696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4DB9BAF-E2EA-7DA8-F7FD-633048F841C7}"/>
              </a:ext>
            </a:extLst>
          </p:cNvPr>
          <p:cNvSpPr txBox="1"/>
          <p:nvPr/>
        </p:nvSpPr>
        <p:spPr>
          <a:xfrm rot="18630067">
            <a:off x="3726617" y="2827991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590197A-C9EB-606C-27B0-D5777077A4BF}"/>
              </a:ext>
            </a:extLst>
          </p:cNvPr>
          <p:cNvSpPr txBox="1"/>
          <p:nvPr/>
        </p:nvSpPr>
        <p:spPr>
          <a:xfrm rot="18608749">
            <a:off x="4074617" y="2824696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DB252E4-4E13-18F1-5AB3-BDCED10EF333}"/>
              </a:ext>
            </a:extLst>
          </p:cNvPr>
          <p:cNvSpPr txBox="1"/>
          <p:nvPr/>
        </p:nvSpPr>
        <p:spPr>
          <a:xfrm rot="18630067">
            <a:off x="3363052" y="2827991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2CACAD4-04DD-19BF-339A-A6B348BB3A71}"/>
              </a:ext>
            </a:extLst>
          </p:cNvPr>
          <p:cNvSpPr txBox="1"/>
          <p:nvPr/>
        </p:nvSpPr>
        <p:spPr>
          <a:xfrm rot="18608749">
            <a:off x="3071809" y="3369362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0A9D641-6A22-13E4-09BC-F38986EDC052}"/>
              </a:ext>
            </a:extLst>
          </p:cNvPr>
          <p:cNvSpPr txBox="1"/>
          <p:nvPr/>
        </p:nvSpPr>
        <p:spPr>
          <a:xfrm rot="18608749">
            <a:off x="5428179" y="3369362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6F7E0C-3F89-9F34-3207-8587808BF5F8}"/>
              </a:ext>
            </a:extLst>
          </p:cNvPr>
          <p:cNvSpPr txBox="1"/>
          <p:nvPr/>
        </p:nvSpPr>
        <p:spPr>
          <a:xfrm>
            <a:off x="660474" y="6706491"/>
            <a:ext cx="1863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Merge with 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CCEBDD-4B44-C301-66DB-2BA819676693}"/>
              </a:ext>
            </a:extLst>
          </p:cNvPr>
          <p:cNvSpPr txBox="1"/>
          <p:nvPr/>
        </p:nvSpPr>
        <p:spPr>
          <a:xfrm>
            <a:off x="660474" y="4367083"/>
            <a:ext cx="18632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merge with maker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E934189-F94D-B3B3-7547-3E3833C31001}"/>
              </a:ext>
            </a:extLst>
          </p:cNvPr>
          <p:cNvSpPr txBox="1"/>
          <p:nvPr/>
        </p:nvSpPr>
        <p:spPr>
          <a:xfrm>
            <a:off x="1660935" y="1030490"/>
            <a:ext cx="862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DC1F0C2-2829-AE3F-1C88-6889E6111C69}"/>
              </a:ext>
            </a:extLst>
          </p:cNvPr>
          <p:cNvSpPr txBox="1"/>
          <p:nvPr/>
        </p:nvSpPr>
        <p:spPr>
          <a:xfrm rot="18608749">
            <a:off x="7135682" y="2831284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1 -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A5E5BB5-0EB2-A5A5-9DDB-F735D4BD4FCE}"/>
              </a:ext>
            </a:extLst>
          </p:cNvPr>
          <p:cNvSpPr txBox="1"/>
          <p:nvPr/>
        </p:nvSpPr>
        <p:spPr>
          <a:xfrm rot="18630067">
            <a:off x="8416630" y="2851033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1D11547-DAA1-EC94-38FE-33BA65E75D6C}"/>
              </a:ext>
            </a:extLst>
          </p:cNvPr>
          <p:cNvSpPr txBox="1"/>
          <p:nvPr/>
        </p:nvSpPr>
        <p:spPr>
          <a:xfrm rot="18608749">
            <a:off x="9099112" y="2847826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CABCB24-5FB2-496B-41BC-CFA6A81A3640}"/>
              </a:ext>
            </a:extLst>
          </p:cNvPr>
          <p:cNvSpPr txBox="1"/>
          <p:nvPr/>
        </p:nvSpPr>
        <p:spPr>
          <a:xfrm rot="18630067">
            <a:off x="8049345" y="2851033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0CEDF5-0EE4-589D-C1C8-52D41A6F93CF}"/>
              </a:ext>
            </a:extLst>
          </p:cNvPr>
          <p:cNvSpPr txBox="1"/>
          <p:nvPr/>
        </p:nvSpPr>
        <p:spPr>
          <a:xfrm rot="18608749">
            <a:off x="8763401" y="2847826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4FB081-7C0D-3194-AC30-0EAAD91B13F8}"/>
              </a:ext>
            </a:extLst>
          </p:cNvPr>
          <p:cNvSpPr txBox="1"/>
          <p:nvPr/>
        </p:nvSpPr>
        <p:spPr>
          <a:xfrm rot="18630067">
            <a:off x="7320248" y="2851033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1 -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D91B2E-57EF-350A-FE19-157431C7ADD9}"/>
              </a:ext>
            </a:extLst>
          </p:cNvPr>
          <p:cNvSpPr txBox="1"/>
          <p:nvPr/>
        </p:nvSpPr>
        <p:spPr>
          <a:xfrm rot="18608749">
            <a:off x="7677682" y="2847826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Tumor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1B04BAF-4319-F95F-E951-A02B2B3F649E}"/>
              </a:ext>
            </a:extLst>
          </p:cNvPr>
          <p:cNvSpPr txBox="1"/>
          <p:nvPr/>
        </p:nvSpPr>
        <p:spPr>
          <a:xfrm rot="18630067">
            <a:off x="8938137" y="2834579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8B2B6A5-6FD3-C0AC-DFAD-9680E933F460}"/>
              </a:ext>
            </a:extLst>
          </p:cNvPr>
          <p:cNvSpPr txBox="1"/>
          <p:nvPr/>
        </p:nvSpPr>
        <p:spPr>
          <a:xfrm rot="18608749">
            <a:off x="8571048" y="2831284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2E765F2-2DBB-921D-AEB2-EFA8AD408F52}"/>
              </a:ext>
            </a:extLst>
          </p:cNvPr>
          <p:cNvSpPr txBox="1"/>
          <p:nvPr/>
        </p:nvSpPr>
        <p:spPr>
          <a:xfrm rot="18630067">
            <a:off x="7864363" y="2834579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20FD6B8-2048-8862-ACA4-808AFB37DE5A}"/>
              </a:ext>
            </a:extLst>
          </p:cNvPr>
          <p:cNvSpPr txBox="1"/>
          <p:nvPr/>
        </p:nvSpPr>
        <p:spPr>
          <a:xfrm rot="18608749">
            <a:off x="8212363" y="2831284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7D358F0-3749-984A-91A9-4A711D57A547}"/>
              </a:ext>
            </a:extLst>
          </p:cNvPr>
          <p:cNvSpPr txBox="1"/>
          <p:nvPr/>
        </p:nvSpPr>
        <p:spPr>
          <a:xfrm rot="18630067">
            <a:off x="7500798" y="2834579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 Cancer patient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Normal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B176816-668C-EDE8-478B-43FE3EB9E923}"/>
              </a:ext>
            </a:extLst>
          </p:cNvPr>
          <p:cNvSpPr txBox="1"/>
          <p:nvPr/>
        </p:nvSpPr>
        <p:spPr>
          <a:xfrm rot="18608749">
            <a:off x="7209555" y="3375950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B288EF0-EA5E-E735-5FD4-38B1391D20CA}"/>
              </a:ext>
            </a:extLst>
          </p:cNvPr>
          <p:cNvSpPr txBox="1"/>
          <p:nvPr/>
        </p:nvSpPr>
        <p:spPr>
          <a:xfrm rot="18608749">
            <a:off x="9565925" y="3375950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E6F6F13-3CE7-3D59-27E3-E7D5687DF2FD}"/>
              </a:ext>
            </a:extLst>
          </p:cNvPr>
          <p:cNvSpPr txBox="1"/>
          <p:nvPr/>
        </p:nvSpPr>
        <p:spPr>
          <a:xfrm>
            <a:off x="4302079" y="8254004"/>
            <a:ext cx="3587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10A  (anti-PSMB7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anti-α-tubulin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94908108-0025-9548-5F89-D9D952B997CF}"/>
              </a:ext>
            </a:extLst>
          </p:cNvPr>
          <p:cNvSpPr/>
          <p:nvPr/>
        </p:nvSpPr>
        <p:spPr>
          <a:xfrm>
            <a:off x="3266967" y="6806965"/>
            <a:ext cx="2265956" cy="27305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A9D2B86D-07FE-F71C-4D62-198E95802A26}"/>
              </a:ext>
            </a:extLst>
          </p:cNvPr>
          <p:cNvSpPr/>
          <p:nvPr/>
        </p:nvSpPr>
        <p:spPr>
          <a:xfrm>
            <a:off x="3266039" y="6454812"/>
            <a:ext cx="2265956" cy="165473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83ADDA3C-01F6-3C40-8CCD-91CF99F7AF17}"/>
              </a:ext>
            </a:extLst>
          </p:cNvPr>
          <p:cNvSpPr/>
          <p:nvPr/>
        </p:nvSpPr>
        <p:spPr>
          <a:xfrm>
            <a:off x="7434638" y="6926309"/>
            <a:ext cx="2265956" cy="27305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3698C16-65A5-4689-89CB-00C4C30AD229}"/>
              </a:ext>
            </a:extLst>
          </p:cNvPr>
          <p:cNvSpPr/>
          <p:nvPr/>
        </p:nvSpPr>
        <p:spPr>
          <a:xfrm>
            <a:off x="7433710" y="6598722"/>
            <a:ext cx="2265956" cy="20864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4B0AB03-7638-C2A8-278E-A21251367418}"/>
              </a:ext>
            </a:extLst>
          </p:cNvPr>
          <p:cNvSpPr txBox="1"/>
          <p:nvPr/>
        </p:nvSpPr>
        <p:spPr>
          <a:xfrm>
            <a:off x="5508806" y="6789336"/>
            <a:ext cx="929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PSMB7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691C84B-7A53-0E4C-32C9-AFA54AF82524}"/>
              </a:ext>
            </a:extLst>
          </p:cNvPr>
          <p:cNvSpPr txBox="1"/>
          <p:nvPr/>
        </p:nvSpPr>
        <p:spPr>
          <a:xfrm>
            <a:off x="5508806" y="6376542"/>
            <a:ext cx="1109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α-tubulin</a:t>
            </a:r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39221C3-06F2-91E5-FCE4-73A1C12EC94F}"/>
              </a:ext>
            </a:extLst>
          </p:cNvPr>
          <p:cNvSpPr txBox="1"/>
          <p:nvPr/>
        </p:nvSpPr>
        <p:spPr>
          <a:xfrm>
            <a:off x="9735170" y="6894137"/>
            <a:ext cx="929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PSMB7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E340F12-EC22-3C16-CB96-1ECC4ABB843D}"/>
              </a:ext>
            </a:extLst>
          </p:cNvPr>
          <p:cNvSpPr txBox="1"/>
          <p:nvPr/>
        </p:nvSpPr>
        <p:spPr>
          <a:xfrm>
            <a:off x="9735170" y="6481343"/>
            <a:ext cx="1109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α-tubulin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299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AE10F-7D3C-81D7-8057-5E6EE716A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7630B53-9D55-4DE6-2C1B-1C99CAF0D203}"/>
              </a:ext>
            </a:extLst>
          </p:cNvPr>
          <p:cNvSpPr txBox="1"/>
          <p:nvPr/>
        </p:nvSpPr>
        <p:spPr>
          <a:xfrm>
            <a:off x="2293924" y="8564057"/>
            <a:ext cx="76041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10B. Original gel blot of Western blot for evaluation of PSMB7 protein expression in A549 cells.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图片包含 游戏机, 房间&#10;&#10;AI 生成的内容可能不正确。">
            <a:extLst>
              <a:ext uri="{FF2B5EF4-FFF2-40B4-BE49-F238E27FC236}">
                <a16:creationId xmlns:a16="http://schemas.microsoft.com/office/drawing/2014/main" id="{14FD186E-7965-BE2D-1E20-5E01455FF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966" b="15031"/>
          <a:stretch>
            <a:fillRect/>
          </a:stretch>
        </p:blipFill>
        <p:spPr>
          <a:xfrm>
            <a:off x="2009030" y="5699419"/>
            <a:ext cx="3960000" cy="2051018"/>
          </a:xfrm>
          <a:prstGeom prst="rect">
            <a:avLst/>
          </a:prstGeom>
        </p:spPr>
      </p:pic>
      <p:pic>
        <p:nvPicPr>
          <p:cNvPr id="6" name="图片 5" descr="表格&#10;&#10;AI 生成的内容可能不正确。">
            <a:extLst>
              <a:ext uri="{FF2B5EF4-FFF2-40B4-BE49-F238E27FC236}">
                <a16:creationId xmlns:a16="http://schemas.microsoft.com/office/drawing/2014/main" id="{8F83EB98-09BA-E514-6C10-A6B0675304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996" b="14974"/>
          <a:stretch>
            <a:fillRect/>
          </a:stretch>
        </p:blipFill>
        <p:spPr>
          <a:xfrm>
            <a:off x="2009030" y="746940"/>
            <a:ext cx="3960000" cy="2052199"/>
          </a:xfrm>
          <a:prstGeom prst="rect">
            <a:avLst/>
          </a:prstGeom>
        </p:spPr>
      </p:pic>
      <p:pic>
        <p:nvPicPr>
          <p:cNvPr id="8" name="图片 7" descr="图片包含 水, 桌子, 船, 一群&#10;&#10;AI 生成的内容可能不正确。">
            <a:extLst>
              <a:ext uri="{FF2B5EF4-FFF2-40B4-BE49-F238E27FC236}">
                <a16:creationId xmlns:a16="http://schemas.microsoft.com/office/drawing/2014/main" id="{EFB2EABE-AEC6-AD05-FC24-03BF1AEB49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973" b="18024"/>
          <a:stretch>
            <a:fillRect/>
          </a:stretch>
        </p:blipFill>
        <p:spPr>
          <a:xfrm>
            <a:off x="2009030" y="3318084"/>
            <a:ext cx="3960000" cy="2051018"/>
          </a:xfrm>
          <a:prstGeom prst="rect">
            <a:avLst/>
          </a:prstGeom>
        </p:spPr>
      </p:pic>
      <p:pic>
        <p:nvPicPr>
          <p:cNvPr id="10" name="图片 9" descr="图片包含 游戏机&#10;&#10;AI 生成的内容可能不正确。">
            <a:extLst>
              <a:ext uri="{FF2B5EF4-FFF2-40B4-BE49-F238E27FC236}">
                <a16:creationId xmlns:a16="http://schemas.microsoft.com/office/drawing/2014/main" id="{C05F9B40-DC4B-F6F7-F3A1-3394D20DE7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845" b="12126"/>
          <a:stretch>
            <a:fillRect/>
          </a:stretch>
        </p:blipFill>
        <p:spPr>
          <a:xfrm>
            <a:off x="7325834" y="746940"/>
            <a:ext cx="3960000" cy="2052199"/>
          </a:xfrm>
          <a:prstGeom prst="rect">
            <a:avLst/>
          </a:prstGeom>
        </p:spPr>
      </p:pic>
      <p:pic>
        <p:nvPicPr>
          <p:cNvPr id="12" name="图片 11" descr="手机屏幕的截图&#10;&#10;AI 生成的内容可能不正确。">
            <a:extLst>
              <a:ext uri="{FF2B5EF4-FFF2-40B4-BE49-F238E27FC236}">
                <a16:creationId xmlns:a16="http://schemas.microsoft.com/office/drawing/2014/main" id="{BE1A8E38-3426-C93E-057A-9C21CFF435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2179" b="13792"/>
          <a:stretch>
            <a:fillRect/>
          </a:stretch>
        </p:blipFill>
        <p:spPr>
          <a:xfrm>
            <a:off x="7325834" y="3316903"/>
            <a:ext cx="3960000" cy="2052199"/>
          </a:xfrm>
          <a:prstGeom prst="rect">
            <a:avLst/>
          </a:prstGeom>
        </p:spPr>
      </p:pic>
      <p:pic>
        <p:nvPicPr>
          <p:cNvPr id="14" name="图片 13" descr="手机屏幕的截图&#10;&#10;AI 生成的内容可能不正确。">
            <a:extLst>
              <a:ext uri="{FF2B5EF4-FFF2-40B4-BE49-F238E27FC236}">
                <a16:creationId xmlns:a16="http://schemas.microsoft.com/office/drawing/2014/main" id="{CDB1D54C-BB0E-1123-8F3D-681AFA0655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3902" b="12069"/>
          <a:stretch>
            <a:fillRect/>
          </a:stretch>
        </p:blipFill>
        <p:spPr>
          <a:xfrm>
            <a:off x="7325834" y="5698238"/>
            <a:ext cx="3960000" cy="205219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67A63F2-6536-9E65-8EAC-ADFB5270EF4D}"/>
              </a:ext>
            </a:extLst>
          </p:cNvPr>
          <p:cNvSpPr txBox="1"/>
          <p:nvPr/>
        </p:nvSpPr>
        <p:spPr>
          <a:xfrm>
            <a:off x="2722812" y="7871242"/>
            <a:ext cx="2463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α-tubulin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0.1 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7CC3FA9-E4AF-06B2-88A5-0C43252F17AB}"/>
              </a:ext>
            </a:extLst>
          </p:cNvPr>
          <p:cNvSpPr txBox="1"/>
          <p:nvPr/>
        </p:nvSpPr>
        <p:spPr>
          <a:xfrm>
            <a:off x="8524443" y="7834799"/>
            <a:ext cx="2463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α-tubulin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0.1 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40D77A1-6214-35AF-F35E-6A74657BCB56}"/>
              </a:ext>
            </a:extLst>
          </p:cNvPr>
          <p:cNvSpPr txBox="1"/>
          <p:nvPr/>
        </p:nvSpPr>
        <p:spPr>
          <a:xfrm>
            <a:off x="0" y="6858874"/>
            <a:ext cx="1863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Merge with 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F7D394C-4E3A-46F4-6E5C-A4E4E563ACC8}"/>
              </a:ext>
            </a:extLst>
          </p:cNvPr>
          <p:cNvSpPr txBox="1"/>
          <p:nvPr/>
        </p:nvSpPr>
        <p:spPr>
          <a:xfrm>
            <a:off x="0" y="4499769"/>
            <a:ext cx="18632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merge with maker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C96A87A-E3C9-DE6F-2456-320E474D2A8B}"/>
              </a:ext>
            </a:extLst>
          </p:cNvPr>
          <p:cNvSpPr txBox="1"/>
          <p:nvPr/>
        </p:nvSpPr>
        <p:spPr>
          <a:xfrm>
            <a:off x="1000461" y="1489575"/>
            <a:ext cx="862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09DCC55-010E-943A-88BF-163FD2BA1728}"/>
              </a:ext>
            </a:extLst>
          </p:cNvPr>
          <p:cNvSpPr txBox="1"/>
          <p:nvPr/>
        </p:nvSpPr>
        <p:spPr>
          <a:xfrm>
            <a:off x="5309891" y="8246050"/>
            <a:ext cx="2241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10B  (anti-α-tubulin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02336CF-58AA-F852-240F-97A77A1D2D31}"/>
              </a:ext>
            </a:extLst>
          </p:cNvPr>
          <p:cNvSpPr/>
          <p:nvPr/>
        </p:nvSpPr>
        <p:spPr>
          <a:xfrm>
            <a:off x="9412581" y="6291549"/>
            <a:ext cx="586552" cy="27305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D7BD038-5BB8-5DA9-F0AF-817844228440}"/>
              </a:ext>
            </a:extLst>
          </p:cNvPr>
          <p:cNvSpPr/>
          <p:nvPr/>
        </p:nvSpPr>
        <p:spPr>
          <a:xfrm>
            <a:off x="2900786" y="6308443"/>
            <a:ext cx="621347" cy="25972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FEB5D6E-EB5C-CFC7-704E-639C8EF9769B}"/>
              </a:ext>
            </a:extLst>
          </p:cNvPr>
          <p:cNvSpPr/>
          <p:nvPr/>
        </p:nvSpPr>
        <p:spPr>
          <a:xfrm>
            <a:off x="4299924" y="6304878"/>
            <a:ext cx="621347" cy="25972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4F57BB6-2F20-194E-111B-287E1BB0A0DB}"/>
              </a:ext>
            </a:extLst>
          </p:cNvPr>
          <p:cNvSpPr txBox="1"/>
          <p:nvPr/>
        </p:nvSpPr>
        <p:spPr>
          <a:xfrm rot="18990996">
            <a:off x="2892684" y="3148131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8AE5485-9D38-17DF-CE10-657F70BBAB91}"/>
              </a:ext>
            </a:extLst>
          </p:cNvPr>
          <p:cNvSpPr txBox="1"/>
          <p:nvPr/>
        </p:nvSpPr>
        <p:spPr>
          <a:xfrm rot="18608749">
            <a:off x="3132883" y="30807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6308128-B036-90DD-D056-93B75AAD0E1B}"/>
              </a:ext>
            </a:extLst>
          </p:cNvPr>
          <p:cNvSpPr txBox="1"/>
          <p:nvPr/>
        </p:nvSpPr>
        <p:spPr>
          <a:xfrm rot="18990996">
            <a:off x="4294586" y="3148131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3AE2ED9-E9EA-B864-E75F-201F5C2A3132}"/>
              </a:ext>
            </a:extLst>
          </p:cNvPr>
          <p:cNvSpPr txBox="1"/>
          <p:nvPr/>
        </p:nvSpPr>
        <p:spPr>
          <a:xfrm rot="18608749">
            <a:off x="4534785" y="30807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A9D14F4-3474-F03B-0CE7-B4BF8B0D31CA}"/>
              </a:ext>
            </a:extLst>
          </p:cNvPr>
          <p:cNvSpPr txBox="1"/>
          <p:nvPr/>
        </p:nvSpPr>
        <p:spPr>
          <a:xfrm rot="18990996">
            <a:off x="9409630" y="3148131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28B43B8-5899-E650-35E7-E1C5731C870F}"/>
              </a:ext>
            </a:extLst>
          </p:cNvPr>
          <p:cNvSpPr txBox="1"/>
          <p:nvPr/>
        </p:nvSpPr>
        <p:spPr>
          <a:xfrm rot="18608749">
            <a:off x="9649829" y="30807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22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BE072-91ED-58E3-262C-AB46F96A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遥控器的特写&#10;&#10;AI 生成的内容可能不正确。">
            <a:extLst>
              <a:ext uri="{FF2B5EF4-FFF2-40B4-BE49-F238E27FC236}">
                <a16:creationId xmlns:a16="http://schemas.microsoft.com/office/drawing/2014/main" id="{9228C547-96E3-AD21-B826-15C4B18B9A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337" b="14304"/>
          <a:stretch>
            <a:fillRect/>
          </a:stretch>
        </p:blipFill>
        <p:spPr>
          <a:xfrm>
            <a:off x="2634097" y="3535563"/>
            <a:ext cx="3960000" cy="2020948"/>
          </a:xfrm>
          <a:prstGeom prst="rect">
            <a:avLst/>
          </a:prstGeom>
        </p:spPr>
      </p:pic>
      <p:pic>
        <p:nvPicPr>
          <p:cNvPr id="13" name="图片 12" descr="图片包含 游戏机&#10;&#10;AI 生成的内容可能不正确。">
            <a:extLst>
              <a:ext uri="{FF2B5EF4-FFF2-40B4-BE49-F238E27FC236}">
                <a16:creationId xmlns:a16="http://schemas.microsoft.com/office/drawing/2014/main" id="{54D76A30-712E-4492-018A-F2847BE43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890" b="14751"/>
          <a:stretch>
            <a:fillRect/>
          </a:stretch>
        </p:blipFill>
        <p:spPr>
          <a:xfrm>
            <a:off x="2634097" y="341439"/>
            <a:ext cx="3960000" cy="2020947"/>
          </a:xfrm>
          <a:prstGeom prst="rect">
            <a:avLst/>
          </a:prstGeom>
        </p:spPr>
      </p:pic>
      <p:pic>
        <p:nvPicPr>
          <p:cNvPr id="17" name="图片 16" descr="表格&#10;&#10;AI 生成的内容可能不正确。">
            <a:extLst>
              <a:ext uri="{FF2B5EF4-FFF2-40B4-BE49-F238E27FC236}">
                <a16:creationId xmlns:a16="http://schemas.microsoft.com/office/drawing/2014/main" id="{B183F39B-20DF-1232-BB5E-ED7D3BDABE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532" b="19110"/>
          <a:stretch>
            <a:fillRect/>
          </a:stretch>
        </p:blipFill>
        <p:spPr>
          <a:xfrm>
            <a:off x="6924605" y="341438"/>
            <a:ext cx="3960000" cy="2020948"/>
          </a:xfrm>
          <a:prstGeom prst="rect">
            <a:avLst/>
          </a:prstGeom>
        </p:spPr>
      </p:pic>
      <p:pic>
        <p:nvPicPr>
          <p:cNvPr id="19" name="图片 18" descr="手机屏幕的截图&#10;&#10;AI 生成的内容可能不正确。">
            <a:extLst>
              <a:ext uri="{FF2B5EF4-FFF2-40B4-BE49-F238E27FC236}">
                <a16:creationId xmlns:a16="http://schemas.microsoft.com/office/drawing/2014/main" id="{A915B27C-B445-8E99-5040-A0C4A9F3E3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516" b="19125"/>
          <a:stretch>
            <a:fillRect/>
          </a:stretch>
        </p:blipFill>
        <p:spPr>
          <a:xfrm>
            <a:off x="6924605" y="3535563"/>
            <a:ext cx="3960000" cy="202094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FE7DBE2-6725-95F3-D5EF-C783B9B17D93}"/>
              </a:ext>
            </a:extLst>
          </p:cNvPr>
          <p:cNvSpPr txBox="1"/>
          <p:nvPr/>
        </p:nvSpPr>
        <p:spPr>
          <a:xfrm>
            <a:off x="2320925" y="8504210"/>
            <a:ext cx="764381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10B. Original gel blot of Western blot for evaluation of PSMB7 protein expression in A549 cells.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CA02CCF-586A-77A0-B22C-E7E19DBFAC23}"/>
              </a:ext>
            </a:extLst>
          </p:cNvPr>
          <p:cNvSpPr txBox="1"/>
          <p:nvPr/>
        </p:nvSpPr>
        <p:spPr>
          <a:xfrm>
            <a:off x="3195090" y="7789749"/>
            <a:ext cx="2463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PSMB7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0.1 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F5FC707-EAB2-AA43-1CF6-9396C45595DD}"/>
              </a:ext>
            </a:extLst>
          </p:cNvPr>
          <p:cNvSpPr txBox="1"/>
          <p:nvPr/>
        </p:nvSpPr>
        <p:spPr>
          <a:xfrm>
            <a:off x="8268586" y="7753306"/>
            <a:ext cx="2463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PSMB7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0.1 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B41A4CC-3F10-63D4-76E2-7AF127BF52CE}"/>
              </a:ext>
            </a:extLst>
          </p:cNvPr>
          <p:cNvSpPr txBox="1"/>
          <p:nvPr/>
        </p:nvSpPr>
        <p:spPr>
          <a:xfrm>
            <a:off x="215153" y="6679301"/>
            <a:ext cx="1863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Merge with 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B516418-567D-ACA4-435B-4EC4C028FB44}"/>
              </a:ext>
            </a:extLst>
          </p:cNvPr>
          <p:cNvSpPr txBox="1"/>
          <p:nvPr/>
        </p:nvSpPr>
        <p:spPr>
          <a:xfrm>
            <a:off x="215153" y="4320196"/>
            <a:ext cx="18632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merge with maker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95DA305-7AEC-C9CF-92E1-12C039ACF279}"/>
              </a:ext>
            </a:extLst>
          </p:cNvPr>
          <p:cNvSpPr txBox="1"/>
          <p:nvPr/>
        </p:nvSpPr>
        <p:spPr>
          <a:xfrm>
            <a:off x="1215614" y="1022133"/>
            <a:ext cx="862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FB67BD5-F8ED-D964-DD61-CF67A6D9B9B9}"/>
              </a:ext>
            </a:extLst>
          </p:cNvPr>
          <p:cNvSpPr txBox="1"/>
          <p:nvPr/>
        </p:nvSpPr>
        <p:spPr>
          <a:xfrm>
            <a:off x="5309891" y="8178316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10B  (anti-PSMB7)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1E24AAA-DCD8-A8D2-A6FB-1F757015D8B2}"/>
              </a:ext>
            </a:extLst>
          </p:cNvPr>
          <p:cNvGrpSpPr/>
          <p:nvPr/>
        </p:nvGrpSpPr>
        <p:grpSpPr>
          <a:xfrm>
            <a:off x="2634097" y="5743142"/>
            <a:ext cx="3960000" cy="2020947"/>
            <a:chOff x="2634097" y="4930342"/>
            <a:chExt cx="3960000" cy="2020947"/>
          </a:xfrm>
        </p:grpSpPr>
        <p:pic>
          <p:nvPicPr>
            <p:cNvPr id="11" name="图片 10" descr="手机屏幕的截图&#10;&#10;AI 生成的内容可能不正确。">
              <a:extLst>
                <a:ext uri="{FF2B5EF4-FFF2-40B4-BE49-F238E27FC236}">
                  <a16:creationId xmlns:a16="http://schemas.microsoft.com/office/drawing/2014/main" id="{E94E8879-DED6-1111-9B67-2A40C3EC8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0996" b="15645"/>
            <a:stretch>
              <a:fillRect/>
            </a:stretch>
          </p:blipFill>
          <p:spPr>
            <a:xfrm>
              <a:off x="2634097" y="4930342"/>
              <a:ext cx="3960000" cy="2020947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7E4F409-2B8B-D342-C957-70F41F8ED235}"/>
                </a:ext>
              </a:extLst>
            </p:cNvPr>
            <p:cNvSpPr/>
            <p:nvPr/>
          </p:nvSpPr>
          <p:spPr>
            <a:xfrm>
              <a:off x="4213120" y="5678072"/>
              <a:ext cx="621347" cy="25972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3AFFE33-1F5B-D1F3-4563-D607F552C9F9}"/>
              </a:ext>
            </a:extLst>
          </p:cNvPr>
          <p:cNvGrpSpPr/>
          <p:nvPr/>
        </p:nvGrpSpPr>
        <p:grpSpPr>
          <a:xfrm>
            <a:off x="6924605" y="5741604"/>
            <a:ext cx="3960000" cy="2020949"/>
            <a:chOff x="6936409" y="4928804"/>
            <a:chExt cx="3960000" cy="2020949"/>
          </a:xfrm>
        </p:grpSpPr>
        <p:pic>
          <p:nvPicPr>
            <p:cNvPr id="15" name="图片 14" descr="图片包含 游戏机, 房间&#10;&#10;AI 生成的内容可能不正确。">
              <a:extLst>
                <a:ext uri="{FF2B5EF4-FFF2-40B4-BE49-F238E27FC236}">
                  <a16:creationId xmlns:a16="http://schemas.microsoft.com/office/drawing/2014/main" id="{78F4048D-D433-6E5C-42EA-3F7EA6AC5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8601" b="18040"/>
            <a:stretch>
              <a:fillRect/>
            </a:stretch>
          </p:blipFill>
          <p:spPr>
            <a:xfrm>
              <a:off x="6936409" y="4928804"/>
              <a:ext cx="3960000" cy="2020949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DE2603-FDF2-0B3E-D193-8137B862A3CD}"/>
                </a:ext>
              </a:extLst>
            </p:cNvPr>
            <p:cNvSpPr/>
            <p:nvPr/>
          </p:nvSpPr>
          <p:spPr>
            <a:xfrm>
              <a:off x="7966379" y="5624132"/>
              <a:ext cx="621347" cy="25972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C6CD92E-9C6B-4E00-00A7-A03C8E955DDE}"/>
                </a:ext>
              </a:extLst>
            </p:cNvPr>
            <p:cNvSpPr/>
            <p:nvPr/>
          </p:nvSpPr>
          <p:spPr>
            <a:xfrm>
              <a:off x="9355192" y="5582082"/>
              <a:ext cx="621347" cy="25972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14DCED3C-7789-C919-AD86-EC939B112BFF}"/>
              </a:ext>
            </a:extLst>
          </p:cNvPr>
          <p:cNvSpPr txBox="1"/>
          <p:nvPr/>
        </p:nvSpPr>
        <p:spPr>
          <a:xfrm rot="18990996">
            <a:off x="4210461" y="3329279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6B4F5D3-9931-37EF-8D77-BFE14D5223B5}"/>
              </a:ext>
            </a:extLst>
          </p:cNvPr>
          <p:cNvSpPr txBox="1"/>
          <p:nvPr/>
        </p:nvSpPr>
        <p:spPr>
          <a:xfrm rot="18608749">
            <a:off x="4450660" y="3261891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2DC5D84-70CA-4758-94A7-2340EB921FB3}"/>
              </a:ext>
            </a:extLst>
          </p:cNvPr>
          <p:cNvSpPr txBox="1"/>
          <p:nvPr/>
        </p:nvSpPr>
        <p:spPr>
          <a:xfrm rot="18990996">
            <a:off x="7949168" y="3329279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9F711D2-FC33-BBDD-974A-3B619767C75C}"/>
              </a:ext>
            </a:extLst>
          </p:cNvPr>
          <p:cNvSpPr txBox="1"/>
          <p:nvPr/>
        </p:nvSpPr>
        <p:spPr>
          <a:xfrm rot="18608749">
            <a:off x="8189367" y="3261891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53934C6-E968-E6E0-40D2-E37F7064C2B9}"/>
              </a:ext>
            </a:extLst>
          </p:cNvPr>
          <p:cNvSpPr txBox="1"/>
          <p:nvPr/>
        </p:nvSpPr>
        <p:spPr>
          <a:xfrm rot="18990996">
            <a:off x="9279604" y="3329279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6C1CAE6-7F67-D6F7-41B2-CF6297AE48F3}"/>
              </a:ext>
            </a:extLst>
          </p:cNvPr>
          <p:cNvSpPr txBox="1"/>
          <p:nvPr/>
        </p:nvSpPr>
        <p:spPr>
          <a:xfrm rot="18608749">
            <a:off x="9519803" y="3261891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5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BB2FE-D5E4-1843-F246-20C551853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表格&#10;&#10;AI 生成的内容可能不正确。">
            <a:extLst>
              <a:ext uri="{FF2B5EF4-FFF2-40B4-BE49-F238E27FC236}">
                <a16:creationId xmlns:a16="http://schemas.microsoft.com/office/drawing/2014/main" id="{73C3F671-208F-03F3-2520-3DD185AC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16" r="13593" b="21361"/>
          <a:stretch>
            <a:fillRect/>
          </a:stretch>
        </p:blipFill>
        <p:spPr>
          <a:xfrm flipH="1">
            <a:off x="1710265" y="803515"/>
            <a:ext cx="3421694" cy="2093867"/>
          </a:xfrm>
          <a:prstGeom prst="rect">
            <a:avLst/>
          </a:prstGeom>
        </p:spPr>
      </p:pic>
      <p:pic>
        <p:nvPicPr>
          <p:cNvPr id="7" name="图片 6" descr="图片包含 看着, 水, 游戏机, 站&#10;&#10;AI 生成的内容可能不正确。">
            <a:extLst>
              <a:ext uri="{FF2B5EF4-FFF2-40B4-BE49-F238E27FC236}">
                <a16:creationId xmlns:a16="http://schemas.microsoft.com/office/drawing/2014/main" id="{E6195794-42B2-45DB-A4F5-88F2EB441A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62" r="13593" b="20115"/>
          <a:stretch>
            <a:fillRect/>
          </a:stretch>
        </p:blipFill>
        <p:spPr>
          <a:xfrm flipH="1">
            <a:off x="1710265" y="3296006"/>
            <a:ext cx="3421694" cy="2093867"/>
          </a:xfrm>
          <a:prstGeom prst="rect">
            <a:avLst/>
          </a:prstGeom>
        </p:spPr>
      </p:pic>
      <p:pic>
        <p:nvPicPr>
          <p:cNvPr id="11" name="图片 10" descr="手机屏幕的截图&#10;&#10;AI 生成的内容可能不正确。">
            <a:extLst>
              <a:ext uri="{FF2B5EF4-FFF2-40B4-BE49-F238E27FC236}">
                <a16:creationId xmlns:a16="http://schemas.microsoft.com/office/drawing/2014/main" id="{59245740-236F-FDCE-7165-D207FD2995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001" r="13593" b="30651"/>
          <a:stretch>
            <a:fillRect/>
          </a:stretch>
        </p:blipFill>
        <p:spPr>
          <a:xfrm flipH="1">
            <a:off x="8770306" y="2135406"/>
            <a:ext cx="3421694" cy="761976"/>
          </a:xfrm>
          <a:prstGeom prst="rect">
            <a:avLst/>
          </a:prstGeom>
        </p:spPr>
      </p:pic>
      <p:pic>
        <p:nvPicPr>
          <p:cNvPr id="13" name="图片 12" descr="手机屏幕截图&#10;&#10;AI 生成的内容可能不正确。">
            <a:extLst>
              <a:ext uri="{FF2B5EF4-FFF2-40B4-BE49-F238E27FC236}">
                <a16:creationId xmlns:a16="http://schemas.microsoft.com/office/drawing/2014/main" id="{6038DA76-ACB6-E577-8304-960945C6D3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549" r="13593" b="29453"/>
          <a:stretch>
            <a:fillRect/>
          </a:stretch>
        </p:blipFill>
        <p:spPr>
          <a:xfrm flipH="1">
            <a:off x="8770306" y="4504398"/>
            <a:ext cx="3421694" cy="885475"/>
          </a:xfrm>
          <a:prstGeom prst="rect">
            <a:avLst/>
          </a:prstGeom>
        </p:spPr>
      </p:pic>
      <p:pic>
        <p:nvPicPr>
          <p:cNvPr id="17" name="图片 16" descr="手机屏幕的截图&#10;&#10;AI 生成的内容可能不正确。">
            <a:extLst>
              <a:ext uri="{FF2B5EF4-FFF2-40B4-BE49-F238E27FC236}">
                <a16:creationId xmlns:a16="http://schemas.microsoft.com/office/drawing/2014/main" id="{9CB12C5B-4050-CD7D-F569-368F835882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1930" r="13593" b="21450"/>
          <a:stretch>
            <a:fillRect/>
          </a:stretch>
        </p:blipFill>
        <p:spPr>
          <a:xfrm flipH="1">
            <a:off x="5188203" y="1656652"/>
            <a:ext cx="3421694" cy="1240730"/>
          </a:xfrm>
          <a:prstGeom prst="rect">
            <a:avLst/>
          </a:prstGeom>
        </p:spPr>
      </p:pic>
      <p:pic>
        <p:nvPicPr>
          <p:cNvPr id="19" name="图片 18" descr="手机屏幕截图&#10;&#10;AI 生成的内容可能不正确。">
            <a:extLst>
              <a:ext uri="{FF2B5EF4-FFF2-40B4-BE49-F238E27FC236}">
                <a16:creationId xmlns:a16="http://schemas.microsoft.com/office/drawing/2014/main" id="{A71F6D10-425E-C746-26D3-0E0DFC7D14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8181" r="13593" b="25575"/>
          <a:stretch>
            <a:fillRect/>
          </a:stretch>
        </p:blipFill>
        <p:spPr>
          <a:xfrm flipH="1">
            <a:off x="5188203" y="4166628"/>
            <a:ext cx="3421694" cy="122324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91320C4-49E7-A153-10DC-FCBAA8A81A28}"/>
              </a:ext>
            </a:extLst>
          </p:cNvPr>
          <p:cNvSpPr txBox="1"/>
          <p:nvPr/>
        </p:nvSpPr>
        <p:spPr>
          <a:xfrm>
            <a:off x="2320925" y="8576188"/>
            <a:ext cx="755015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10B. Original gel blot of Western blot for evaluation of PSMB7 protein expression in AGS cells.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54B5DDE-DBA4-1AD3-A3B3-EC545FFE68FF}"/>
              </a:ext>
            </a:extLst>
          </p:cNvPr>
          <p:cNvSpPr txBox="1"/>
          <p:nvPr/>
        </p:nvSpPr>
        <p:spPr>
          <a:xfrm>
            <a:off x="2231517" y="7821969"/>
            <a:ext cx="2463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0.1 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714302-39FB-BC7E-09BA-B5991AF9EC83}"/>
              </a:ext>
            </a:extLst>
          </p:cNvPr>
          <p:cNvSpPr txBox="1"/>
          <p:nvPr/>
        </p:nvSpPr>
        <p:spPr>
          <a:xfrm>
            <a:off x="5656115" y="7821969"/>
            <a:ext cx="2463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PSMB7 exposure time: 2 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80C8523-A38C-3424-4DE3-3A6A5DCD2479}"/>
              </a:ext>
            </a:extLst>
          </p:cNvPr>
          <p:cNvSpPr txBox="1"/>
          <p:nvPr/>
        </p:nvSpPr>
        <p:spPr>
          <a:xfrm>
            <a:off x="-123515" y="6001966"/>
            <a:ext cx="1863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Merge with 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D11697E-E8FC-18DE-F23A-B3FCC14AD528}"/>
              </a:ext>
            </a:extLst>
          </p:cNvPr>
          <p:cNvSpPr txBox="1"/>
          <p:nvPr/>
        </p:nvSpPr>
        <p:spPr>
          <a:xfrm>
            <a:off x="-123515" y="3642861"/>
            <a:ext cx="18632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merge with maker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5AFC7B6-C5C6-66D0-7D01-75A98CC8483F}"/>
              </a:ext>
            </a:extLst>
          </p:cNvPr>
          <p:cNvSpPr txBox="1"/>
          <p:nvPr/>
        </p:nvSpPr>
        <p:spPr>
          <a:xfrm>
            <a:off x="876946" y="1801064"/>
            <a:ext cx="862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18748D5-ED4E-646B-E454-344E6278123C}"/>
              </a:ext>
            </a:extLst>
          </p:cNvPr>
          <p:cNvSpPr txBox="1"/>
          <p:nvPr/>
        </p:nvSpPr>
        <p:spPr>
          <a:xfrm>
            <a:off x="4323583" y="8254517"/>
            <a:ext cx="36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10A  (anti-PSMB7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anti-</a:t>
            </a:r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 Actin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1F5FE6E-D429-5715-9295-67AE2DED0B18}"/>
              </a:ext>
            </a:extLst>
          </p:cNvPr>
          <p:cNvGrpSpPr/>
          <p:nvPr/>
        </p:nvGrpSpPr>
        <p:grpSpPr>
          <a:xfrm>
            <a:off x="1710265" y="5501991"/>
            <a:ext cx="3421694" cy="2093867"/>
            <a:chOff x="2226733" y="5154855"/>
            <a:chExt cx="3421694" cy="2093867"/>
          </a:xfrm>
        </p:grpSpPr>
        <p:pic>
          <p:nvPicPr>
            <p:cNvPr id="9" name="图片 8" descr="图片包含 游戏机&#10;&#10;AI 生成的内容可能不正确。">
              <a:extLst>
                <a:ext uri="{FF2B5EF4-FFF2-40B4-BE49-F238E27FC236}">
                  <a16:creationId xmlns:a16="http://schemas.microsoft.com/office/drawing/2014/main" id="{3D8C3CEA-BBCC-141D-6E71-F8147AC49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1497" r="13593" b="23580"/>
            <a:stretch>
              <a:fillRect/>
            </a:stretch>
          </p:blipFill>
          <p:spPr>
            <a:xfrm flipH="1">
              <a:off x="2226733" y="5154855"/>
              <a:ext cx="3421694" cy="2093867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A3425F4-F6E8-EBE7-D04A-4DB8417AB179}"/>
                </a:ext>
              </a:extLst>
            </p:cNvPr>
            <p:cNvSpPr/>
            <p:nvPr/>
          </p:nvSpPr>
          <p:spPr>
            <a:xfrm>
              <a:off x="2756852" y="6333067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D14682B-EBAD-C166-2D2B-956AD0CA7ABE}"/>
                </a:ext>
              </a:extLst>
            </p:cNvPr>
            <p:cNvSpPr/>
            <p:nvPr/>
          </p:nvSpPr>
          <p:spPr>
            <a:xfrm>
              <a:off x="3616574" y="6333067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24573E6-896E-EA36-9FCE-81A4DAB70FD5}"/>
                </a:ext>
              </a:extLst>
            </p:cNvPr>
            <p:cNvSpPr/>
            <p:nvPr/>
          </p:nvSpPr>
          <p:spPr>
            <a:xfrm>
              <a:off x="4446624" y="6315235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4798187-96D3-0DE0-C29C-DB0D268AFEC5}"/>
                </a:ext>
              </a:extLst>
            </p:cNvPr>
            <p:cNvSpPr/>
            <p:nvPr/>
          </p:nvSpPr>
          <p:spPr>
            <a:xfrm>
              <a:off x="2756852" y="6070415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7ECA376-0DB9-A3F8-0FE9-030CD05ECD1D}"/>
                </a:ext>
              </a:extLst>
            </p:cNvPr>
            <p:cNvSpPr/>
            <p:nvPr/>
          </p:nvSpPr>
          <p:spPr>
            <a:xfrm>
              <a:off x="3616574" y="6070415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D4AB228-EC77-2572-870B-038CB22FD64C}"/>
                </a:ext>
              </a:extLst>
            </p:cNvPr>
            <p:cNvSpPr/>
            <p:nvPr/>
          </p:nvSpPr>
          <p:spPr>
            <a:xfrm>
              <a:off x="4446624" y="6052583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61CBA450-14C0-A516-5A28-472F308FD06B}"/>
              </a:ext>
            </a:extLst>
          </p:cNvPr>
          <p:cNvGrpSpPr/>
          <p:nvPr/>
        </p:nvGrpSpPr>
        <p:grpSpPr>
          <a:xfrm>
            <a:off x="5188203" y="6313080"/>
            <a:ext cx="3421694" cy="1282778"/>
            <a:chOff x="6261255" y="5707650"/>
            <a:chExt cx="3421694" cy="1282778"/>
          </a:xfrm>
        </p:grpSpPr>
        <p:pic>
          <p:nvPicPr>
            <p:cNvPr id="3" name="图片 2" descr="手机屏幕截图&#10;&#10;AI 生成的内容可能不正确。">
              <a:extLst>
                <a:ext uri="{FF2B5EF4-FFF2-40B4-BE49-F238E27FC236}">
                  <a16:creationId xmlns:a16="http://schemas.microsoft.com/office/drawing/2014/main" id="{98F6FA8D-8482-3714-C03A-26F07DC6F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49921" r="13593" b="22558"/>
            <a:stretch>
              <a:fillRect/>
            </a:stretch>
          </p:blipFill>
          <p:spPr>
            <a:xfrm flipH="1">
              <a:off x="6261255" y="5707650"/>
              <a:ext cx="3421694" cy="1282778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0A7EEBE-B726-F36E-F697-BC15D38D8489}"/>
                </a:ext>
              </a:extLst>
            </p:cNvPr>
            <p:cNvSpPr/>
            <p:nvPr/>
          </p:nvSpPr>
          <p:spPr>
            <a:xfrm>
              <a:off x="6805340" y="5996315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9F40C29-8DCA-3922-947F-2FB571D609B2}"/>
                </a:ext>
              </a:extLst>
            </p:cNvPr>
            <p:cNvSpPr/>
            <p:nvPr/>
          </p:nvSpPr>
          <p:spPr>
            <a:xfrm>
              <a:off x="7665062" y="5996315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1FE52B2-9BF7-EB7F-BECE-800C5356770D}"/>
                </a:ext>
              </a:extLst>
            </p:cNvPr>
            <p:cNvSpPr/>
            <p:nvPr/>
          </p:nvSpPr>
          <p:spPr>
            <a:xfrm>
              <a:off x="8495112" y="5978483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485A161-7921-C534-6398-C1E381CD7679}"/>
              </a:ext>
            </a:extLst>
          </p:cNvPr>
          <p:cNvGrpSpPr/>
          <p:nvPr/>
        </p:nvGrpSpPr>
        <p:grpSpPr>
          <a:xfrm>
            <a:off x="8770306" y="7000996"/>
            <a:ext cx="3421694" cy="594862"/>
            <a:chOff x="10295777" y="6350896"/>
            <a:chExt cx="3421694" cy="594862"/>
          </a:xfrm>
        </p:grpSpPr>
        <p:pic>
          <p:nvPicPr>
            <p:cNvPr id="15" name="图片 14" descr="文本&#10;&#10;AI 生成的内容可能不正确。">
              <a:extLst>
                <a:ext uri="{FF2B5EF4-FFF2-40B4-BE49-F238E27FC236}">
                  <a16:creationId xmlns:a16="http://schemas.microsoft.com/office/drawing/2014/main" id="{CE0EF951-502C-2EB8-2CC5-28A93DA8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55077" r="13593" b="32160"/>
            <a:stretch>
              <a:fillRect/>
            </a:stretch>
          </p:blipFill>
          <p:spPr>
            <a:xfrm flipH="1">
              <a:off x="10295777" y="6350896"/>
              <a:ext cx="3421694" cy="594862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2CCC85D6-DAA9-561C-91AB-0974D844358A}"/>
                </a:ext>
              </a:extLst>
            </p:cNvPr>
            <p:cNvSpPr/>
            <p:nvPr/>
          </p:nvSpPr>
          <p:spPr>
            <a:xfrm>
              <a:off x="10669580" y="6537186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BA095F0-28D3-74BC-84E2-DE5A6305C041}"/>
                </a:ext>
              </a:extLst>
            </p:cNvPr>
            <p:cNvSpPr/>
            <p:nvPr/>
          </p:nvSpPr>
          <p:spPr>
            <a:xfrm>
              <a:off x="11529302" y="6537186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D0AE4FE-B9E5-EA75-51EB-4EB8C452BB15}"/>
                </a:ext>
              </a:extLst>
            </p:cNvPr>
            <p:cNvSpPr/>
            <p:nvPr/>
          </p:nvSpPr>
          <p:spPr>
            <a:xfrm>
              <a:off x="12359352" y="6519354"/>
              <a:ext cx="621347" cy="21069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3771F4CD-AE64-E9E7-0D47-975FB6EEED9F}"/>
              </a:ext>
            </a:extLst>
          </p:cNvPr>
          <p:cNvSpPr txBox="1"/>
          <p:nvPr/>
        </p:nvSpPr>
        <p:spPr>
          <a:xfrm>
            <a:off x="9022286" y="7821969"/>
            <a:ext cx="2463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 Actin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2 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9D2082A-7FE8-DA03-5031-DBDE953B72CF}"/>
              </a:ext>
            </a:extLst>
          </p:cNvPr>
          <p:cNvSpPr txBox="1"/>
          <p:nvPr/>
        </p:nvSpPr>
        <p:spPr>
          <a:xfrm rot="18990996">
            <a:off x="2215349" y="3148131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97C9E6E-8A38-0E71-0243-C7FD44F73D5B}"/>
              </a:ext>
            </a:extLst>
          </p:cNvPr>
          <p:cNvSpPr txBox="1"/>
          <p:nvPr/>
        </p:nvSpPr>
        <p:spPr>
          <a:xfrm rot="18608749">
            <a:off x="2455548" y="30807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2D0A0A3-5BF3-73AB-1E8B-B9ADFD278B19}"/>
              </a:ext>
            </a:extLst>
          </p:cNvPr>
          <p:cNvSpPr txBox="1"/>
          <p:nvPr/>
        </p:nvSpPr>
        <p:spPr>
          <a:xfrm rot="18990996">
            <a:off x="3041516" y="3148131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1871642-CA5D-0C76-02B4-08128B2EB7B5}"/>
              </a:ext>
            </a:extLst>
          </p:cNvPr>
          <p:cNvSpPr txBox="1"/>
          <p:nvPr/>
        </p:nvSpPr>
        <p:spPr>
          <a:xfrm rot="18608749">
            <a:off x="3281715" y="30807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F814F02-AC4C-4AD3-DB91-57FD80350C85}"/>
              </a:ext>
            </a:extLst>
          </p:cNvPr>
          <p:cNvSpPr txBox="1"/>
          <p:nvPr/>
        </p:nvSpPr>
        <p:spPr>
          <a:xfrm rot="18990996">
            <a:off x="3889348" y="3148131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694AED7-0BD8-E0F4-41DA-CE167BA07D21}"/>
              </a:ext>
            </a:extLst>
          </p:cNvPr>
          <p:cNvSpPr txBox="1"/>
          <p:nvPr/>
        </p:nvSpPr>
        <p:spPr>
          <a:xfrm rot="18608749">
            <a:off x="4129547" y="30807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812F32B-E6FB-26B9-0DD6-6F87B8F0ED2F}"/>
              </a:ext>
            </a:extLst>
          </p:cNvPr>
          <p:cNvSpPr txBox="1"/>
          <p:nvPr/>
        </p:nvSpPr>
        <p:spPr>
          <a:xfrm rot="18990996">
            <a:off x="5703204" y="4095516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01DE02C-6BAE-2A00-E890-833470E778D3}"/>
              </a:ext>
            </a:extLst>
          </p:cNvPr>
          <p:cNvSpPr txBox="1"/>
          <p:nvPr/>
        </p:nvSpPr>
        <p:spPr>
          <a:xfrm rot="18608749">
            <a:off x="5943403" y="4028128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62A36BB-DD2C-4BED-2DCD-8553815D0295}"/>
              </a:ext>
            </a:extLst>
          </p:cNvPr>
          <p:cNvSpPr txBox="1"/>
          <p:nvPr/>
        </p:nvSpPr>
        <p:spPr>
          <a:xfrm rot="18990996">
            <a:off x="6529371" y="4095516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B2A06AA-6F79-14C0-DB3F-FEA01B599130}"/>
              </a:ext>
            </a:extLst>
          </p:cNvPr>
          <p:cNvSpPr txBox="1"/>
          <p:nvPr/>
        </p:nvSpPr>
        <p:spPr>
          <a:xfrm rot="18608749">
            <a:off x="6769570" y="4028128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9C66A2C-CC18-4306-5EE7-31942CBAB7DA}"/>
              </a:ext>
            </a:extLst>
          </p:cNvPr>
          <p:cNvSpPr txBox="1"/>
          <p:nvPr/>
        </p:nvSpPr>
        <p:spPr>
          <a:xfrm rot="18990996">
            <a:off x="7377203" y="4095516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BA11792D-1AB7-B204-A8AB-551D028C275B}"/>
              </a:ext>
            </a:extLst>
          </p:cNvPr>
          <p:cNvSpPr txBox="1"/>
          <p:nvPr/>
        </p:nvSpPr>
        <p:spPr>
          <a:xfrm rot="18608749">
            <a:off x="7617402" y="4028128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62040D5-73BA-22B4-5CAF-3205DE66AB08}"/>
              </a:ext>
            </a:extLst>
          </p:cNvPr>
          <p:cNvSpPr txBox="1"/>
          <p:nvPr/>
        </p:nvSpPr>
        <p:spPr>
          <a:xfrm rot="18990996">
            <a:off x="9166547" y="4320231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192F9AB-546D-2937-0A28-9496559DE3B2}"/>
              </a:ext>
            </a:extLst>
          </p:cNvPr>
          <p:cNvSpPr txBox="1"/>
          <p:nvPr/>
        </p:nvSpPr>
        <p:spPr>
          <a:xfrm rot="18608749">
            <a:off x="9406746" y="42528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C8A67F7-BB86-90D5-4AFB-6B0CC34F8305}"/>
              </a:ext>
            </a:extLst>
          </p:cNvPr>
          <p:cNvSpPr txBox="1"/>
          <p:nvPr/>
        </p:nvSpPr>
        <p:spPr>
          <a:xfrm rot="18990996">
            <a:off x="9992714" y="4320231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FBFFCF9-A21C-8985-DC15-9E69EB3A0D96}"/>
              </a:ext>
            </a:extLst>
          </p:cNvPr>
          <p:cNvSpPr txBox="1"/>
          <p:nvPr/>
        </p:nvSpPr>
        <p:spPr>
          <a:xfrm rot="18608749">
            <a:off x="10232913" y="42528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35C5258F-AAFE-5541-4493-75C87A9CF119}"/>
              </a:ext>
            </a:extLst>
          </p:cNvPr>
          <p:cNvSpPr txBox="1"/>
          <p:nvPr/>
        </p:nvSpPr>
        <p:spPr>
          <a:xfrm rot="18990996">
            <a:off x="10840546" y="4320231"/>
            <a:ext cx="6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DBD62F0-572F-19E3-D4B3-8CE44CB2A4B3}"/>
              </a:ext>
            </a:extLst>
          </p:cNvPr>
          <p:cNvSpPr txBox="1"/>
          <p:nvPr/>
        </p:nvSpPr>
        <p:spPr>
          <a:xfrm rot="18608749">
            <a:off x="11080745" y="425284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siPSMB7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1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主题​​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582</Words>
  <Application>Microsoft Macintosh PowerPoint</Application>
  <PresentationFormat>自定义</PresentationFormat>
  <Paragraphs>132</Paragraphs>
  <Slides>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1" baseType="lpstr">
      <vt:lpstr>等线</vt:lpstr>
      <vt:lpstr>Aptos</vt:lpstr>
      <vt:lpstr>Aptos Display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X659</dc:creator>
  <cp:lastModifiedBy>X659</cp:lastModifiedBy>
  <cp:revision>1</cp:revision>
  <dcterms:created xsi:type="dcterms:W3CDTF">2025-07-22T15:40:39Z</dcterms:created>
  <dcterms:modified xsi:type="dcterms:W3CDTF">2025-07-22T18:18:08Z</dcterms:modified>
</cp:coreProperties>
</file>