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9" r:id="rId2"/>
    <p:sldId id="273" r:id="rId3"/>
    <p:sldId id="301" r:id="rId4"/>
    <p:sldId id="302" r:id="rId5"/>
    <p:sldId id="304" r:id="rId6"/>
    <p:sldId id="29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451"/>
    <p:restoredTop sz="96327"/>
  </p:normalViewPr>
  <p:slideViewPr>
    <p:cSldViewPr snapToGrid="0" snapToObjects="1">
      <p:cViewPr>
        <p:scale>
          <a:sx n="117" d="100"/>
          <a:sy n="117" d="100"/>
        </p:scale>
        <p:origin x="-2520"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Anelah/Dropbox/CHO%20projects/POCUS%20for%20pediatricians/POCUS%20for%20peds%20data/POCUS%20peds%20data%20analysis.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Anelah/Dropbox/CHO%20projects/POCUS%20for%20pediatricians/POCUS%20for%20peds%20data/POCUS%20peds%20data%20analysis.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Anelah/Dropbox/CHO%20projects/POCUS%20for%20pediatricians/POCUS%20for%20peds%20data/POCUS%20peds%20data%20analysis.xlsm"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Anelah/Dropbox/CHO%20projects/POCUS%20for%20pediatricians/POCUS%20for%20peds%20data/POCUS%20peds%20data%20analysis.xlsm"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Anelah/Dropbox/CHO%20projects/POCUS%20for%20pediatricians/POCUS%20for%20peds%20data/POCUS%20peds%20data%20analysis.xlsm"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Overall comfort with procedural and diagnostic POCUS</a:t>
            </a:r>
          </a:p>
        </c:rich>
      </c:tx>
      <c:layout>
        <c:manualLayout>
          <c:xMode val="edge"/>
          <c:yMode val="edge"/>
          <c:x val="0.11324354034227087"/>
          <c:y val="3.555556550986960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inpatient</c:v>
          </c:tx>
          <c:spPr>
            <a:solidFill>
              <a:schemeClr val="accent4">
                <a:lumMod val="40000"/>
                <a:lumOff val="60000"/>
              </a:schemeClr>
            </a:solidFill>
            <a:ln>
              <a:noFill/>
            </a:ln>
            <a:effectLst/>
          </c:spPr>
          <c:invertIfNegative val="0"/>
          <c:dLbls>
            <c:delete val="1"/>
          </c:dLbls>
          <c:errBars>
            <c:errBarType val="plus"/>
            <c:errValType val="cust"/>
            <c:noEndCap val="0"/>
            <c:plus>
              <c:numRef>
                <c:f>'Comfort Tables'!$C$71:$C$72</c:f>
                <c:numCache>
                  <c:formatCode>General</c:formatCode>
                  <c:ptCount val="2"/>
                  <c:pt idx="0">
                    <c:v>0.99043040187202502</c:v>
                  </c:pt>
                  <c:pt idx="1">
                    <c:v>0.59361683970466372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'Comfort Tables'!$B$69:$B$70</c:f>
              <c:strCache>
                <c:ptCount val="2"/>
                <c:pt idx="0">
                  <c:v>Procedural POCUS</c:v>
                </c:pt>
                <c:pt idx="1">
                  <c:v>Diagnostic POCUS</c:v>
                </c:pt>
              </c:strCache>
            </c:strRef>
          </c:cat>
          <c:val>
            <c:numRef>
              <c:f>'Comfort Tables'!$C$69:$C$70</c:f>
              <c:numCache>
                <c:formatCode>0.00</c:formatCode>
                <c:ptCount val="2"/>
                <c:pt idx="0">
                  <c:v>1.5333333333333334</c:v>
                </c:pt>
                <c:pt idx="1">
                  <c:v>1.2666666666666666</c:v>
                </c:pt>
              </c:numCache>
            </c:numRef>
          </c:val>
          <c:extLst>
            <c:ext xmlns:c16="http://schemas.microsoft.com/office/drawing/2014/chart" uri="{C3380CC4-5D6E-409C-BE32-E72D297353CC}">
              <c16:uniqueId val="{00000000-2234-7944-98D2-0DA51BD7086B}"/>
            </c:ext>
          </c:extLst>
        </c:ser>
        <c:ser>
          <c:idx val="1"/>
          <c:order val="1"/>
          <c:tx>
            <c:v>mixed</c:v>
          </c:tx>
          <c:spPr>
            <a:solidFill>
              <a:schemeClr val="accent6">
                <a:lumMod val="40000"/>
                <a:lumOff val="60000"/>
              </a:schemeClr>
            </a:solidFill>
            <a:ln>
              <a:noFill/>
            </a:ln>
            <a:effectLst/>
          </c:spPr>
          <c:invertIfNegative val="0"/>
          <c:dLbls>
            <c:delete val="1"/>
          </c:dLbls>
          <c:errBars>
            <c:errBarType val="plus"/>
            <c:errValType val="cust"/>
            <c:noEndCap val="0"/>
            <c:plus>
              <c:numRef>
                <c:f>'Comfort Tables'!$D$71:$D$72</c:f>
                <c:numCache>
                  <c:formatCode>General</c:formatCode>
                  <c:ptCount val="2"/>
                  <c:pt idx="0">
                    <c:v>0.35125008665710439</c:v>
                  </c:pt>
                  <c:pt idx="1">
                    <c:v>0.45584230583855195</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'Comfort Tables'!$B$69:$B$70</c:f>
              <c:strCache>
                <c:ptCount val="2"/>
                <c:pt idx="0">
                  <c:v>Procedural POCUS</c:v>
                </c:pt>
                <c:pt idx="1">
                  <c:v>Diagnostic POCUS</c:v>
                </c:pt>
              </c:strCache>
            </c:strRef>
          </c:cat>
          <c:val>
            <c:numRef>
              <c:f>'Comfort Tables'!$D$69:$D$70</c:f>
              <c:numCache>
                <c:formatCode>0.00</c:formatCode>
                <c:ptCount val="2"/>
                <c:pt idx="0">
                  <c:v>1.1363636363636365</c:v>
                </c:pt>
                <c:pt idx="1">
                  <c:v>1.2727272727272727</c:v>
                </c:pt>
              </c:numCache>
            </c:numRef>
          </c:val>
          <c:extLst>
            <c:ext xmlns:c16="http://schemas.microsoft.com/office/drawing/2014/chart" uri="{C3380CC4-5D6E-409C-BE32-E72D297353CC}">
              <c16:uniqueId val="{00000001-2234-7944-98D2-0DA51BD7086B}"/>
            </c:ext>
          </c:extLst>
        </c:ser>
        <c:ser>
          <c:idx val="2"/>
          <c:order val="2"/>
          <c:tx>
            <c:v>outpatient</c:v>
          </c:tx>
          <c:spPr>
            <a:solidFill>
              <a:schemeClr val="accent5">
                <a:lumMod val="60000"/>
                <a:lumOff val="40000"/>
              </a:schemeClr>
            </a:solidFill>
            <a:ln>
              <a:noFill/>
            </a:ln>
            <a:effectLst/>
          </c:spPr>
          <c:invertIfNegative val="0"/>
          <c:dLbls>
            <c:delete val="1"/>
          </c:dLbls>
          <c:errBars>
            <c:errBarType val="plus"/>
            <c:errValType val="cust"/>
            <c:noEndCap val="0"/>
            <c:plus>
              <c:numRef>
                <c:f>'Comfort Tables'!$E$71:$E$72</c:f>
                <c:numCache>
                  <c:formatCode>General</c:formatCode>
                  <c:ptCount val="2"/>
                  <c:pt idx="0">
                    <c:v>0.18569533817705178</c:v>
                  </c:pt>
                  <c:pt idx="1">
                    <c:v>0.36514837167011077</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'Comfort Tables'!$B$69:$B$70</c:f>
              <c:strCache>
                <c:ptCount val="2"/>
                <c:pt idx="0">
                  <c:v>Procedural POCUS</c:v>
                </c:pt>
                <c:pt idx="1">
                  <c:v>Diagnostic POCUS</c:v>
                </c:pt>
              </c:strCache>
            </c:strRef>
          </c:cat>
          <c:val>
            <c:numRef>
              <c:f>'Comfort Tables'!$E$69:$E$70</c:f>
              <c:numCache>
                <c:formatCode>0.00</c:formatCode>
                <c:ptCount val="2"/>
                <c:pt idx="0">
                  <c:v>1.0344827586206897</c:v>
                </c:pt>
                <c:pt idx="1">
                  <c:v>1.0666666666666667</c:v>
                </c:pt>
              </c:numCache>
            </c:numRef>
          </c:val>
          <c:extLst>
            <c:ext xmlns:c16="http://schemas.microsoft.com/office/drawing/2014/chart" uri="{C3380CC4-5D6E-409C-BE32-E72D297353CC}">
              <c16:uniqueId val="{00000002-2234-7944-98D2-0DA51BD7086B}"/>
            </c:ext>
          </c:extLst>
        </c:ser>
        <c:dLbls>
          <c:showLegendKey val="0"/>
          <c:showVal val="1"/>
          <c:showCatName val="0"/>
          <c:showSerName val="0"/>
          <c:showPercent val="0"/>
          <c:showBubbleSize val="0"/>
        </c:dLbls>
        <c:gapWidth val="100"/>
        <c:axId val="727128304"/>
        <c:axId val="743142912"/>
      </c:barChart>
      <c:catAx>
        <c:axId val="72712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43142912"/>
        <c:crosses val="autoZero"/>
        <c:auto val="1"/>
        <c:lblAlgn val="ctr"/>
        <c:lblOffset val="100"/>
        <c:noMultiLvlLbl val="0"/>
      </c:catAx>
      <c:valAx>
        <c:axId val="743142912"/>
        <c:scaling>
          <c:orientation val="minMax"/>
          <c:max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Mean response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271283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Overall Comfort with Procedural and Diagnostic POCUS  </a:t>
            </a:r>
          </a:p>
        </c:rich>
      </c:tx>
      <c:layout>
        <c:manualLayout>
          <c:xMode val="edge"/>
          <c:yMode val="edge"/>
          <c:x val="0.15253789405260815"/>
          <c:y val="1.95035975000461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Attending/faculty</c:v>
          </c:tx>
          <c:spPr>
            <a:solidFill>
              <a:srgbClr val="011893"/>
            </a:solidFill>
            <a:ln>
              <a:noFill/>
            </a:ln>
            <a:effectLst/>
          </c:spPr>
          <c:invertIfNegative val="0"/>
          <c:errBars>
            <c:errBarType val="plus"/>
            <c:errValType val="cust"/>
            <c:noEndCap val="0"/>
            <c:plus>
              <c:numRef>
                <c:f>'Comfort Tables'!$V$73:$V$74</c:f>
                <c:numCache>
                  <c:formatCode>General</c:formatCode>
                  <c:ptCount val="2"/>
                  <c:pt idx="0">
                    <c:v>0.55217307512690694</c:v>
                  </c:pt>
                  <c:pt idx="1">
                    <c:v>0.45810456442753794</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'Comfort Tables'!$U$70:$U$71</c:f>
              <c:strCache>
                <c:ptCount val="2"/>
                <c:pt idx="0">
                  <c:v>Procedural POCUS</c:v>
                </c:pt>
                <c:pt idx="1">
                  <c:v>Diagnostic POCUS</c:v>
                </c:pt>
              </c:strCache>
            </c:strRef>
          </c:cat>
          <c:val>
            <c:numRef>
              <c:f>'Comfort Tables'!$V$70:$V$71</c:f>
              <c:numCache>
                <c:formatCode>0.00</c:formatCode>
                <c:ptCount val="2"/>
                <c:pt idx="0">
                  <c:v>1.1818181818181819</c:v>
                </c:pt>
                <c:pt idx="1">
                  <c:v>1.1791044776119404</c:v>
                </c:pt>
              </c:numCache>
            </c:numRef>
          </c:val>
          <c:extLst>
            <c:ext xmlns:c16="http://schemas.microsoft.com/office/drawing/2014/chart" uri="{C3380CC4-5D6E-409C-BE32-E72D297353CC}">
              <c16:uniqueId val="{00000000-8754-2144-8F24-DF4A885BBBB4}"/>
            </c:ext>
          </c:extLst>
        </c:ser>
        <c:ser>
          <c:idx val="1"/>
          <c:order val="1"/>
          <c:tx>
            <c:v>Resident</c:v>
          </c:tx>
          <c:spPr>
            <a:solidFill>
              <a:schemeClr val="accent5">
                <a:lumMod val="60000"/>
                <a:lumOff val="40000"/>
              </a:schemeClr>
            </a:solidFill>
            <a:ln>
              <a:noFill/>
            </a:ln>
            <a:effectLst/>
          </c:spPr>
          <c:invertIfNegative val="0"/>
          <c:errBars>
            <c:errBarType val="plus"/>
            <c:errValType val="cust"/>
            <c:noEndCap val="0"/>
            <c:plus>
              <c:numRef>
                <c:f>'Comfort Tables'!$W$73:$W$74</c:f>
                <c:numCache>
                  <c:formatCode>General</c:formatCode>
                  <c:ptCount val="2"/>
                  <c:pt idx="0">
                    <c:v>0.65637644650436056</c:v>
                  </c:pt>
                  <c:pt idx="1">
                    <c:v>1.2415723806063765</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'Comfort Tables'!$U$70:$U$71</c:f>
              <c:strCache>
                <c:ptCount val="2"/>
                <c:pt idx="0">
                  <c:v>Procedural POCUS</c:v>
                </c:pt>
                <c:pt idx="1">
                  <c:v>Diagnostic POCUS</c:v>
                </c:pt>
              </c:strCache>
            </c:strRef>
          </c:cat>
          <c:val>
            <c:numRef>
              <c:f>'Comfort Tables'!$W$70:$W$71</c:f>
              <c:numCache>
                <c:formatCode>0.00</c:formatCode>
                <c:ptCount val="2"/>
                <c:pt idx="0">
                  <c:v>1.3913043478260869</c:v>
                </c:pt>
                <c:pt idx="1">
                  <c:v>1.7826086956521738</c:v>
                </c:pt>
              </c:numCache>
            </c:numRef>
          </c:val>
          <c:extLst>
            <c:ext xmlns:c16="http://schemas.microsoft.com/office/drawing/2014/chart" uri="{C3380CC4-5D6E-409C-BE32-E72D297353CC}">
              <c16:uniqueId val="{00000001-8754-2144-8F24-DF4A885BBBB4}"/>
            </c:ext>
          </c:extLst>
        </c:ser>
        <c:dLbls>
          <c:showLegendKey val="0"/>
          <c:showVal val="0"/>
          <c:showCatName val="0"/>
          <c:showSerName val="0"/>
          <c:showPercent val="0"/>
          <c:showBubbleSize val="0"/>
        </c:dLbls>
        <c:gapWidth val="100"/>
        <c:axId val="727128304"/>
        <c:axId val="743142912"/>
      </c:barChart>
      <c:catAx>
        <c:axId val="72712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43142912"/>
        <c:crosses val="autoZero"/>
        <c:auto val="1"/>
        <c:lblAlgn val="ctr"/>
        <c:lblOffset val="100"/>
        <c:noMultiLvlLbl val="0"/>
      </c:catAx>
      <c:valAx>
        <c:axId val="743142912"/>
        <c:scaling>
          <c:orientation val="minMax"/>
          <c:max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Mean response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271283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How often do you think there is an opportunity to use POCUS in your clinical practice?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inpatient</c:v>
          </c:tx>
          <c:spPr>
            <a:solidFill>
              <a:schemeClr val="accent4">
                <a:lumMod val="40000"/>
                <a:lumOff val="60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Tables'!$B$83:$B$88</c:f>
              <c:strCache>
                <c:ptCount val="6"/>
                <c:pt idx="0">
                  <c:v>Never</c:v>
                </c:pt>
                <c:pt idx="1">
                  <c:v>Multiple times per year</c:v>
                </c:pt>
                <c:pt idx="2">
                  <c:v>Multiple times a month</c:v>
                </c:pt>
                <c:pt idx="3">
                  <c:v>Multiple times a week</c:v>
                </c:pt>
                <c:pt idx="4">
                  <c:v>Every day</c:v>
                </c:pt>
                <c:pt idx="5">
                  <c:v>Multiple times a day</c:v>
                </c:pt>
              </c:strCache>
            </c:strRef>
          </c:cat>
          <c:val>
            <c:numRef>
              <c:f>'Usefulness Tables'!$C$83:$C$88</c:f>
              <c:numCache>
                <c:formatCode>General</c:formatCode>
                <c:ptCount val="6"/>
                <c:pt idx="0">
                  <c:v>6.6666666666666666E-2</c:v>
                </c:pt>
                <c:pt idx="1">
                  <c:v>0.13333333333333333</c:v>
                </c:pt>
                <c:pt idx="2">
                  <c:v>0.2</c:v>
                </c:pt>
                <c:pt idx="3">
                  <c:v>0.4</c:v>
                </c:pt>
                <c:pt idx="4">
                  <c:v>0.13333333333333333</c:v>
                </c:pt>
                <c:pt idx="5">
                  <c:v>6.6666666666666666E-2</c:v>
                </c:pt>
              </c:numCache>
            </c:numRef>
          </c:val>
          <c:extLst>
            <c:ext xmlns:c16="http://schemas.microsoft.com/office/drawing/2014/chart" uri="{C3380CC4-5D6E-409C-BE32-E72D297353CC}">
              <c16:uniqueId val="{00000000-2E23-5342-92B2-AABFD0DC1D54}"/>
            </c:ext>
          </c:extLst>
        </c:ser>
        <c:ser>
          <c:idx val="1"/>
          <c:order val="1"/>
          <c:tx>
            <c:v>mixed</c:v>
          </c:tx>
          <c:spPr>
            <a:solidFill>
              <a:schemeClr val="accent6">
                <a:lumMod val="40000"/>
                <a:lumOff val="60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Tables'!$B$83:$B$88</c:f>
              <c:strCache>
                <c:ptCount val="6"/>
                <c:pt idx="0">
                  <c:v>Never</c:v>
                </c:pt>
                <c:pt idx="1">
                  <c:v>Multiple times per year</c:v>
                </c:pt>
                <c:pt idx="2">
                  <c:v>Multiple times a month</c:v>
                </c:pt>
                <c:pt idx="3">
                  <c:v>Multiple times a week</c:v>
                </c:pt>
                <c:pt idx="4">
                  <c:v>Every day</c:v>
                </c:pt>
                <c:pt idx="5">
                  <c:v>Multiple times a day</c:v>
                </c:pt>
              </c:strCache>
            </c:strRef>
          </c:cat>
          <c:val>
            <c:numRef>
              <c:f>'Usefulness Tables'!$D$83:$D$88</c:f>
              <c:numCache>
                <c:formatCode>General</c:formatCode>
                <c:ptCount val="6"/>
                <c:pt idx="0">
                  <c:v>4.5454545454545456E-2</c:v>
                </c:pt>
                <c:pt idx="1">
                  <c:v>9.0909090909090912E-2</c:v>
                </c:pt>
                <c:pt idx="2">
                  <c:v>0.40909090909090912</c:v>
                </c:pt>
                <c:pt idx="3">
                  <c:v>0.27272727272727271</c:v>
                </c:pt>
                <c:pt idx="4">
                  <c:v>0.13636363636363635</c:v>
                </c:pt>
                <c:pt idx="5">
                  <c:v>4.5454545454545456E-2</c:v>
                </c:pt>
              </c:numCache>
            </c:numRef>
          </c:val>
          <c:extLst>
            <c:ext xmlns:c16="http://schemas.microsoft.com/office/drawing/2014/chart" uri="{C3380CC4-5D6E-409C-BE32-E72D297353CC}">
              <c16:uniqueId val="{00000001-2E23-5342-92B2-AABFD0DC1D54}"/>
            </c:ext>
          </c:extLst>
        </c:ser>
        <c:ser>
          <c:idx val="2"/>
          <c:order val="2"/>
          <c:tx>
            <c:v>outpatient</c:v>
          </c:tx>
          <c:spPr>
            <a:solidFill>
              <a:schemeClr val="accent5">
                <a:lumMod val="60000"/>
                <a:lumOff val="40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Tables'!$B$83:$B$88</c:f>
              <c:strCache>
                <c:ptCount val="6"/>
                <c:pt idx="0">
                  <c:v>Never</c:v>
                </c:pt>
                <c:pt idx="1">
                  <c:v>Multiple times per year</c:v>
                </c:pt>
                <c:pt idx="2">
                  <c:v>Multiple times a month</c:v>
                </c:pt>
                <c:pt idx="3">
                  <c:v>Multiple times a week</c:v>
                </c:pt>
                <c:pt idx="4">
                  <c:v>Every day</c:v>
                </c:pt>
                <c:pt idx="5">
                  <c:v>Multiple times a day</c:v>
                </c:pt>
              </c:strCache>
            </c:strRef>
          </c:cat>
          <c:val>
            <c:numRef>
              <c:f>'Usefulness Tables'!$E$83:$E$88</c:f>
              <c:numCache>
                <c:formatCode>0.00</c:formatCode>
                <c:ptCount val="6"/>
                <c:pt idx="0">
                  <c:v>3.3333333333333333E-2</c:v>
                </c:pt>
                <c:pt idx="1">
                  <c:v>0.33333333333333331</c:v>
                </c:pt>
                <c:pt idx="2">
                  <c:v>0.26666666666666666</c:v>
                </c:pt>
                <c:pt idx="3">
                  <c:v>0.33333333333333331</c:v>
                </c:pt>
                <c:pt idx="4">
                  <c:v>3.3333333333333333E-2</c:v>
                </c:pt>
                <c:pt idx="5">
                  <c:v>0</c:v>
                </c:pt>
              </c:numCache>
            </c:numRef>
          </c:val>
          <c:extLst>
            <c:ext xmlns:c16="http://schemas.microsoft.com/office/drawing/2014/chart" uri="{C3380CC4-5D6E-409C-BE32-E72D297353CC}">
              <c16:uniqueId val="{00000002-2E23-5342-92B2-AABFD0DC1D54}"/>
            </c:ext>
          </c:extLst>
        </c:ser>
        <c:dLbls>
          <c:dLblPos val="outEnd"/>
          <c:showLegendKey val="0"/>
          <c:showVal val="1"/>
          <c:showCatName val="0"/>
          <c:showSerName val="0"/>
          <c:showPercent val="0"/>
          <c:showBubbleSize val="0"/>
        </c:dLbls>
        <c:gapWidth val="150"/>
        <c:axId val="306533136"/>
        <c:axId val="306534768"/>
      </c:barChart>
      <c:catAx>
        <c:axId val="30653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6534768"/>
        <c:crosses val="autoZero"/>
        <c:auto val="1"/>
        <c:lblAlgn val="ctr"/>
        <c:lblOffset val="100"/>
        <c:noMultiLvlLbl val="0"/>
      </c:catAx>
      <c:valAx>
        <c:axId val="306534768"/>
        <c:scaling>
          <c:orientation val="minMax"/>
          <c:max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porportion of respondendents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65331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How often do you think there is an opportunity to use POCUS in your clinical practice? </a:t>
            </a:r>
          </a:p>
        </c:rich>
      </c:tx>
      <c:layout>
        <c:manualLayout>
          <c:xMode val="edge"/>
          <c:yMode val="edge"/>
          <c:x val="0.15221341863517066"/>
          <c:y val="1.697191615606144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attending</c:v>
          </c:tx>
          <c:spPr>
            <a:solidFill>
              <a:schemeClr val="accent1">
                <a:lumMod val="75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Tables'!$Z$82:$Z$87</c:f>
              <c:strCache>
                <c:ptCount val="6"/>
                <c:pt idx="0">
                  <c:v>Never</c:v>
                </c:pt>
                <c:pt idx="1">
                  <c:v>Multiple times per year</c:v>
                </c:pt>
                <c:pt idx="2">
                  <c:v>Multiple times a month</c:v>
                </c:pt>
                <c:pt idx="3">
                  <c:v>Multiple times a week</c:v>
                </c:pt>
                <c:pt idx="4">
                  <c:v>Every day</c:v>
                </c:pt>
                <c:pt idx="5">
                  <c:v>Multiple times a day</c:v>
                </c:pt>
              </c:strCache>
            </c:strRef>
          </c:cat>
          <c:val>
            <c:numRef>
              <c:f>'Usefulness Tables'!$AA$82:$AA$87</c:f>
              <c:numCache>
                <c:formatCode>0.00</c:formatCode>
                <c:ptCount val="6"/>
                <c:pt idx="0">
                  <c:v>4.4776119402985072E-2</c:v>
                </c:pt>
                <c:pt idx="1">
                  <c:v>0.20895522388059701</c:v>
                </c:pt>
                <c:pt idx="2">
                  <c:v>0.29850746268656714</c:v>
                </c:pt>
                <c:pt idx="3">
                  <c:v>0.32835820895522388</c:v>
                </c:pt>
                <c:pt idx="4">
                  <c:v>8.9552238805970144E-2</c:v>
                </c:pt>
                <c:pt idx="5">
                  <c:v>2.9850746268656716E-2</c:v>
                </c:pt>
              </c:numCache>
            </c:numRef>
          </c:val>
          <c:extLst>
            <c:ext xmlns:c16="http://schemas.microsoft.com/office/drawing/2014/chart" uri="{C3380CC4-5D6E-409C-BE32-E72D297353CC}">
              <c16:uniqueId val="{00000000-B432-B543-826B-ED4F1B448DC9}"/>
            </c:ext>
          </c:extLst>
        </c:ser>
        <c:ser>
          <c:idx val="1"/>
          <c:order val="1"/>
          <c:tx>
            <c:v>residents</c:v>
          </c:tx>
          <c:spPr>
            <a:solidFill>
              <a:schemeClr val="accent5">
                <a:lumMod val="40000"/>
                <a:lumOff val="60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Tables'!$Z$82:$Z$87</c:f>
              <c:strCache>
                <c:ptCount val="6"/>
                <c:pt idx="0">
                  <c:v>Never</c:v>
                </c:pt>
                <c:pt idx="1">
                  <c:v>Multiple times per year</c:v>
                </c:pt>
                <c:pt idx="2">
                  <c:v>Multiple times a month</c:v>
                </c:pt>
                <c:pt idx="3">
                  <c:v>Multiple times a week</c:v>
                </c:pt>
                <c:pt idx="4">
                  <c:v>Every day</c:v>
                </c:pt>
                <c:pt idx="5">
                  <c:v>Multiple times a day</c:v>
                </c:pt>
              </c:strCache>
            </c:strRef>
          </c:cat>
          <c:val>
            <c:numRef>
              <c:f>'Usefulness Tables'!$AB$82:$AB$87</c:f>
              <c:numCache>
                <c:formatCode>0.00</c:formatCode>
                <c:ptCount val="6"/>
                <c:pt idx="0">
                  <c:v>0</c:v>
                </c:pt>
                <c:pt idx="1">
                  <c:v>0.15</c:v>
                </c:pt>
                <c:pt idx="2">
                  <c:v>0.15</c:v>
                </c:pt>
                <c:pt idx="3">
                  <c:v>0.35</c:v>
                </c:pt>
                <c:pt idx="4">
                  <c:v>0.1</c:v>
                </c:pt>
                <c:pt idx="5">
                  <c:v>0.25</c:v>
                </c:pt>
              </c:numCache>
            </c:numRef>
          </c:val>
          <c:extLst>
            <c:ext xmlns:c16="http://schemas.microsoft.com/office/drawing/2014/chart" uri="{C3380CC4-5D6E-409C-BE32-E72D297353CC}">
              <c16:uniqueId val="{00000001-B432-B543-826B-ED4F1B448DC9}"/>
            </c:ext>
          </c:extLst>
        </c:ser>
        <c:dLbls>
          <c:dLblPos val="outEnd"/>
          <c:showLegendKey val="0"/>
          <c:showVal val="1"/>
          <c:showCatName val="0"/>
          <c:showSerName val="0"/>
          <c:showPercent val="0"/>
          <c:showBubbleSize val="0"/>
        </c:dLbls>
        <c:gapWidth val="150"/>
        <c:axId val="306533136"/>
        <c:axId val="306534768"/>
      </c:barChart>
      <c:catAx>
        <c:axId val="30653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6534768"/>
        <c:crosses val="autoZero"/>
        <c:auto val="1"/>
        <c:lblAlgn val="ctr"/>
        <c:lblOffset val="100"/>
        <c:noMultiLvlLbl val="0"/>
      </c:catAx>
      <c:valAx>
        <c:axId val="306534768"/>
        <c:scaling>
          <c:orientation val="minMax"/>
          <c:max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Percentage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65331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Intersection of Comfort and usefulness of POCUS applications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8.0796013779527567E-2"/>
          <c:y val="0.17000539515893848"/>
          <c:w val="0.90108161089238847"/>
          <c:h val="0.70351618547681538"/>
        </c:manualLayout>
      </c:layout>
      <c:scatterChart>
        <c:scatterStyle val="lineMarker"/>
        <c:varyColors val="0"/>
        <c:ser>
          <c:idx val="0"/>
          <c:order val="0"/>
          <c:tx>
            <c:v>Procedural POCUS</c:v>
          </c:tx>
          <c:spPr>
            <a:ln w="25400" cap="rnd">
              <a:noFill/>
              <a:round/>
            </a:ln>
            <a:effectLst/>
          </c:spPr>
          <c:marker>
            <c:symbol val="diamond"/>
            <c:size val="13"/>
            <c:spPr>
              <a:solidFill>
                <a:schemeClr val="accent1"/>
              </a:solidFill>
              <a:ln w="9525">
                <a:solidFill>
                  <a:schemeClr val="accent1"/>
                </a:solidFill>
              </a:ln>
              <a:effectLst/>
            </c:spPr>
          </c:marker>
          <c:dLbls>
            <c:dLbl>
              <c:idx val="0"/>
              <c:layout>
                <c:manualLayout>
                  <c:x val="6.145833333333333E-2"/>
                  <c:y val="-2.5925925925925925E-2"/>
                </c:manualLayout>
              </c:layout>
              <c:tx>
                <c:rich>
                  <a:bodyPr/>
                  <a:lstStyle/>
                  <a:p>
                    <a:fld id="{4CA61069-648D-9849-B808-883646B75A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3783-D34A-AD16-25AD290ED800}"/>
                </c:ext>
              </c:extLst>
            </c:dLbl>
            <c:dLbl>
              <c:idx val="1"/>
              <c:layout>
                <c:manualLayout>
                  <c:x val="0.10312499999999999"/>
                  <c:y val="-0.1370370370370371"/>
                </c:manualLayout>
              </c:layout>
              <c:tx>
                <c:rich>
                  <a:bodyPr/>
                  <a:lstStyle/>
                  <a:p>
                    <a:fld id="{19D72FF2-4CD1-D540-85C8-AB83D2A3710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3783-D34A-AD16-25AD290ED800}"/>
                </c:ext>
              </c:extLst>
            </c:dLbl>
            <c:dLbl>
              <c:idx val="2"/>
              <c:layout>
                <c:manualLayout>
                  <c:x val="1.7708333333333257E-2"/>
                  <c:y val="-0.20370370370370369"/>
                </c:manualLayout>
              </c:layout>
              <c:tx>
                <c:rich>
                  <a:bodyPr/>
                  <a:lstStyle/>
                  <a:p>
                    <a:fld id="{3DB30D53-926C-B04F-B23B-369EB5D7343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3783-D34A-AD16-25AD290ED800}"/>
                </c:ext>
              </c:extLst>
            </c:dLbl>
            <c:dLbl>
              <c:idx val="3"/>
              <c:layout>
                <c:manualLayout>
                  <c:x val="-0.15104166666666666"/>
                  <c:y val="0.15925925925925913"/>
                </c:manualLayout>
              </c:layout>
              <c:tx>
                <c:rich>
                  <a:bodyPr/>
                  <a:lstStyle/>
                  <a:p>
                    <a:fld id="{6CA44CCE-6DD1-4D45-8AB7-C146DC22D1D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3783-D34A-AD16-25AD290ED800}"/>
                </c:ext>
              </c:extLst>
            </c:dLbl>
            <c:dLbl>
              <c:idx val="4"/>
              <c:layout>
                <c:manualLayout>
                  <c:x val="4.2708333333333258E-2"/>
                  <c:y val="0.11481481481481481"/>
                </c:manualLayout>
              </c:layout>
              <c:tx>
                <c:rich>
                  <a:bodyPr/>
                  <a:lstStyle/>
                  <a:p>
                    <a:fld id="{481DAB6C-3006-8345-B061-D161DDD788F6}"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3783-D34A-AD16-25AD290ED800}"/>
                </c:ext>
              </c:extLst>
            </c:dLbl>
            <c:dLbl>
              <c:idx val="5"/>
              <c:layout>
                <c:manualLayout>
                  <c:x val="1.5625E-2"/>
                  <c:y val="-7.5925925925925994E-2"/>
                </c:manualLayout>
              </c:layout>
              <c:tx>
                <c:rich>
                  <a:bodyPr/>
                  <a:lstStyle/>
                  <a:p>
                    <a:fld id="{3D964104-913C-314B-B390-8200D9FE94F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3783-D34A-AD16-25AD290ED800}"/>
                </c:ext>
              </c:extLst>
            </c:dLbl>
            <c:dLbl>
              <c:idx val="6"/>
              <c:layout>
                <c:manualLayout>
                  <c:x val="-2.8125000000000001E-2"/>
                  <c:y val="-0.15185185185185193"/>
                </c:manualLayout>
              </c:layout>
              <c:tx>
                <c:rich>
                  <a:bodyPr/>
                  <a:lstStyle/>
                  <a:p>
                    <a:fld id="{17B7A14C-9960-8F41-99A2-2C2D908076B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3783-D34A-AD16-25AD290ED800}"/>
                </c:ext>
              </c:extLst>
            </c:dLbl>
            <c:dLbl>
              <c:idx val="7"/>
              <c:layout>
                <c:manualLayout>
                  <c:x val="-1.6666666666666687E-2"/>
                  <c:y val="6.2962962962962957E-2"/>
                </c:manualLayout>
              </c:layout>
              <c:tx>
                <c:rich>
                  <a:bodyPr/>
                  <a:lstStyle/>
                  <a:p>
                    <a:fld id="{BB79EB31-4827-5447-89CC-A7B38FCCCDE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3783-D34A-AD16-25AD290ED80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xVal>
            <c:numRef>
              <c:f>'Comfort Tables'!$D$126:$D$133</c:f>
              <c:numCache>
                <c:formatCode>0.00</c:formatCode>
                <c:ptCount val="8"/>
                <c:pt idx="0">
                  <c:v>3.1494252873563218</c:v>
                </c:pt>
                <c:pt idx="1">
                  <c:v>3.0459770114942528</c:v>
                </c:pt>
                <c:pt idx="2">
                  <c:v>2.735632183908046</c:v>
                </c:pt>
                <c:pt idx="3">
                  <c:v>2.6781609195402298</c:v>
                </c:pt>
                <c:pt idx="4">
                  <c:v>2.5465116279069768</c:v>
                </c:pt>
                <c:pt idx="5">
                  <c:v>1.7931034482758621</c:v>
                </c:pt>
                <c:pt idx="6">
                  <c:v>1.7701149425287357</c:v>
                </c:pt>
                <c:pt idx="7">
                  <c:v>1.6896551724137931</c:v>
                </c:pt>
              </c:numCache>
            </c:numRef>
          </c:xVal>
          <c:yVal>
            <c:numRef>
              <c:f>'Comfort Tables'!$C$126:$C$133</c:f>
              <c:numCache>
                <c:formatCode>0.00</c:formatCode>
                <c:ptCount val="8"/>
                <c:pt idx="0">
                  <c:v>1.9473684210526316</c:v>
                </c:pt>
                <c:pt idx="1">
                  <c:v>2.3859649122807016</c:v>
                </c:pt>
                <c:pt idx="2">
                  <c:v>1.7719298245614035</c:v>
                </c:pt>
                <c:pt idx="3">
                  <c:v>1.5789473684210527</c:v>
                </c:pt>
                <c:pt idx="4">
                  <c:v>1.263157894736842</c:v>
                </c:pt>
                <c:pt idx="5">
                  <c:v>1.2280701754385965</c:v>
                </c:pt>
                <c:pt idx="6">
                  <c:v>1.1929824561403508</c:v>
                </c:pt>
                <c:pt idx="7">
                  <c:v>1.1052631578947369</c:v>
                </c:pt>
              </c:numCache>
            </c:numRef>
          </c:yVal>
          <c:smooth val="0"/>
          <c:extLst>
            <c:ext xmlns:c15="http://schemas.microsoft.com/office/drawing/2012/chart" uri="{02D57815-91ED-43cb-92C2-25804820EDAC}">
              <c15:datalabelsRange>
                <c15:f>'Comfort Tables'!$B$126:$B$133</c15:f>
                <c15:dlblRangeCache>
                  <c:ptCount val="8"/>
                  <c:pt idx="0">
                    <c:v>Abscess drainage</c:v>
                  </c:pt>
                  <c:pt idx="1">
                    <c:v>Bladder cath</c:v>
                  </c:pt>
                  <c:pt idx="2">
                    <c:v>Peripheral venous access</c:v>
                  </c:pt>
                  <c:pt idx="3">
                    <c:v>Foreign body removal</c:v>
                  </c:pt>
                  <c:pt idx="4">
                    <c:v>Lumbar puncture</c:v>
                  </c:pt>
                  <c:pt idx="5">
                    <c:v>Arterial venous access</c:v>
                  </c:pt>
                  <c:pt idx="6">
                    <c:v>Central Venous access</c:v>
                  </c:pt>
                  <c:pt idx="7">
                    <c:v>Arthrocentesis</c:v>
                  </c:pt>
                </c15:dlblRangeCache>
              </c15:datalabelsRange>
            </c:ext>
            <c:ext xmlns:c16="http://schemas.microsoft.com/office/drawing/2014/chart" uri="{C3380CC4-5D6E-409C-BE32-E72D297353CC}">
              <c16:uniqueId val="{00000008-3783-D34A-AD16-25AD290ED800}"/>
            </c:ext>
          </c:extLst>
        </c:ser>
        <c:ser>
          <c:idx val="1"/>
          <c:order val="1"/>
          <c:tx>
            <c:v>Diagnostic POCUS</c:v>
          </c:tx>
          <c:spPr>
            <a:ln w="25400" cap="rnd">
              <a:noFill/>
              <a:round/>
            </a:ln>
            <a:effectLst/>
          </c:spPr>
          <c:marker>
            <c:symbol val="circle"/>
            <c:size val="13"/>
            <c:spPr>
              <a:solidFill>
                <a:schemeClr val="accent2"/>
              </a:solidFill>
              <a:ln w="9525">
                <a:solidFill>
                  <a:schemeClr val="accent2"/>
                </a:solidFill>
              </a:ln>
              <a:effectLst/>
            </c:spPr>
          </c:marker>
          <c:dLbls>
            <c:dLbl>
              <c:idx val="0"/>
              <c:tx>
                <c:rich>
                  <a:bodyPr/>
                  <a:lstStyle/>
                  <a:p>
                    <a:fld id="{5EEBC620-C525-FE4A-918F-D5BF454C1BE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783-D34A-AD16-25AD290ED800}"/>
                </c:ext>
              </c:extLst>
            </c:dLbl>
            <c:dLbl>
              <c:idx val="1"/>
              <c:layout>
                <c:manualLayout>
                  <c:x val="3.6458333333333336E-2"/>
                  <c:y val="2.0370370370370372E-2"/>
                </c:manualLayout>
              </c:layout>
              <c:tx>
                <c:rich>
                  <a:bodyPr/>
                  <a:lstStyle/>
                  <a:p>
                    <a:fld id="{7C91D7BE-A5DE-F244-8E52-E1B07845000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3783-D34A-AD16-25AD290ED800}"/>
                </c:ext>
              </c:extLst>
            </c:dLbl>
            <c:dLbl>
              <c:idx val="2"/>
              <c:layout>
                <c:manualLayout>
                  <c:x val="3.229166666666667E-2"/>
                  <c:y val="5.185185185185185E-2"/>
                </c:manualLayout>
              </c:layout>
              <c:tx>
                <c:rich>
                  <a:bodyPr/>
                  <a:lstStyle/>
                  <a:p>
                    <a:fld id="{3B370B4F-4B54-7F43-BC1F-4FAEC839925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3783-D34A-AD16-25AD290ED800}"/>
                </c:ext>
              </c:extLst>
            </c:dLbl>
            <c:dLbl>
              <c:idx val="3"/>
              <c:layout>
                <c:manualLayout>
                  <c:x val="8.5416666666666669E-2"/>
                  <c:y val="9.2592592592592587E-2"/>
                </c:manualLayout>
              </c:layout>
              <c:tx>
                <c:rich>
                  <a:bodyPr/>
                  <a:lstStyle/>
                  <a:p>
                    <a:fld id="{94E98E3D-ED86-6B41-9F00-136C8FCD2E5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3783-D34A-AD16-25AD290ED800}"/>
                </c:ext>
              </c:extLst>
            </c:dLbl>
            <c:dLbl>
              <c:idx val="4"/>
              <c:tx>
                <c:rich>
                  <a:bodyPr/>
                  <a:lstStyle/>
                  <a:p>
                    <a:fld id="{C551B1D2-C43B-EC48-8BCB-D8F2BA7975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3783-D34A-AD16-25AD290ED800}"/>
                </c:ext>
              </c:extLst>
            </c:dLbl>
            <c:dLbl>
              <c:idx val="5"/>
              <c:layout>
                <c:manualLayout>
                  <c:x val="0.13124999999999984"/>
                  <c:y val="-0.10185185185185185"/>
                </c:manualLayout>
              </c:layout>
              <c:tx>
                <c:rich>
                  <a:bodyPr/>
                  <a:lstStyle/>
                  <a:p>
                    <a:fld id="{4639D295-8C29-7C47-A73D-307A7B49530D}"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3783-D34A-AD16-25AD290ED800}"/>
                </c:ext>
              </c:extLst>
            </c:dLbl>
            <c:dLbl>
              <c:idx val="6"/>
              <c:layout>
                <c:manualLayout>
                  <c:x val="3.3333333333333257E-2"/>
                  <c:y val="0.10740740740740727"/>
                </c:manualLayout>
              </c:layout>
              <c:tx>
                <c:rich>
                  <a:bodyPr/>
                  <a:lstStyle/>
                  <a:p>
                    <a:fld id="{B67FBD1C-CF1B-DF43-9C8D-3E0187EEB3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3783-D34A-AD16-25AD290ED800}"/>
                </c:ext>
              </c:extLst>
            </c:dLbl>
            <c:dLbl>
              <c:idx val="7"/>
              <c:layout>
                <c:manualLayout>
                  <c:x val="5.208333333333333E-3"/>
                  <c:y val="5.7407407407407407E-2"/>
                </c:manualLayout>
              </c:layout>
              <c:tx>
                <c:rich>
                  <a:bodyPr/>
                  <a:lstStyle/>
                  <a:p>
                    <a:fld id="{1A097C12-B93A-4740-A220-F5B7F69B8E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3783-D34A-AD16-25AD290ED800}"/>
                </c:ext>
              </c:extLst>
            </c:dLbl>
            <c:dLbl>
              <c:idx val="8"/>
              <c:layout>
                <c:manualLayout>
                  <c:x val="1.5625E-2"/>
                  <c:y val="-0.16111111111111112"/>
                </c:manualLayout>
              </c:layout>
              <c:tx>
                <c:rich>
                  <a:bodyPr/>
                  <a:lstStyle/>
                  <a:p>
                    <a:fld id="{A6AAA2EC-AC36-1144-9ED3-5385737AB136}"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1-3783-D34A-AD16-25AD290ED800}"/>
                </c:ext>
              </c:extLst>
            </c:dLbl>
            <c:dLbl>
              <c:idx val="9"/>
              <c:layout>
                <c:manualLayout>
                  <c:x val="7.2916666666666668E-3"/>
                  <c:y val="-0.31296296296296305"/>
                </c:manualLayout>
              </c:layout>
              <c:tx>
                <c:rich>
                  <a:bodyPr/>
                  <a:lstStyle/>
                  <a:p>
                    <a:fld id="{EFCF81BC-A1D2-B24D-BA51-F2F315AB1966}"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3783-D34A-AD16-25AD290ED800}"/>
                </c:ext>
              </c:extLst>
            </c:dLbl>
            <c:dLbl>
              <c:idx val="10"/>
              <c:layout>
                <c:manualLayout>
                  <c:x val="-2.5000000000000001E-2"/>
                  <c:y val="-0.21481481481481488"/>
                </c:manualLayout>
              </c:layout>
              <c:tx>
                <c:rich>
                  <a:bodyPr/>
                  <a:lstStyle/>
                  <a:p>
                    <a:fld id="{2A5AF0FB-E47A-B248-95A6-70D6639E836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3783-D34A-AD16-25AD290ED800}"/>
                </c:ext>
              </c:extLst>
            </c:dLbl>
            <c:dLbl>
              <c:idx val="11"/>
              <c:layout>
                <c:manualLayout>
                  <c:x val="-3.9583333333333373E-2"/>
                  <c:y val="-0.14444444444444451"/>
                </c:manualLayout>
              </c:layout>
              <c:tx>
                <c:rich>
                  <a:bodyPr/>
                  <a:lstStyle/>
                  <a:p>
                    <a:fld id="{5CA95C01-DDAB-E54A-AA5B-F2DA3DF7E43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3783-D34A-AD16-25AD290ED80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xVal>
            <c:numRef>
              <c:f>'Comfort Tables'!$D$99:$D$110</c:f>
              <c:numCache>
                <c:formatCode>0.00</c:formatCode>
                <c:ptCount val="12"/>
                <c:pt idx="0">
                  <c:v>3.3103448275862069</c:v>
                </c:pt>
                <c:pt idx="1">
                  <c:v>3.2528735632183907</c:v>
                </c:pt>
                <c:pt idx="2">
                  <c:v>3.1494252873563218</c:v>
                </c:pt>
                <c:pt idx="3">
                  <c:v>3.0229885057471266</c:v>
                </c:pt>
                <c:pt idx="4">
                  <c:v>2.8735632183908044</c:v>
                </c:pt>
                <c:pt idx="5">
                  <c:v>2.8160919540229883</c:v>
                </c:pt>
                <c:pt idx="6">
                  <c:v>2.8139534883720931</c:v>
                </c:pt>
                <c:pt idx="7">
                  <c:v>2.7586206896551726</c:v>
                </c:pt>
                <c:pt idx="8">
                  <c:v>2.7586206896551726</c:v>
                </c:pt>
                <c:pt idx="9">
                  <c:v>2.5411764705882351</c:v>
                </c:pt>
                <c:pt idx="10">
                  <c:v>2.5172413793103448</c:v>
                </c:pt>
                <c:pt idx="11">
                  <c:v>2.2988505747126435</c:v>
                </c:pt>
              </c:numCache>
            </c:numRef>
          </c:xVal>
          <c:yVal>
            <c:numRef>
              <c:f>'Comfort Tables'!$C$99:$C$110</c:f>
              <c:numCache>
                <c:formatCode>0.00</c:formatCode>
                <c:ptCount val="12"/>
                <c:pt idx="0">
                  <c:v>1.7543859649122806</c:v>
                </c:pt>
                <c:pt idx="1">
                  <c:v>1.4561403508771931</c:v>
                </c:pt>
                <c:pt idx="2">
                  <c:v>1.2982456140350878</c:v>
                </c:pt>
                <c:pt idx="3">
                  <c:v>1.2105263157894737</c:v>
                </c:pt>
                <c:pt idx="4">
                  <c:v>1.5964912280701755</c:v>
                </c:pt>
                <c:pt idx="5">
                  <c:v>1.7543859649122806</c:v>
                </c:pt>
                <c:pt idx="6">
                  <c:v>1.5438596491228069</c:v>
                </c:pt>
                <c:pt idx="7">
                  <c:v>1.1785714285714286</c:v>
                </c:pt>
                <c:pt idx="8">
                  <c:v>1.6666666666666667</c:v>
                </c:pt>
                <c:pt idx="9">
                  <c:v>1.368421052631579</c:v>
                </c:pt>
                <c:pt idx="10">
                  <c:v>1.5789473684210527</c:v>
                </c:pt>
                <c:pt idx="11">
                  <c:v>1.2456140350877194</c:v>
                </c:pt>
              </c:numCache>
            </c:numRef>
          </c:yVal>
          <c:smooth val="0"/>
          <c:extLst>
            <c:ext xmlns:c15="http://schemas.microsoft.com/office/drawing/2012/chart" uri="{02D57815-91ED-43cb-92C2-25804820EDAC}">
              <c15:datalabelsRange>
                <c15:f>'Comfort Tables'!$B$99:$B$110</c15:f>
                <c15:dlblRangeCache>
                  <c:ptCount val="12"/>
                  <c:pt idx="0">
                    <c:v>Skin soft tissue</c:v>
                  </c:pt>
                  <c:pt idx="1">
                    <c:v>Neck</c:v>
                  </c:pt>
                  <c:pt idx="2">
                    <c:v>Advanced abdominal</c:v>
                  </c:pt>
                  <c:pt idx="3">
                    <c:v>Constipation</c:v>
                  </c:pt>
                  <c:pt idx="4">
                    <c:v>Lung</c:v>
                  </c:pt>
                  <c:pt idx="5">
                    <c:v>Bladder/renal</c:v>
                  </c:pt>
                  <c:pt idx="6">
                    <c:v>Foreign Body</c:v>
                  </c:pt>
                  <c:pt idx="7">
                    <c:v>MSK</c:v>
                  </c:pt>
                  <c:pt idx="8">
                    <c:v>Basic Abominal</c:v>
                  </c:pt>
                  <c:pt idx="9">
                    <c:v>Transabdominal Pelvic</c:v>
                  </c:pt>
                  <c:pt idx="10">
                    <c:v>Basic cardiac</c:v>
                  </c:pt>
                  <c:pt idx="11">
                    <c:v>Optic nerve</c:v>
                  </c:pt>
                </c15:dlblRangeCache>
              </c15:datalabelsRange>
            </c:ext>
            <c:ext xmlns:c16="http://schemas.microsoft.com/office/drawing/2014/chart" uri="{C3380CC4-5D6E-409C-BE32-E72D297353CC}">
              <c16:uniqueId val="{00000015-3783-D34A-AD16-25AD290ED800}"/>
            </c:ext>
          </c:extLst>
        </c:ser>
        <c:dLbls>
          <c:showLegendKey val="0"/>
          <c:showVal val="0"/>
          <c:showCatName val="0"/>
          <c:showSerName val="0"/>
          <c:showPercent val="0"/>
          <c:showBubbleSize val="0"/>
        </c:dLbls>
        <c:axId val="1246845872"/>
        <c:axId val="1312647776"/>
      </c:scatterChart>
      <c:valAx>
        <c:axId val="1246845872"/>
        <c:scaling>
          <c:orientation val="minMax"/>
          <c:max val="4"/>
          <c:min val="1.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Perceived usefulness of POCUS applications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12647776"/>
        <c:crosses val="autoZero"/>
        <c:crossBetween val="midCat"/>
      </c:valAx>
      <c:valAx>
        <c:axId val="1312647776"/>
        <c:scaling>
          <c:orientation val="minMax"/>
          <c:max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Self-rated Comfort of POCUS Applications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6845872"/>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34DC94-7B2A-EE41-8E93-FC140C50C96C}" type="datetimeFigureOut">
              <a:rPr lang="en-US" smtClean="0"/>
              <a:t>7/8/21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D5292D-2B64-F447-B20C-38B558EDD95B}" type="slidenum">
              <a:rPr lang="en-US" smtClean="0"/>
              <a:t>‹#›</a:t>
            </a:fld>
            <a:endParaRPr lang="en-US"/>
          </a:p>
        </p:txBody>
      </p:sp>
    </p:spTree>
    <p:extLst>
      <p:ext uri="{BB962C8B-B14F-4D97-AF65-F5344CB8AC3E}">
        <p14:creationId xmlns:p14="http://schemas.microsoft.com/office/powerpoint/2010/main" val="3521555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Comfort: 1 – extremely uncomfortable 2 – somewhat uncomfortable 3 – neither – 4 somewhat comfortable 5 – extremely comfortable</a:t>
            </a:r>
          </a:p>
          <a:p>
            <a:endParaRPr lang="en-US" dirty="0"/>
          </a:p>
        </p:txBody>
      </p:sp>
      <p:sp>
        <p:nvSpPr>
          <p:cNvPr id="4" name="Slide Number Placeholder 3"/>
          <p:cNvSpPr>
            <a:spLocks noGrp="1"/>
          </p:cNvSpPr>
          <p:nvPr>
            <p:ph type="sldNum" sz="quarter" idx="5"/>
          </p:nvPr>
        </p:nvSpPr>
        <p:spPr/>
        <p:txBody>
          <a:bodyPr/>
          <a:lstStyle/>
          <a:p>
            <a:fld id="{35188932-549F-1E4B-806E-CC278F5E136F}" type="slidenum">
              <a:rPr lang="en-US" smtClean="0"/>
              <a:t>1</a:t>
            </a:fld>
            <a:endParaRPr lang="en-US"/>
          </a:p>
        </p:txBody>
      </p:sp>
    </p:spTree>
    <p:extLst>
      <p:ext uri="{BB962C8B-B14F-4D97-AF65-F5344CB8AC3E}">
        <p14:creationId xmlns:p14="http://schemas.microsoft.com/office/powerpoint/2010/main" val="4221125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188932-549F-1E4B-806E-CC278F5E136F}" type="slidenum">
              <a:rPr lang="en-US" smtClean="0"/>
              <a:t>2</a:t>
            </a:fld>
            <a:endParaRPr lang="en-US"/>
          </a:p>
        </p:txBody>
      </p:sp>
    </p:spTree>
    <p:extLst>
      <p:ext uri="{BB962C8B-B14F-4D97-AF65-F5344CB8AC3E}">
        <p14:creationId xmlns:p14="http://schemas.microsoft.com/office/powerpoint/2010/main" val="48882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372C1-0F07-8240-BF5F-B67C9F1DB093}" type="slidenum">
              <a:rPr lang="en-US" smtClean="0"/>
              <a:t>3</a:t>
            </a:fld>
            <a:endParaRPr lang="en-US"/>
          </a:p>
        </p:txBody>
      </p:sp>
    </p:spTree>
    <p:extLst>
      <p:ext uri="{BB962C8B-B14F-4D97-AF65-F5344CB8AC3E}">
        <p14:creationId xmlns:p14="http://schemas.microsoft.com/office/powerpoint/2010/main" val="2111419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D5292D-2B64-F447-B20C-38B558EDD95B}" type="slidenum">
              <a:rPr lang="en-US" smtClean="0"/>
              <a:t>4</a:t>
            </a:fld>
            <a:endParaRPr lang="en-US"/>
          </a:p>
        </p:txBody>
      </p:sp>
    </p:spTree>
    <p:extLst>
      <p:ext uri="{BB962C8B-B14F-4D97-AF65-F5344CB8AC3E}">
        <p14:creationId xmlns:p14="http://schemas.microsoft.com/office/powerpoint/2010/main" val="5682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guess what is in the right lower quadrant is what people want to learn the most </a:t>
            </a:r>
          </a:p>
        </p:txBody>
      </p:sp>
      <p:sp>
        <p:nvSpPr>
          <p:cNvPr id="4" name="Slide Number Placeholder 3"/>
          <p:cNvSpPr>
            <a:spLocks noGrp="1"/>
          </p:cNvSpPr>
          <p:nvPr>
            <p:ph type="sldNum" sz="quarter" idx="5"/>
          </p:nvPr>
        </p:nvSpPr>
        <p:spPr/>
        <p:txBody>
          <a:bodyPr/>
          <a:lstStyle/>
          <a:p>
            <a:fld id="{35188932-549F-1E4B-806E-CC278F5E136F}" type="slidenum">
              <a:rPr lang="en-US" smtClean="0"/>
              <a:t>6</a:t>
            </a:fld>
            <a:endParaRPr lang="en-US"/>
          </a:p>
        </p:txBody>
      </p:sp>
    </p:spTree>
    <p:extLst>
      <p:ext uri="{BB962C8B-B14F-4D97-AF65-F5344CB8AC3E}">
        <p14:creationId xmlns:p14="http://schemas.microsoft.com/office/powerpoint/2010/main" val="3199845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E3D1D-7ABC-7B4E-AC21-1CA1284247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4906C4-FDE3-D049-9053-5FC470FB54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925076-DA87-AD4A-A230-66C1F745B512}"/>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5" name="Footer Placeholder 4">
            <a:extLst>
              <a:ext uri="{FF2B5EF4-FFF2-40B4-BE49-F238E27FC236}">
                <a16:creationId xmlns:a16="http://schemas.microsoft.com/office/drawing/2014/main" id="{99D77ADE-72BE-5641-B339-9DCF109935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8F59C-2187-8248-8A8B-0CCADC82CD3E}"/>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282087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6F05-9B6C-8146-932B-DB08C35AB7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9B4584-2271-CA4C-8DDD-315DBEAAC7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5330C-1CF7-9C45-B86B-69CC8ACE582A}"/>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5" name="Footer Placeholder 4">
            <a:extLst>
              <a:ext uri="{FF2B5EF4-FFF2-40B4-BE49-F238E27FC236}">
                <a16:creationId xmlns:a16="http://schemas.microsoft.com/office/drawing/2014/main" id="{680A4253-4F83-6140-BB3E-2FBBE0CB4B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C5918-4F47-C341-8492-593B31B3B87C}"/>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3359169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F049-693F-584E-9F37-13F93A0F4F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410BC0-C349-9C4B-B1B1-364F3FDCE5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865A36-7244-4E48-AC18-0A449CDF2C01}"/>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5" name="Footer Placeholder 4">
            <a:extLst>
              <a:ext uri="{FF2B5EF4-FFF2-40B4-BE49-F238E27FC236}">
                <a16:creationId xmlns:a16="http://schemas.microsoft.com/office/drawing/2014/main" id="{A96CE4E2-CD30-6D41-99E6-B9BF831B1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BC4A82-6649-4B43-8708-ED085C3A5863}"/>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28816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2660B-8543-5040-B920-D5E5DCEC72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8878CD-E771-3B49-BD4B-2D0356D961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2C96EB-7E32-AB4F-8754-CB2845CCAD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39D21F-FA2B-8A45-B32D-37B8926D2E55}"/>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6" name="Footer Placeholder 5">
            <a:extLst>
              <a:ext uri="{FF2B5EF4-FFF2-40B4-BE49-F238E27FC236}">
                <a16:creationId xmlns:a16="http://schemas.microsoft.com/office/drawing/2014/main" id="{3ECC8FD4-BC55-AC4F-A65E-E9F499D2EF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700D86-B46C-BA46-809A-C0413881E4FB}"/>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311515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DB16-255A-0745-A2A0-407276ED04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021C81-7854-FA49-9876-07D06A6C0B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D6D83B-1FB7-D04D-83E3-BD9D379300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F8840B-E428-C44E-BB96-C1A9D4B86A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5C9E93-C70A-EA4F-88D7-FD926730EA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6AF98C-70CA-4042-96D4-56A7DFB8854A}"/>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8" name="Footer Placeholder 7">
            <a:extLst>
              <a:ext uri="{FF2B5EF4-FFF2-40B4-BE49-F238E27FC236}">
                <a16:creationId xmlns:a16="http://schemas.microsoft.com/office/drawing/2014/main" id="{DFE0E433-D087-4148-ADFE-427D6342C4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42497F-3C37-0346-953C-7D3631DB11CC}"/>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3078205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0282C-486F-C343-B62D-DA534D52D2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167BE7-0697-0C43-91F3-E46CA5C6F952}"/>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4" name="Footer Placeholder 3">
            <a:extLst>
              <a:ext uri="{FF2B5EF4-FFF2-40B4-BE49-F238E27FC236}">
                <a16:creationId xmlns:a16="http://schemas.microsoft.com/office/drawing/2014/main" id="{C1ACEFA3-3395-234F-B58B-C940E9DB88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E9B41C-8D76-CF4E-BDCC-7EE9A8C82D1A}"/>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343354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A55ACD-7656-9345-AE0E-7A6B055E7761}"/>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3" name="Footer Placeholder 2">
            <a:extLst>
              <a:ext uri="{FF2B5EF4-FFF2-40B4-BE49-F238E27FC236}">
                <a16:creationId xmlns:a16="http://schemas.microsoft.com/office/drawing/2014/main" id="{8AC3BE46-10D5-F641-9CC6-C2345E1B9D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70F6FD-709F-474A-A81E-3773AB89756B}"/>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3347158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03BB5-D70A-A64E-9463-B165E014D4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CAA996-371A-FE46-802F-4CBD8199F5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306626-87EF-D441-9A0D-ADD8D42BE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F0EE99-9842-8D46-ACD2-7AE99A7378EB}"/>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6" name="Footer Placeholder 5">
            <a:extLst>
              <a:ext uri="{FF2B5EF4-FFF2-40B4-BE49-F238E27FC236}">
                <a16:creationId xmlns:a16="http://schemas.microsoft.com/office/drawing/2014/main" id="{6254E860-CEDF-D24A-9904-29EC9473EE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4C32B5-A296-114A-9273-393AFD19EF44}"/>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401763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045E1-DE8C-5049-897E-C607F764A1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4B4584-2AFE-B44D-A9F9-7FB6E7058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4783BD-551F-8F41-810D-BAD3691BF5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C88F7A-C8FA-834C-BF17-F855F58CBB46}"/>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6" name="Footer Placeholder 5">
            <a:extLst>
              <a:ext uri="{FF2B5EF4-FFF2-40B4-BE49-F238E27FC236}">
                <a16:creationId xmlns:a16="http://schemas.microsoft.com/office/drawing/2014/main" id="{DC43150E-2343-5542-A8EB-ED54CA828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B01799-15E2-9D49-BD19-12C147E9C64F}"/>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651074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EAE7C-5369-2645-A979-30164065F7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F02A0C-7CA2-2443-B4EC-DDD7243BC9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D04CB5-9870-0A49-A4DD-08899A28206C}"/>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5" name="Footer Placeholder 4">
            <a:extLst>
              <a:ext uri="{FF2B5EF4-FFF2-40B4-BE49-F238E27FC236}">
                <a16:creationId xmlns:a16="http://schemas.microsoft.com/office/drawing/2014/main" id="{8C34CD59-324D-644B-ACD9-44C0138FB0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21E27-FB45-9A4E-B4F7-97D78CB514B4}"/>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3483366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9BBBF1-9366-BD4E-8211-E999473CAE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707E4D-1F0B-E240-9485-8E445693F2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7B9137-737C-8044-BE65-EE64A2CC1FB6}"/>
              </a:ext>
            </a:extLst>
          </p:cNvPr>
          <p:cNvSpPr>
            <a:spLocks noGrp="1"/>
          </p:cNvSpPr>
          <p:nvPr>
            <p:ph type="dt" sz="half" idx="10"/>
          </p:nvPr>
        </p:nvSpPr>
        <p:spPr/>
        <p:txBody>
          <a:bodyPr/>
          <a:lstStyle/>
          <a:p>
            <a:fld id="{75ED9934-35FE-C040-8FF1-72FEF08ED065}" type="datetimeFigureOut">
              <a:rPr lang="en-US" smtClean="0"/>
              <a:t>7/8/21</a:t>
            </a:fld>
            <a:endParaRPr lang="en-US"/>
          </a:p>
        </p:txBody>
      </p:sp>
      <p:sp>
        <p:nvSpPr>
          <p:cNvPr id="5" name="Footer Placeholder 4">
            <a:extLst>
              <a:ext uri="{FF2B5EF4-FFF2-40B4-BE49-F238E27FC236}">
                <a16:creationId xmlns:a16="http://schemas.microsoft.com/office/drawing/2014/main" id="{3467AC76-EA6F-3148-9E3A-A79624CC8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04B4B-335A-2244-8E05-3F22049280FD}"/>
              </a:ext>
            </a:extLst>
          </p:cNvPr>
          <p:cNvSpPr>
            <a:spLocks noGrp="1"/>
          </p:cNvSpPr>
          <p:nvPr>
            <p:ph type="sldNum" sz="quarter" idx="12"/>
          </p:nvPr>
        </p:nvSpPr>
        <p:spPr/>
        <p:txBody>
          <a:bodyPr/>
          <a:lstStyle/>
          <a:p>
            <a:fld id="{AA4B1D8E-915A-1446-9076-509CAB24BAAD}" type="slidenum">
              <a:rPr lang="en-US" smtClean="0"/>
              <a:t>‹#›</a:t>
            </a:fld>
            <a:endParaRPr lang="en-US"/>
          </a:p>
        </p:txBody>
      </p:sp>
    </p:spTree>
    <p:extLst>
      <p:ext uri="{BB962C8B-B14F-4D97-AF65-F5344CB8AC3E}">
        <p14:creationId xmlns:p14="http://schemas.microsoft.com/office/powerpoint/2010/main" val="145291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9B154-83AF-B840-B20E-58792402C3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B4BF7B-9F99-9C45-BB37-FFBDA11905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40BA8-C229-1F47-9521-A2ED3D0B87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D9934-35FE-C040-8FF1-72FEF08ED065}" type="datetimeFigureOut">
              <a:rPr lang="en-US" smtClean="0"/>
              <a:t>7/8/21</a:t>
            </a:fld>
            <a:endParaRPr lang="en-US"/>
          </a:p>
        </p:txBody>
      </p:sp>
      <p:sp>
        <p:nvSpPr>
          <p:cNvPr id="5" name="Footer Placeholder 4">
            <a:extLst>
              <a:ext uri="{FF2B5EF4-FFF2-40B4-BE49-F238E27FC236}">
                <a16:creationId xmlns:a16="http://schemas.microsoft.com/office/drawing/2014/main" id="{757CB826-AD3D-5648-B11F-1677144C49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7A2B91-429A-FE49-8066-DC48027971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B1D8E-915A-1446-9076-509CAB24BAAD}" type="slidenum">
              <a:rPr lang="en-US" smtClean="0"/>
              <a:t>‹#›</a:t>
            </a:fld>
            <a:endParaRPr lang="en-US"/>
          </a:p>
        </p:txBody>
      </p:sp>
    </p:spTree>
    <p:extLst>
      <p:ext uri="{BB962C8B-B14F-4D97-AF65-F5344CB8AC3E}">
        <p14:creationId xmlns:p14="http://schemas.microsoft.com/office/powerpoint/2010/main" val="1788796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D782759F-EB41-0F45-8318-5A9C86D8F4DC}"/>
              </a:ext>
            </a:extLst>
          </p:cNvPr>
          <p:cNvGraphicFramePr>
            <a:graphicFrameLocks/>
          </p:cNvGraphicFramePr>
          <p:nvPr>
            <p:extLst>
              <p:ext uri="{D42A27DB-BD31-4B8C-83A1-F6EECF244321}">
                <p14:modId xmlns:p14="http://schemas.microsoft.com/office/powerpoint/2010/main" val="3224977985"/>
              </p:ext>
            </p:extLst>
          </p:nvPr>
        </p:nvGraphicFramePr>
        <p:xfrm>
          <a:off x="6102421" y="60846"/>
          <a:ext cx="5706533" cy="35718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414323C9-8E8D-824A-8CEC-2BDC80A6D559}"/>
              </a:ext>
            </a:extLst>
          </p:cNvPr>
          <p:cNvGraphicFramePr>
            <a:graphicFrameLocks/>
          </p:cNvGraphicFramePr>
          <p:nvPr>
            <p:extLst>
              <p:ext uri="{D42A27DB-BD31-4B8C-83A1-F6EECF244321}">
                <p14:modId xmlns:p14="http://schemas.microsoft.com/office/powerpoint/2010/main" val="2641511750"/>
              </p:ext>
            </p:extLst>
          </p:nvPr>
        </p:nvGraphicFramePr>
        <p:xfrm>
          <a:off x="227274" y="60846"/>
          <a:ext cx="5977889" cy="3571874"/>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8E0E7ECE-3F7B-CE4C-B29A-5EC500D9052A}"/>
              </a:ext>
            </a:extLst>
          </p:cNvPr>
          <p:cNvSpPr txBox="1"/>
          <p:nvPr/>
        </p:nvSpPr>
        <p:spPr>
          <a:xfrm>
            <a:off x="303008" y="3586642"/>
            <a:ext cx="11661717" cy="95410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Overall self-rated pediatrician comfort with diagnostic and procedural POCUS, Subgroup analysis. </a:t>
            </a:r>
            <a:r>
              <a:rPr lang="en-US" sz="1400" dirty="0">
                <a:latin typeface="Arial" panose="020B0604020202020204" pitchFamily="34" charset="0"/>
                <a:cs typeface="Arial" panose="020B0604020202020204" pitchFamily="34" charset="0"/>
              </a:rPr>
              <a:t>Providers responded to the question “How would you rate your overall comfort in using procedural/diagnostic POCUS” There were no statistically significant differences in responses of attendings vs residents. (Rated on a Likert scale where 1 = extremely uncomfortable 2 = somewhat uncomfortable 3 = neither comfortable nor uncomfortable  4 = somewhat comfortable 5 = extremely comfortable)</a:t>
            </a:r>
          </a:p>
        </p:txBody>
      </p:sp>
      <p:graphicFrame>
        <p:nvGraphicFramePr>
          <p:cNvPr id="7" name="Table 6">
            <a:extLst>
              <a:ext uri="{FF2B5EF4-FFF2-40B4-BE49-F238E27FC236}">
                <a16:creationId xmlns:a16="http://schemas.microsoft.com/office/drawing/2014/main" id="{F32FDCC0-DAF6-5541-8F59-758B198E6BA9}"/>
              </a:ext>
            </a:extLst>
          </p:cNvPr>
          <p:cNvGraphicFramePr>
            <a:graphicFrameLocks noGrp="1"/>
          </p:cNvGraphicFramePr>
          <p:nvPr>
            <p:extLst>
              <p:ext uri="{D42A27DB-BD31-4B8C-83A1-F6EECF244321}">
                <p14:modId xmlns:p14="http://schemas.microsoft.com/office/powerpoint/2010/main" val="4200120627"/>
              </p:ext>
            </p:extLst>
          </p:nvPr>
        </p:nvGraphicFramePr>
        <p:xfrm>
          <a:off x="2133347" y="4632145"/>
          <a:ext cx="8308020" cy="2165009"/>
        </p:xfrm>
        <a:graphic>
          <a:graphicData uri="http://schemas.openxmlformats.org/drawingml/2006/table">
            <a:tbl>
              <a:tblPr/>
              <a:tblGrid>
                <a:gridCol w="3135699">
                  <a:extLst>
                    <a:ext uri="{9D8B030D-6E8A-4147-A177-3AD203B41FA5}">
                      <a16:colId xmlns:a16="http://schemas.microsoft.com/office/drawing/2014/main" val="1020727525"/>
                    </a:ext>
                  </a:extLst>
                </a:gridCol>
                <a:gridCol w="1810073">
                  <a:extLst>
                    <a:ext uri="{9D8B030D-6E8A-4147-A177-3AD203B41FA5}">
                      <a16:colId xmlns:a16="http://schemas.microsoft.com/office/drawing/2014/main" val="3830902982"/>
                    </a:ext>
                  </a:extLst>
                </a:gridCol>
                <a:gridCol w="1449832">
                  <a:extLst>
                    <a:ext uri="{9D8B030D-6E8A-4147-A177-3AD203B41FA5}">
                      <a16:colId xmlns:a16="http://schemas.microsoft.com/office/drawing/2014/main" val="2837651840"/>
                    </a:ext>
                  </a:extLst>
                </a:gridCol>
                <a:gridCol w="1358093">
                  <a:extLst>
                    <a:ext uri="{9D8B030D-6E8A-4147-A177-3AD203B41FA5}">
                      <a16:colId xmlns:a16="http://schemas.microsoft.com/office/drawing/2014/main" val="1764502420"/>
                    </a:ext>
                  </a:extLst>
                </a:gridCol>
                <a:gridCol w="554323">
                  <a:extLst>
                    <a:ext uri="{9D8B030D-6E8A-4147-A177-3AD203B41FA5}">
                      <a16:colId xmlns:a16="http://schemas.microsoft.com/office/drawing/2014/main" val="1691237238"/>
                    </a:ext>
                  </a:extLst>
                </a:gridCol>
              </a:tblGrid>
              <a:tr h="130544">
                <a:tc gridSpan="5">
                  <a:txBody>
                    <a:bodyPr/>
                    <a:lstStyle/>
                    <a:p>
                      <a:pPr algn="ctr" fontAlgn="b"/>
                      <a:r>
                        <a:rPr lang="en-US" sz="1200" b="1" i="0" u="sng" strike="noStrike" dirty="0">
                          <a:solidFill>
                            <a:srgbClr val="000000"/>
                          </a:solidFill>
                          <a:effectLst/>
                          <a:latin typeface="Arial" panose="020B0604020202020204" pitchFamily="34" charset="0"/>
                          <a:cs typeface="Arial" panose="020B0604020202020204" pitchFamily="34" charset="0"/>
                        </a:rPr>
                        <a:t>Subgroup analysis Baseline Comfort with POCUS applications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1584695"/>
                  </a:ext>
                </a:extLst>
              </a:tr>
              <a:tr h="375780">
                <a:tc>
                  <a:txBody>
                    <a:bodyPr/>
                    <a:lstStyle/>
                    <a:p>
                      <a:pPr algn="l" fontAlgn="b"/>
                      <a:r>
                        <a:rPr lang="en-US" sz="1200" b="1" i="0" u="none" strike="noStrike" dirty="0">
                          <a:solidFill>
                            <a:srgbClr val="000000"/>
                          </a:solidFill>
                          <a:effectLst/>
                          <a:latin typeface="Arial" panose="020B0604020202020204" pitchFamily="34" charset="0"/>
                          <a:cs typeface="Arial" panose="020B0604020202020204" pitchFamily="34" charset="0"/>
                        </a:rPr>
                        <a:t>Percent who felt at least "4-somewhat comfortable" with POCUS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Attendings (66)</a:t>
                      </a:r>
                    </a:p>
                  </a:txBody>
                  <a:tcPr marL="9525" marR="9525" marT="9525" marB="0" anchor="b">
                    <a:lnL>
                      <a:noFill/>
                    </a:lnL>
                    <a:lnR>
                      <a:noFill/>
                    </a:lnR>
                    <a:lnT>
                      <a:noFill/>
                    </a:lnT>
                    <a:lnB>
                      <a:noFill/>
                    </a:lnB>
                    <a:solidFill>
                      <a:srgbClr val="DDEBF7"/>
                    </a:solidFill>
                  </a:tcPr>
                </a:tc>
                <a:tc>
                  <a:txBody>
                    <a:bodyPr/>
                    <a:lstStyle/>
                    <a:p>
                      <a:pPr algn="l" fontAlgn="b"/>
                      <a:r>
                        <a:rPr lang="en-US" sz="1200" b="1" i="0" u="none" strike="noStrike" dirty="0">
                          <a:solidFill>
                            <a:srgbClr val="000000"/>
                          </a:solidFill>
                          <a:effectLst/>
                          <a:latin typeface="Arial" panose="020B0604020202020204" pitchFamily="34" charset="0"/>
                          <a:cs typeface="Arial" panose="020B0604020202020204" pitchFamily="34" charset="0"/>
                        </a:rPr>
                        <a:t>Residents (23)</a:t>
                      </a:r>
                    </a:p>
                  </a:txBody>
                  <a:tcPr marL="9525" marR="9525" marT="9525" marB="0" anchor="b">
                    <a:lnL>
                      <a:noFill/>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p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703672732"/>
                  </a:ext>
                </a:extLst>
              </a:tr>
              <a:tr h="201491">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procedural POCUS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1.52% (1)</a:t>
                      </a: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 </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&gt;0.99</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05966335"/>
                  </a:ext>
                </a:extLst>
              </a:tr>
              <a:tr h="201491">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diagnostic POCUS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 </a:t>
                      </a: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17% (4) </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200" b="1" i="0" u="none" strike="noStrike">
                          <a:solidFill>
                            <a:srgbClr val="000000"/>
                          </a:solidFill>
                          <a:effectLst/>
                          <a:latin typeface="Arial" panose="020B0604020202020204" pitchFamily="34" charset="0"/>
                          <a:cs typeface="Arial" panose="020B0604020202020204" pitchFamily="34" charset="0"/>
                        </a:rPr>
                        <a:t>0.004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80031236"/>
                  </a:ext>
                </a:extLst>
              </a:tr>
              <a:tr h="201491">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62856874"/>
                  </a:ext>
                </a:extLst>
              </a:tr>
              <a:tr h="372558">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Percent who felt at least "4-somewhat comfortable" with POCUS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Inpatient (15)</a:t>
                      </a:r>
                    </a:p>
                  </a:txBody>
                  <a:tcPr marL="9525" marR="9525" marT="9525" marB="0" anchor="b">
                    <a:lnL>
                      <a:noFill/>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Mixed (22)</a:t>
                      </a:r>
                    </a:p>
                  </a:txBody>
                  <a:tcPr marL="9525" marR="9525" marT="9525" marB="0" anchor="b">
                    <a:lnL>
                      <a:noFill/>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Outpatient (29)</a:t>
                      </a:r>
                    </a:p>
                  </a:txBody>
                  <a:tcPr marL="9525" marR="9525" marT="9525" marB="0" anchor="b">
                    <a:lnL>
                      <a:noFill/>
                    </a:lnL>
                    <a:lnR>
                      <a:noFill/>
                    </a:lnR>
                    <a:lnT>
                      <a:noFill/>
                    </a:lnT>
                    <a:lnB>
                      <a:noFill/>
                    </a:lnB>
                    <a:solidFill>
                      <a:srgbClr val="DDEBF7"/>
                    </a:solidFill>
                  </a:tcPr>
                </a:tc>
                <a:tc>
                  <a:txBody>
                    <a:bodyPr/>
                    <a:lstStyle/>
                    <a:p>
                      <a:pPr algn="l" fontAlgn="b"/>
                      <a:r>
                        <a:rPr lang="en-US" sz="1200" b="1" i="0" u="none" strike="noStrike">
                          <a:solidFill>
                            <a:srgbClr val="000000"/>
                          </a:solidFill>
                          <a:effectLst/>
                          <a:latin typeface="Arial" panose="020B0604020202020204" pitchFamily="34" charset="0"/>
                          <a:cs typeface="Arial" panose="020B0604020202020204" pitchFamily="34" charset="0"/>
                        </a:rPr>
                        <a:t>p</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2544383748"/>
                  </a:ext>
                </a:extLst>
              </a:tr>
              <a:tr h="201491">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procedural POCUS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6.67% (1)</a:t>
                      </a: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a:t>
                      </a: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a:t>
                      </a:r>
                    </a:p>
                  </a:txBody>
                  <a:tcPr marL="9525" marR="9525" marT="9525" marB="0" anchor="b">
                    <a:lnL>
                      <a:noFill/>
                    </a:lnL>
                    <a:lnR>
                      <a:noFill/>
                    </a:lnR>
                    <a:lnT>
                      <a:noFill/>
                    </a:lnT>
                    <a:lnB>
                      <a:noFill/>
                    </a:lnB>
                  </a:tcPr>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0.23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27732100"/>
                  </a:ext>
                </a:extLst>
              </a:tr>
              <a:tr h="201491">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diagnostic POCUS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 </a:t>
                      </a: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 </a:t>
                      </a: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0% (0) </a:t>
                      </a:r>
                    </a:p>
                  </a:txBody>
                  <a:tcPr marL="9525" marR="9525" marT="9525" marB="0" anchor="b">
                    <a:lnL>
                      <a:noFill/>
                    </a:lnL>
                    <a:lnR>
                      <a:noFill/>
                    </a:lnR>
                    <a:lnT>
                      <a:noFill/>
                    </a:lnT>
                    <a:lnB>
                      <a:noFill/>
                    </a:lnB>
                  </a:tcPr>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&gt;0.99</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75564619"/>
                  </a:ext>
                </a:extLst>
              </a:tr>
              <a:tr h="214084">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8395600"/>
                  </a:ext>
                </a:extLst>
              </a:tr>
            </a:tbl>
          </a:graphicData>
        </a:graphic>
      </p:graphicFrame>
    </p:spTree>
    <p:extLst>
      <p:ext uri="{BB962C8B-B14F-4D97-AF65-F5344CB8AC3E}">
        <p14:creationId xmlns:p14="http://schemas.microsoft.com/office/powerpoint/2010/main" val="19601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4AC63956-3F00-554D-8F3B-05B961C28D9A}"/>
              </a:ext>
            </a:extLst>
          </p:cNvPr>
          <p:cNvGraphicFramePr>
            <a:graphicFrameLocks/>
          </p:cNvGraphicFramePr>
          <p:nvPr>
            <p:extLst>
              <p:ext uri="{D42A27DB-BD31-4B8C-83A1-F6EECF244321}">
                <p14:modId xmlns:p14="http://schemas.microsoft.com/office/powerpoint/2010/main" val="3075762947"/>
              </p:ext>
            </p:extLst>
          </p:nvPr>
        </p:nvGraphicFramePr>
        <p:xfrm>
          <a:off x="5854699" y="441209"/>
          <a:ext cx="6337300" cy="37414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F49DC4E-D391-A14D-8E83-26F5694D7BC1}"/>
              </a:ext>
            </a:extLst>
          </p:cNvPr>
          <p:cNvGraphicFramePr>
            <a:graphicFrameLocks/>
          </p:cNvGraphicFramePr>
          <p:nvPr>
            <p:extLst>
              <p:ext uri="{D42A27DB-BD31-4B8C-83A1-F6EECF244321}">
                <p14:modId xmlns:p14="http://schemas.microsoft.com/office/powerpoint/2010/main" val="700638039"/>
              </p:ext>
            </p:extLst>
          </p:nvPr>
        </p:nvGraphicFramePr>
        <p:xfrm>
          <a:off x="0" y="441208"/>
          <a:ext cx="6096000" cy="374147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75A267D6-2139-4B48-9793-DD70D3587EF7}"/>
              </a:ext>
            </a:extLst>
          </p:cNvPr>
          <p:cNvSpPr txBox="1"/>
          <p:nvPr/>
        </p:nvSpPr>
        <p:spPr>
          <a:xfrm>
            <a:off x="438148" y="4182684"/>
            <a:ext cx="11654535"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Perceived opportunities to use POCUS, subgroup analysis. </a:t>
            </a:r>
            <a:r>
              <a:rPr lang="en-US" sz="1400" dirty="0">
                <a:latin typeface="Arial" panose="020B0604020202020204" pitchFamily="34" charset="0"/>
                <a:cs typeface="Arial" panose="020B0604020202020204" pitchFamily="34" charset="0"/>
              </a:rPr>
              <a:t>Attendings and residents were asked the question “How often do you think there is an opportunity to use POCUS in your clinical practice?”</a:t>
            </a:r>
          </a:p>
        </p:txBody>
      </p:sp>
      <p:graphicFrame>
        <p:nvGraphicFramePr>
          <p:cNvPr id="11" name="Table 10">
            <a:extLst>
              <a:ext uri="{FF2B5EF4-FFF2-40B4-BE49-F238E27FC236}">
                <a16:creationId xmlns:a16="http://schemas.microsoft.com/office/drawing/2014/main" id="{78F0B705-6DC2-9146-BC58-F38FD97106C0}"/>
              </a:ext>
            </a:extLst>
          </p:cNvPr>
          <p:cNvGraphicFramePr>
            <a:graphicFrameLocks noGrp="1"/>
          </p:cNvGraphicFramePr>
          <p:nvPr>
            <p:extLst>
              <p:ext uri="{D42A27DB-BD31-4B8C-83A1-F6EECF244321}">
                <p14:modId xmlns:p14="http://schemas.microsoft.com/office/powerpoint/2010/main" val="1145382882"/>
              </p:ext>
            </p:extLst>
          </p:nvPr>
        </p:nvGraphicFramePr>
        <p:xfrm>
          <a:off x="1393603" y="4931596"/>
          <a:ext cx="9073654" cy="1761275"/>
        </p:xfrm>
        <a:graphic>
          <a:graphicData uri="http://schemas.openxmlformats.org/drawingml/2006/table">
            <a:tbl>
              <a:tblPr/>
              <a:tblGrid>
                <a:gridCol w="3057474">
                  <a:extLst>
                    <a:ext uri="{9D8B030D-6E8A-4147-A177-3AD203B41FA5}">
                      <a16:colId xmlns:a16="http://schemas.microsoft.com/office/drawing/2014/main" val="1816765805"/>
                    </a:ext>
                  </a:extLst>
                </a:gridCol>
                <a:gridCol w="1764917">
                  <a:extLst>
                    <a:ext uri="{9D8B030D-6E8A-4147-A177-3AD203B41FA5}">
                      <a16:colId xmlns:a16="http://schemas.microsoft.com/office/drawing/2014/main" val="1004366016"/>
                    </a:ext>
                  </a:extLst>
                </a:gridCol>
                <a:gridCol w="1661857">
                  <a:extLst>
                    <a:ext uri="{9D8B030D-6E8A-4147-A177-3AD203B41FA5}">
                      <a16:colId xmlns:a16="http://schemas.microsoft.com/office/drawing/2014/main" val="2956736062"/>
                    </a:ext>
                  </a:extLst>
                </a:gridCol>
                <a:gridCol w="1455736">
                  <a:extLst>
                    <a:ext uri="{9D8B030D-6E8A-4147-A177-3AD203B41FA5}">
                      <a16:colId xmlns:a16="http://schemas.microsoft.com/office/drawing/2014/main" val="1936276419"/>
                    </a:ext>
                  </a:extLst>
                </a:gridCol>
                <a:gridCol w="1133670">
                  <a:extLst>
                    <a:ext uri="{9D8B030D-6E8A-4147-A177-3AD203B41FA5}">
                      <a16:colId xmlns:a16="http://schemas.microsoft.com/office/drawing/2014/main" val="65922415"/>
                    </a:ext>
                  </a:extLst>
                </a:gridCol>
              </a:tblGrid>
              <a:tr h="284035">
                <a:tc gridSpan="5">
                  <a:txBody>
                    <a:bodyPr/>
                    <a:lstStyle/>
                    <a:p>
                      <a:pPr algn="ctr" fontAlgn="b"/>
                      <a:r>
                        <a:rPr lang="en-US" sz="1400" b="1" i="0" u="sng" strike="noStrike" dirty="0">
                          <a:solidFill>
                            <a:srgbClr val="000000"/>
                          </a:solidFill>
                          <a:effectLst/>
                          <a:latin typeface="Arial" panose="020B0604020202020204" pitchFamily="34" charset="0"/>
                          <a:cs typeface="Arial" panose="020B0604020202020204" pitchFamily="34" charset="0"/>
                        </a:rPr>
                        <a:t>Subgroup analysis How often do you think there is an opportunity to use POCUS in your clinical practice?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0865689"/>
                  </a:ext>
                </a:extLst>
              </a:tr>
              <a:tr h="149622">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DDEBF7"/>
                    </a:solidFill>
                  </a:tcPr>
                </a:tc>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Attendings (n=67)</a:t>
                      </a:r>
                    </a:p>
                  </a:txBody>
                  <a:tcPr marL="9525" marR="9525" marT="9525" marB="0" anchor="b">
                    <a:lnL>
                      <a:noFill/>
                    </a:lnL>
                    <a:lnR>
                      <a:noFill/>
                    </a:lnR>
                    <a:lnT>
                      <a:noFill/>
                    </a:lnT>
                    <a:lnB>
                      <a:noFill/>
                    </a:lnB>
                    <a:solidFill>
                      <a:srgbClr val="DDEBF7"/>
                    </a:solidFill>
                  </a:tcPr>
                </a:tc>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Residents (n=20)</a:t>
                      </a:r>
                    </a:p>
                  </a:txBody>
                  <a:tcPr marL="9525" marR="9525" marT="9525"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p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4038205460"/>
                  </a:ext>
                </a:extLst>
              </a:tr>
              <a:tr h="292850">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At least multiple times a week or more</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45% (30)</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70% (14) </a:t>
                      </a:r>
                    </a:p>
                  </a:txBody>
                  <a:tcPr marL="9525" marR="9525" marT="9525"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400" b="0" i="0" u="none" strike="noStrike" dirty="0">
                          <a:solidFill>
                            <a:srgbClr val="000000"/>
                          </a:solidFill>
                          <a:effectLst/>
                          <a:latin typeface="Arial" panose="020B0604020202020204" pitchFamily="34" charset="0"/>
                          <a:cs typeface="Arial" panose="020B0604020202020204" pitchFamily="34" charset="0"/>
                        </a:rPr>
                        <a:t>0.08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34005722"/>
                  </a:ext>
                </a:extLst>
              </a:tr>
              <a:tr h="0">
                <a:tc>
                  <a:txBody>
                    <a:bodyPr/>
                    <a:lstStyle/>
                    <a:p>
                      <a:pPr algn="l"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15468352"/>
                  </a:ext>
                </a:extLst>
              </a:tr>
              <a:tr h="184802">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Inpatient (15)</a:t>
                      </a:r>
                    </a:p>
                  </a:txBody>
                  <a:tcPr marL="9525" marR="9525" marT="9525"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Mixed (22)</a:t>
                      </a:r>
                    </a:p>
                  </a:txBody>
                  <a:tcPr marL="9525" marR="9525" marT="9525"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Outpatient (30)</a:t>
                      </a:r>
                    </a:p>
                  </a:txBody>
                  <a:tcPr marL="9525" marR="9525" marT="9525"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p</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2202141145"/>
                  </a:ext>
                </a:extLst>
              </a:tr>
              <a:tr h="292850">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At least multiple times a week or more</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60% (9) </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45% (10)</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37% (11)</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0.33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44638058"/>
                  </a:ext>
                </a:extLst>
              </a:tr>
              <a:tr h="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4327404"/>
                  </a:ext>
                </a:extLst>
              </a:tr>
            </a:tbl>
          </a:graphicData>
        </a:graphic>
      </p:graphicFrame>
    </p:spTree>
    <p:extLst>
      <p:ext uri="{BB962C8B-B14F-4D97-AF65-F5344CB8AC3E}">
        <p14:creationId xmlns:p14="http://schemas.microsoft.com/office/powerpoint/2010/main" val="4095207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7A99D9-09FA-0346-BDF1-125B3BB377BD}"/>
              </a:ext>
            </a:extLst>
          </p:cNvPr>
          <p:cNvGraphicFramePr>
            <a:graphicFrameLocks noGrp="1"/>
          </p:cNvGraphicFramePr>
          <p:nvPr>
            <p:extLst>
              <p:ext uri="{D42A27DB-BD31-4B8C-83A1-F6EECF244321}">
                <p14:modId xmlns:p14="http://schemas.microsoft.com/office/powerpoint/2010/main" val="1705907396"/>
              </p:ext>
            </p:extLst>
          </p:nvPr>
        </p:nvGraphicFramePr>
        <p:xfrm>
          <a:off x="109591" y="559010"/>
          <a:ext cx="12010065" cy="3587418"/>
        </p:xfrm>
        <a:graphic>
          <a:graphicData uri="http://schemas.openxmlformats.org/drawingml/2006/table">
            <a:tbl>
              <a:tblPr firstRow="1" bandRow="1">
                <a:tableStyleId>{073A0DAA-6AF3-43AB-8588-CEC1D06C72B9}</a:tableStyleId>
              </a:tblPr>
              <a:tblGrid>
                <a:gridCol w="419798">
                  <a:extLst>
                    <a:ext uri="{9D8B030D-6E8A-4147-A177-3AD203B41FA5}">
                      <a16:colId xmlns:a16="http://schemas.microsoft.com/office/drawing/2014/main" val="2242181658"/>
                    </a:ext>
                  </a:extLst>
                </a:gridCol>
                <a:gridCol w="2340110">
                  <a:extLst>
                    <a:ext uri="{9D8B030D-6E8A-4147-A177-3AD203B41FA5}">
                      <a16:colId xmlns:a16="http://schemas.microsoft.com/office/drawing/2014/main" val="3048793346"/>
                    </a:ext>
                  </a:extLst>
                </a:gridCol>
                <a:gridCol w="2274004">
                  <a:extLst>
                    <a:ext uri="{9D8B030D-6E8A-4147-A177-3AD203B41FA5}">
                      <a16:colId xmlns:a16="http://schemas.microsoft.com/office/drawing/2014/main" val="4202818032"/>
                    </a:ext>
                  </a:extLst>
                </a:gridCol>
                <a:gridCol w="2270589">
                  <a:extLst>
                    <a:ext uri="{9D8B030D-6E8A-4147-A177-3AD203B41FA5}">
                      <a16:colId xmlns:a16="http://schemas.microsoft.com/office/drawing/2014/main" val="1466979404"/>
                    </a:ext>
                  </a:extLst>
                </a:gridCol>
                <a:gridCol w="2270589">
                  <a:extLst>
                    <a:ext uri="{9D8B030D-6E8A-4147-A177-3AD203B41FA5}">
                      <a16:colId xmlns:a16="http://schemas.microsoft.com/office/drawing/2014/main" val="1284706812"/>
                    </a:ext>
                  </a:extLst>
                </a:gridCol>
                <a:gridCol w="2434975">
                  <a:extLst>
                    <a:ext uri="{9D8B030D-6E8A-4147-A177-3AD203B41FA5}">
                      <a16:colId xmlns:a16="http://schemas.microsoft.com/office/drawing/2014/main" val="3458925639"/>
                    </a:ext>
                  </a:extLst>
                </a:gridCol>
              </a:tblGrid>
              <a:tr h="324443">
                <a:tc>
                  <a:txBody>
                    <a:bodyPr/>
                    <a:lstStyle/>
                    <a:p>
                      <a:endParaRPr lang="en-US" b="0" i="0" dirty="0">
                        <a:latin typeface="Arial Narrow" panose="020B0604020202020204" pitchFamily="34" charset="0"/>
                        <a:cs typeface="Arial Narrow" panose="020B0604020202020204" pitchFamily="34" charset="0"/>
                      </a:endParaRPr>
                    </a:p>
                  </a:txBody>
                  <a:tcPr/>
                </a:tc>
                <a:tc>
                  <a:txBody>
                    <a:bodyPr/>
                    <a:lstStyle/>
                    <a:p>
                      <a:r>
                        <a:rPr lang="en-US" sz="1400" b="0" i="0" dirty="0">
                          <a:latin typeface="Arial Narrow" panose="020B0604020202020204" pitchFamily="34" charset="0"/>
                          <a:cs typeface="Arial Narrow" panose="020B0604020202020204" pitchFamily="34" charset="0"/>
                        </a:rPr>
                        <a:t>Attendings(mean, SD)</a:t>
                      </a:r>
                    </a:p>
                  </a:txBody>
                  <a:tcPr/>
                </a:tc>
                <a:tc>
                  <a:txBody>
                    <a:bodyPr/>
                    <a:lstStyle/>
                    <a:p>
                      <a:r>
                        <a:rPr lang="en-US" sz="1400" b="0" i="0" dirty="0">
                          <a:latin typeface="Arial Narrow" panose="020B0604020202020204" pitchFamily="34" charset="0"/>
                          <a:cs typeface="Arial Narrow" panose="020B0604020202020204" pitchFamily="34" charset="0"/>
                        </a:rPr>
                        <a:t>Residents(mean, SD)</a:t>
                      </a:r>
                    </a:p>
                  </a:txBody>
                  <a:tcPr/>
                </a:tc>
                <a:tc>
                  <a:txBody>
                    <a:bodyPr/>
                    <a:lstStyle/>
                    <a:p>
                      <a:r>
                        <a:rPr lang="en-US" sz="1400" b="0" i="0" dirty="0">
                          <a:latin typeface="Arial Narrow" panose="020B0604020202020204" pitchFamily="34" charset="0"/>
                          <a:cs typeface="Arial Narrow" panose="020B0604020202020204" pitchFamily="34" charset="0"/>
                        </a:rPr>
                        <a:t>Inpatient Attendings(mean, SD)</a:t>
                      </a:r>
                    </a:p>
                  </a:txBody>
                  <a:tcPr/>
                </a:tc>
                <a:tc>
                  <a:txBody>
                    <a:bodyPr/>
                    <a:lstStyle/>
                    <a:p>
                      <a:r>
                        <a:rPr lang="en-US" sz="1400" b="0" i="0" dirty="0">
                          <a:latin typeface="Arial Narrow" panose="020B0604020202020204" pitchFamily="34" charset="0"/>
                          <a:cs typeface="Arial Narrow" panose="020B0604020202020204" pitchFamily="34" charset="0"/>
                        </a:rPr>
                        <a:t>Mixed Attendings(mean, SD)</a:t>
                      </a:r>
                    </a:p>
                  </a:txBody>
                  <a:tcPr/>
                </a:tc>
                <a:tc>
                  <a:txBody>
                    <a:bodyPr/>
                    <a:lstStyle/>
                    <a:p>
                      <a:r>
                        <a:rPr lang="en-US" sz="1400" b="0" i="0" dirty="0">
                          <a:latin typeface="Arial Narrow" panose="020B0604020202020204" pitchFamily="34" charset="0"/>
                          <a:cs typeface="Arial Narrow" panose="020B0604020202020204" pitchFamily="34" charset="0"/>
                        </a:rPr>
                        <a:t>Outpatient Attendings (mean, SD)</a:t>
                      </a:r>
                    </a:p>
                  </a:txBody>
                  <a:tcPr/>
                </a:tc>
                <a:extLst>
                  <a:ext uri="{0D108BD9-81ED-4DB2-BD59-A6C34878D82A}">
                    <a16:rowId xmlns:a16="http://schemas.microsoft.com/office/drawing/2014/main" val="502977877"/>
                  </a:ext>
                </a:extLst>
              </a:tr>
              <a:tr h="233470">
                <a:tc>
                  <a:txBody>
                    <a:bodyPr/>
                    <a:lstStyle/>
                    <a:p>
                      <a:r>
                        <a:rPr lang="en-US" sz="1400" b="0" i="0" dirty="0">
                          <a:latin typeface="Arial Narrow" panose="020B0604020202020204" pitchFamily="34" charset="0"/>
                          <a:cs typeface="Arial Narrow" panose="020B0604020202020204" pitchFamily="34" charset="0"/>
                        </a:rPr>
                        <a:t>1</a:t>
                      </a:r>
                      <a:r>
                        <a:rPr lang="en-US" sz="1400" b="0" i="0" baseline="30000" dirty="0">
                          <a:latin typeface="Arial Narrow" panose="020B0604020202020204" pitchFamily="34" charset="0"/>
                          <a:cs typeface="Arial Narrow" panose="020B0604020202020204" pitchFamily="34" charset="0"/>
                        </a:rPr>
                        <a:t>st</a:t>
                      </a:r>
                      <a:endParaRPr lang="en-US" sz="1400" b="0" i="0" dirty="0">
                        <a:latin typeface="Arial Narrow" panose="020B0604020202020204" pitchFamily="34" charset="0"/>
                        <a:cs typeface="Arial Narrow" panose="020B0604020202020204" pitchFamily="34" charset="0"/>
                      </a:endParaRPr>
                    </a:p>
                  </a:txBody>
                  <a:tcPr>
                    <a:noFill/>
                  </a:tcPr>
                </a:tc>
                <a:tc>
                  <a:txBody>
                    <a:bodyPr/>
                    <a:lstStyle/>
                    <a:p>
                      <a:r>
                        <a:rPr lang="en-US" sz="1300" b="0" i="0" dirty="0">
                          <a:latin typeface="Arial Narrow" panose="020B0604020202020204" pitchFamily="34" charset="0"/>
                          <a:cs typeface="Arial Narrow" panose="020B0604020202020204" pitchFamily="34" charset="0"/>
                        </a:rPr>
                        <a:t>Abscess drainage (2.9, 1.2)</a:t>
                      </a:r>
                    </a:p>
                  </a:txBody>
                  <a:tcPr>
                    <a:noFill/>
                  </a:tcPr>
                </a:tc>
                <a:tc>
                  <a:txBody>
                    <a:bodyPr/>
                    <a:lstStyle/>
                    <a:p>
                      <a:r>
                        <a:rPr lang="en-US" sz="1300" b="0" i="0" dirty="0">
                          <a:latin typeface="Arial Narrow" panose="020B0604020202020204" pitchFamily="34" charset="0"/>
                          <a:cs typeface="Arial Narrow" panose="020B0604020202020204" pitchFamily="34" charset="0"/>
                        </a:rPr>
                        <a:t>Abscess drainage (4.2, 0.8)</a:t>
                      </a:r>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dirty="0">
                          <a:latin typeface="Arial Narrow" panose="020B0604020202020204" pitchFamily="34" charset="0"/>
                          <a:cs typeface="Arial Narrow" panose="020B0604020202020204" pitchFamily="34" charset="0"/>
                        </a:rPr>
                        <a:t>Lumbar Puncture (4.1, 1.2)</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Abscess drainage (3.5, 1.1)</a:t>
                      </a:r>
                    </a:p>
                  </a:txBody>
                  <a:tcPr>
                    <a:noFill/>
                  </a:tcPr>
                </a:tc>
                <a:tc>
                  <a:txBody>
                    <a:bodyPr/>
                    <a:lstStyle/>
                    <a:p>
                      <a:r>
                        <a:rPr lang="en-US" sz="1300" b="0" i="0" dirty="0">
                          <a:latin typeface="Arial Narrow" panose="020B0604020202020204" pitchFamily="34" charset="0"/>
                          <a:cs typeface="Arial Narrow" panose="020B0604020202020204" pitchFamily="34" charset="0"/>
                        </a:rPr>
                        <a:t>Abscess drainage (2.4, 1.0)</a:t>
                      </a:r>
                    </a:p>
                  </a:txBody>
                  <a:tcPr>
                    <a:noFill/>
                  </a:tcPr>
                </a:tc>
                <a:extLst>
                  <a:ext uri="{0D108BD9-81ED-4DB2-BD59-A6C34878D82A}">
                    <a16:rowId xmlns:a16="http://schemas.microsoft.com/office/drawing/2014/main" val="3459085324"/>
                  </a:ext>
                </a:extLst>
              </a:tr>
              <a:tr h="322046">
                <a:tc>
                  <a:txBody>
                    <a:bodyPr/>
                    <a:lstStyle/>
                    <a:p>
                      <a:r>
                        <a:rPr lang="en-US" sz="1400" b="0" i="0" dirty="0">
                          <a:latin typeface="Arial Narrow" panose="020B0604020202020204" pitchFamily="34" charset="0"/>
                          <a:cs typeface="Arial Narrow" panose="020B0604020202020204" pitchFamily="34" charset="0"/>
                        </a:rPr>
                        <a:t>2</a:t>
                      </a:r>
                      <a:r>
                        <a:rPr lang="en-US" sz="1400" b="0" i="0" baseline="30000" dirty="0">
                          <a:latin typeface="Arial Narrow" panose="020B0604020202020204" pitchFamily="34" charset="0"/>
                          <a:cs typeface="Arial Narrow" panose="020B0604020202020204" pitchFamily="34" charset="0"/>
                        </a:rPr>
                        <a:t>nd</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Bladder catheterization (2.7, 1.2)</a:t>
                      </a:r>
                    </a:p>
                  </a:txBody>
                  <a:tcPr>
                    <a:noFill/>
                  </a:tcPr>
                </a:tc>
                <a:tc>
                  <a:txBody>
                    <a:bodyPr/>
                    <a:lstStyle/>
                    <a:p>
                      <a:r>
                        <a:rPr lang="en-US" sz="1300" b="0" i="0" dirty="0">
                          <a:latin typeface="Arial Narrow" panose="020B0604020202020204" pitchFamily="34" charset="0"/>
                          <a:cs typeface="Arial Narrow" panose="020B0604020202020204" pitchFamily="34" charset="0"/>
                        </a:rPr>
                        <a:t>Bladder catheterization (4.2, 0.9)</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Peripheral vascular access (3.9, 1.4)</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Foreign body removal (2.9, 1.2)</a:t>
                      </a:r>
                    </a:p>
                  </a:txBody>
                  <a:tcPr>
                    <a:noFill/>
                  </a:tcPr>
                </a:tc>
                <a:tc>
                  <a:txBody>
                    <a:bodyPr/>
                    <a:lstStyle/>
                    <a:p>
                      <a:r>
                        <a:rPr lang="en-US" sz="1300" b="0" i="0" dirty="0">
                          <a:latin typeface="Arial Narrow" panose="020B0604020202020204" pitchFamily="34" charset="0"/>
                          <a:cs typeface="Arial Narrow" panose="020B0604020202020204" pitchFamily="34" charset="0"/>
                        </a:rPr>
                        <a:t>Bladder catheterization (2.7, 1.2)</a:t>
                      </a:r>
                    </a:p>
                  </a:txBody>
                  <a:tcPr>
                    <a:noFill/>
                  </a:tcPr>
                </a:tc>
                <a:extLst>
                  <a:ext uri="{0D108BD9-81ED-4DB2-BD59-A6C34878D82A}">
                    <a16:rowId xmlns:a16="http://schemas.microsoft.com/office/drawing/2014/main" val="3957378060"/>
                  </a:ext>
                </a:extLst>
              </a:tr>
              <a:tr h="322046">
                <a:tc>
                  <a:txBody>
                    <a:bodyPr/>
                    <a:lstStyle/>
                    <a:p>
                      <a:r>
                        <a:rPr lang="en-US" sz="1400" b="0" i="0" dirty="0">
                          <a:latin typeface="Arial Narrow" panose="020B0604020202020204" pitchFamily="34" charset="0"/>
                          <a:cs typeface="Arial Narrow" panose="020B0604020202020204" pitchFamily="34" charset="0"/>
                        </a:rPr>
                        <a:t>3</a:t>
                      </a:r>
                      <a:r>
                        <a:rPr lang="en-US" sz="1400" b="0" i="0" baseline="30000" dirty="0">
                          <a:latin typeface="Arial Narrow" panose="020B0604020202020204" pitchFamily="34" charset="0"/>
                          <a:cs typeface="Arial Narrow" panose="020B0604020202020204" pitchFamily="34" charset="0"/>
                        </a:rPr>
                        <a:t>rd</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Peripheral vascular access (2.5, 1.5)</a:t>
                      </a:r>
                    </a:p>
                  </a:txBody>
                  <a:tcPr>
                    <a:noFill/>
                  </a:tcPr>
                </a:tc>
                <a:tc>
                  <a:txBody>
                    <a:bodyPr/>
                    <a:lstStyle/>
                    <a:p>
                      <a:r>
                        <a:rPr lang="en-US" sz="1300" b="0" i="0" dirty="0">
                          <a:latin typeface="Arial Narrow" panose="020B0604020202020204" pitchFamily="34" charset="0"/>
                          <a:cs typeface="Arial Narrow" panose="020B0604020202020204" pitchFamily="34" charset="0"/>
                        </a:rPr>
                        <a:t>Foreign body removal (4.0, 0.9)</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Bladder catheterization (3.7, 1.1)</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Bladder catheterization (2.7, 1.2)</a:t>
                      </a:r>
                    </a:p>
                  </a:txBody>
                  <a:tcPr>
                    <a:noFill/>
                  </a:tcPr>
                </a:tc>
                <a:tc>
                  <a:txBody>
                    <a:bodyPr/>
                    <a:lstStyle/>
                    <a:p>
                      <a:r>
                        <a:rPr lang="en-US" sz="1300" b="0" i="0" dirty="0">
                          <a:latin typeface="Arial Narrow" panose="020B0604020202020204" pitchFamily="34" charset="0"/>
                          <a:cs typeface="Arial Narrow" panose="020B0604020202020204" pitchFamily="34" charset="0"/>
                        </a:rPr>
                        <a:t>Foreign body removal (2.0, 1.1)</a:t>
                      </a:r>
                    </a:p>
                  </a:txBody>
                  <a:tcPr>
                    <a:noFill/>
                  </a:tcPr>
                </a:tc>
                <a:extLst>
                  <a:ext uri="{0D108BD9-81ED-4DB2-BD59-A6C34878D82A}">
                    <a16:rowId xmlns:a16="http://schemas.microsoft.com/office/drawing/2014/main" val="565294816"/>
                  </a:ext>
                </a:extLst>
              </a:tr>
              <a:tr h="322046">
                <a:tc>
                  <a:txBody>
                    <a:bodyPr/>
                    <a:lstStyle/>
                    <a:p>
                      <a:r>
                        <a:rPr lang="en-US" sz="1400" b="0" i="0" dirty="0">
                          <a:latin typeface="Arial Narrow" panose="020B0604020202020204" pitchFamily="34" charset="0"/>
                          <a:cs typeface="Arial Narrow" panose="020B0604020202020204" pitchFamily="34" charset="0"/>
                        </a:rPr>
                        <a:t>4</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dirty="0">
                          <a:latin typeface="Arial Narrow" panose="020B0604020202020204" pitchFamily="34" charset="0"/>
                          <a:cs typeface="Arial Narrow" panose="020B0604020202020204" pitchFamily="34" charset="0"/>
                        </a:rPr>
                        <a:t>Lumbar puncture (2.3, 1.5)</a:t>
                      </a:r>
                    </a:p>
                  </a:txBody>
                  <a:tcPr>
                    <a:noFill/>
                  </a:tcPr>
                </a:tc>
                <a:tc>
                  <a:txBody>
                    <a:bodyPr/>
                    <a:lstStyle/>
                    <a:p>
                      <a:r>
                        <a:rPr lang="en-US" sz="1300" b="0" i="0" dirty="0">
                          <a:latin typeface="Arial Narrow" panose="020B0604020202020204" pitchFamily="34" charset="0"/>
                          <a:cs typeface="Arial Narrow" panose="020B0604020202020204" pitchFamily="34" charset="0"/>
                        </a:rPr>
                        <a:t>Peripheral vascular access (3.4, 1.2)</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Abscess drainage (2.9, 1.3)</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Peripheral vascular access (2.5, 1.1)</a:t>
                      </a:r>
                    </a:p>
                  </a:txBody>
                  <a:tcPr>
                    <a:noFill/>
                  </a:tcPr>
                </a:tc>
                <a:tc>
                  <a:txBody>
                    <a:bodyPr/>
                    <a:lstStyle/>
                    <a:p>
                      <a:r>
                        <a:rPr lang="en-US" sz="1300" b="0" i="0" dirty="0">
                          <a:latin typeface="Arial Narrow" panose="020B0604020202020204" pitchFamily="34" charset="0"/>
                          <a:cs typeface="Arial Narrow" panose="020B0604020202020204" pitchFamily="34" charset="0"/>
                        </a:rPr>
                        <a:t>Peripheral vascular access (1.9, 1.2)</a:t>
                      </a:r>
                    </a:p>
                  </a:txBody>
                  <a:tcPr>
                    <a:noFill/>
                  </a:tcPr>
                </a:tc>
                <a:extLst>
                  <a:ext uri="{0D108BD9-81ED-4DB2-BD59-A6C34878D82A}">
                    <a16:rowId xmlns:a16="http://schemas.microsoft.com/office/drawing/2014/main" val="3028416392"/>
                  </a:ext>
                </a:extLst>
              </a:tr>
              <a:tr h="322046">
                <a:tc>
                  <a:txBody>
                    <a:bodyPr/>
                    <a:lstStyle/>
                    <a:p>
                      <a:r>
                        <a:rPr lang="en-US" sz="1400" b="0" i="0" dirty="0">
                          <a:latin typeface="Arial Narrow" panose="020B0604020202020204" pitchFamily="34" charset="0"/>
                          <a:cs typeface="Arial Narrow" panose="020B0604020202020204" pitchFamily="34" charset="0"/>
                        </a:rPr>
                        <a:t>5</a:t>
                      </a:r>
                      <a:r>
                        <a:rPr lang="en-US" sz="1400" b="0" i="0" baseline="30000" dirty="0">
                          <a:latin typeface="Arial Narrow" panose="020B0604020202020204" pitchFamily="34" charset="0"/>
                          <a:cs typeface="Arial Narrow" panose="020B0604020202020204" pitchFamily="34" charset="0"/>
                        </a:rPr>
                        <a:t>th</a:t>
                      </a:r>
                      <a:endParaRPr lang="en-US" sz="1400" b="0" i="0" dirty="0">
                        <a:latin typeface="Arial Narrow" panose="020B0604020202020204" pitchFamily="34" charset="0"/>
                        <a:cs typeface="Arial Narrow" panose="020B0604020202020204" pitchFamily="34" charset="0"/>
                      </a:endParaRPr>
                    </a:p>
                  </a:txBody>
                  <a:tcPr>
                    <a:noFill/>
                  </a:tcPr>
                </a:tc>
                <a:tc>
                  <a:txBody>
                    <a:bodyPr/>
                    <a:lstStyle/>
                    <a:p>
                      <a:r>
                        <a:rPr lang="en-US" sz="1300" b="0" i="0" dirty="0">
                          <a:latin typeface="Arial Narrow" panose="020B0604020202020204" pitchFamily="34" charset="0"/>
                          <a:cs typeface="Arial Narrow" panose="020B0604020202020204" pitchFamily="34" charset="0"/>
                        </a:rPr>
                        <a:t>Foreign body removal (2.3, 1.2)</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dirty="0">
                          <a:latin typeface="Arial Narrow" panose="020B0604020202020204" pitchFamily="34" charset="0"/>
                          <a:cs typeface="Arial Narrow" panose="020B0604020202020204" pitchFamily="34" charset="0"/>
                        </a:rPr>
                        <a:t>Lumbar puncture (3.4, 1.0)</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Arterial vascular access (2.1, 1.4)</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Lumbar puncture (2.3, 1.4)</a:t>
                      </a:r>
                    </a:p>
                  </a:txBody>
                  <a:tcPr>
                    <a:noFill/>
                  </a:tcPr>
                </a:tc>
                <a:tc>
                  <a:txBody>
                    <a:bodyPr/>
                    <a:lstStyle/>
                    <a:p>
                      <a:r>
                        <a:rPr lang="en-US" sz="1300" b="0" i="0" dirty="0">
                          <a:latin typeface="Arial Narrow" panose="020B0604020202020204" pitchFamily="34" charset="0"/>
                          <a:cs typeface="Arial Narrow" panose="020B0604020202020204" pitchFamily="34" charset="0"/>
                        </a:rPr>
                        <a:t>Lumbar puncture (1.4, 0.9)</a:t>
                      </a:r>
                    </a:p>
                  </a:txBody>
                  <a:tcPr>
                    <a:noFill/>
                  </a:tcPr>
                </a:tc>
                <a:extLst>
                  <a:ext uri="{0D108BD9-81ED-4DB2-BD59-A6C34878D82A}">
                    <a16:rowId xmlns:a16="http://schemas.microsoft.com/office/drawing/2014/main" val="861870620"/>
                  </a:ext>
                </a:extLst>
              </a:tr>
              <a:tr h="322046">
                <a:tc>
                  <a:txBody>
                    <a:bodyPr/>
                    <a:lstStyle/>
                    <a:p>
                      <a:r>
                        <a:rPr lang="en-US" sz="1400" b="0" i="0" dirty="0">
                          <a:latin typeface="Arial Narrow" panose="020B0604020202020204" pitchFamily="34" charset="0"/>
                          <a:cs typeface="Arial Narrow" panose="020B0604020202020204" pitchFamily="34" charset="0"/>
                        </a:rPr>
                        <a:t>6</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Arterial venous access (1.5, 1.0)</a:t>
                      </a:r>
                    </a:p>
                  </a:txBody>
                  <a:tcPr>
                    <a:noFill/>
                  </a:tcPr>
                </a:tc>
                <a:tc>
                  <a:txBody>
                    <a:bodyPr/>
                    <a:lstStyle/>
                    <a:p>
                      <a:r>
                        <a:rPr lang="en-US" sz="1300" b="0" i="0" dirty="0">
                          <a:latin typeface="Arial Narrow" panose="020B0604020202020204" pitchFamily="34" charset="0"/>
                          <a:cs typeface="Arial Narrow" panose="020B0604020202020204" pitchFamily="34" charset="0"/>
                        </a:rPr>
                        <a:t>Arthrocentesis (3.1, 1.4)</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Foreign body removal (2, 1)</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Arterial vascular access (1.4, 0.8)</a:t>
                      </a:r>
                    </a:p>
                  </a:txBody>
                  <a:tcPr>
                    <a:noFill/>
                  </a:tcPr>
                </a:tc>
                <a:tc>
                  <a:txBody>
                    <a:bodyPr/>
                    <a:lstStyle/>
                    <a:p>
                      <a:r>
                        <a:rPr lang="en-US" sz="1300" b="0" i="0" dirty="0">
                          <a:latin typeface="Arial Narrow" panose="020B0604020202020204" pitchFamily="34" charset="0"/>
                          <a:cs typeface="Arial Narrow" panose="020B0604020202020204" pitchFamily="34" charset="0"/>
                        </a:rPr>
                        <a:t>Central vascular access (1.3, 0.8)</a:t>
                      </a:r>
                    </a:p>
                  </a:txBody>
                  <a:tcPr>
                    <a:noFill/>
                  </a:tcPr>
                </a:tc>
                <a:extLst>
                  <a:ext uri="{0D108BD9-81ED-4DB2-BD59-A6C34878D82A}">
                    <a16:rowId xmlns:a16="http://schemas.microsoft.com/office/drawing/2014/main" val="3916773498"/>
                  </a:ext>
                </a:extLst>
              </a:tr>
              <a:tr h="322046">
                <a:tc>
                  <a:txBody>
                    <a:bodyPr/>
                    <a:lstStyle/>
                    <a:p>
                      <a:r>
                        <a:rPr lang="en-US" sz="1400" b="0" i="0" dirty="0">
                          <a:latin typeface="Arial Narrow" panose="020B0604020202020204" pitchFamily="34" charset="0"/>
                          <a:cs typeface="Arial Narrow" panose="020B0604020202020204" pitchFamily="34" charset="0"/>
                        </a:rPr>
                        <a:t>7</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Central venous access (1.4, 1.0)</a:t>
                      </a:r>
                    </a:p>
                  </a:txBody>
                  <a:tcPr>
                    <a:noFill/>
                  </a:tcPr>
                </a:tc>
                <a:tc>
                  <a:txBody>
                    <a:bodyPr/>
                    <a:lstStyle/>
                    <a:p>
                      <a:r>
                        <a:rPr lang="en-US" sz="1300" b="0" i="0" dirty="0">
                          <a:latin typeface="Arial Narrow" panose="020B0604020202020204" pitchFamily="34" charset="0"/>
                          <a:cs typeface="Arial Narrow" panose="020B0604020202020204" pitchFamily="34" charset="0"/>
                        </a:rPr>
                        <a:t>Central venous access (3.1, 1.3)</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Central vascular access (1.9, 1.5)</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Arthrocentesis (1.3, 0.7)</a:t>
                      </a:r>
                    </a:p>
                  </a:txBody>
                  <a:tcPr>
                    <a:noFill/>
                  </a:tcPr>
                </a:tc>
                <a:tc>
                  <a:txBody>
                    <a:bodyPr/>
                    <a:lstStyle/>
                    <a:p>
                      <a:r>
                        <a:rPr lang="en-US" sz="1300" b="0" i="0" dirty="0">
                          <a:latin typeface="Arial Narrow" panose="020B0604020202020204" pitchFamily="34" charset="0"/>
                          <a:cs typeface="Arial Narrow" panose="020B0604020202020204" pitchFamily="34" charset="0"/>
                        </a:rPr>
                        <a:t>Arterial vascular access (1.2, 0.8)</a:t>
                      </a:r>
                    </a:p>
                  </a:txBody>
                  <a:tcPr>
                    <a:noFill/>
                  </a:tcPr>
                </a:tc>
                <a:extLst>
                  <a:ext uri="{0D108BD9-81ED-4DB2-BD59-A6C34878D82A}">
                    <a16:rowId xmlns:a16="http://schemas.microsoft.com/office/drawing/2014/main" val="2521039973"/>
                  </a:ext>
                </a:extLst>
              </a:tr>
              <a:tr h="322046">
                <a:tc>
                  <a:txBody>
                    <a:bodyPr/>
                    <a:lstStyle/>
                    <a:p>
                      <a:r>
                        <a:rPr lang="en-US" sz="1400" b="0" i="0" dirty="0">
                          <a:latin typeface="Arial Narrow" panose="020B0604020202020204" pitchFamily="34" charset="0"/>
                          <a:cs typeface="Arial Narrow" panose="020B0604020202020204" pitchFamily="34" charset="0"/>
                        </a:rPr>
                        <a:t>8</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Arthrocentesis (1.3, 0.7)</a:t>
                      </a:r>
                    </a:p>
                  </a:txBody>
                  <a:tcPr>
                    <a:noFill/>
                  </a:tcPr>
                </a:tc>
                <a:tc>
                  <a:txBody>
                    <a:bodyPr/>
                    <a:lstStyle/>
                    <a:p>
                      <a:r>
                        <a:rPr lang="en-US" sz="1300" b="0" i="0" dirty="0">
                          <a:latin typeface="Arial Narrow" panose="020B0604020202020204" pitchFamily="34" charset="0"/>
                          <a:cs typeface="Arial Narrow" panose="020B0604020202020204" pitchFamily="34" charset="0"/>
                        </a:rPr>
                        <a:t>Arterial venous access (2.9, 1.2)</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Arthrocentesis (1.3, 0.6)</a:t>
                      </a:r>
                    </a:p>
                    <a:p>
                      <a:endParaRPr lang="en-US" sz="1300" b="0" i="0" dirty="0">
                        <a:latin typeface="Arial Narrow" panose="020B0604020202020204" pitchFamily="34" charset="0"/>
                        <a:cs typeface="Arial Narrow" panose="020B0604020202020204" pitchFamily="34" charset="0"/>
                      </a:endParaRP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Central vascular access (1.2, 0.6)</a:t>
                      </a:r>
                    </a:p>
                  </a:txBody>
                  <a:tcPr>
                    <a:noFill/>
                  </a:tcPr>
                </a:tc>
                <a:tc>
                  <a:txBody>
                    <a:bodyPr/>
                    <a:lstStyle/>
                    <a:p>
                      <a:r>
                        <a:rPr lang="en-US" sz="1300" b="0" i="0" dirty="0">
                          <a:latin typeface="Arial Narrow" panose="020B0604020202020204" pitchFamily="34" charset="0"/>
                          <a:cs typeface="Arial Narrow" panose="020B0604020202020204" pitchFamily="34" charset="0"/>
                        </a:rPr>
                        <a:t>Arthrocentesis (1.2, 0.7)</a:t>
                      </a:r>
                    </a:p>
                  </a:txBody>
                  <a:tcPr>
                    <a:noFill/>
                  </a:tcPr>
                </a:tc>
                <a:extLst>
                  <a:ext uri="{0D108BD9-81ED-4DB2-BD59-A6C34878D82A}">
                    <a16:rowId xmlns:a16="http://schemas.microsoft.com/office/drawing/2014/main" val="527441454"/>
                  </a:ext>
                </a:extLst>
              </a:tr>
            </a:tbl>
          </a:graphicData>
        </a:graphic>
      </p:graphicFrame>
      <p:sp>
        <p:nvSpPr>
          <p:cNvPr id="2" name="TextBox 1">
            <a:extLst>
              <a:ext uri="{FF2B5EF4-FFF2-40B4-BE49-F238E27FC236}">
                <a16:creationId xmlns:a16="http://schemas.microsoft.com/office/drawing/2014/main" id="{5E8D6474-5B93-C64B-8B06-E40CDC43A1B9}"/>
              </a:ext>
            </a:extLst>
          </p:cNvPr>
          <p:cNvSpPr txBox="1"/>
          <p:nvPr/>
        </p:nvSpPr>
        <p:spPr>
          <a:xfrm>
            <a:off x="109591" y="251233"/>
            <a:ext cx="5251759"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Perceived utility of procedural POCUS applications by subgroup</a:t>
            </a:r>
          </a:p>
        </p:txBody>
      </p:sp>
      <p:sp>
        <p:nvSpPr>
          <p:cNvPr id="4" name="TextBox 3">
            <a:extLst>
              <a:ext uri="{FF2B5EF4-FFF2-40B4-BE49-F238E27FC236}">
                <a16:creationId xmlns:a16="http://schemas.microsoft.com/office/drawing/2014/main" id="{E9FC9057-0233-1747-B66F-A2DE31156771}"/>
              </a:ext>
            </a:extLst>
          </p:cNvPr>
          <p:cNvSpPr txBox="1"/>
          <p:nvPr/>
        </p:nvSpPr>
        <p:spPr>
          <a:xfrm>
            <a:off x="326159" y="4618868"/>
            <a:ext cx="10545781" cy="646331"/>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Detailed choice text from survey: Central vascular access, peripheral vascular access, arterial vascular access, lumbar puncture (including post-LP hematoma), arthrocentesis, bladder volume measurement (i.e. prior to </a:t>
            </a:r>
            <a:r>
              <a:rPr lang="en-US" sz="1200" dirty="0" err="1">
                <a:latin typeface="Arial" panose="020B0604020202020204" pitchFamily="34" charset="0"/>
                <a:cs typeface="Arial" panose="020B0604020202020204" pitchFamily="34" charset="0"/>
              </a:rPr>
              <a:t>cath</a:t>
            </a:r>
            <a:r>
              <a:rPr lang="en-US" sz="1200" dirty="0">
                <a:latin typeface="Arial" panose="020B0604020202020204" pitchFamily="34" charset="0"/>
                <a:cs typeface="Arial" panose="020B0604020202020204" pitchFamily="34" charset="0"/>
              </a:rPr>
              <a:t>), abscess drainage, foreign body removal.  Respondents rated individual applications from 1 to 5 on a Likert scale, where 1= I would never use this 2 = somewhat useful 3 = useful 4 = very useful 5 = extremely useful. </a:t>
            </a:r>
          </a:p>
        </p:txBody>
      </p:sp>
    </p:spTree>
    <p:extLst>
      <p:ext uri="{BB962C8B-B14F-4D97-AF65-F5344CB8AC3E}">
        <p14:creationId xmlns:p14="http://schemas.microsoft.com/office/powerpoint/2010/main" val="4041502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999C239-821C-B84A-93F6-2B1DF9D65828}"/>
              </a:ext>
            </a:extLst>
          </p:cNvPr>
          <p:cNvGraphicFramePr>
            <a:graphicFrameLocks noGrp="1"/>
          </p:cNvGraphicFramePr>
          <p:nvPr>
            <p:extLst>
              <p:ext uri="{D42A27DB-BD31-4B8C-83A1-F6EECF244321}">
                <p14:modId xmlns:p14="http://schemas.microsoft.com/office/powerpoint/2010/main" val="1571029049"/>
              </p:ext>
            </p:extLst>
          </p:nvPr>
        </p:nvGraphicFramePr>
        <p:xfrm>
          <a:off x="328880" y="584487"/>
          <a:ext cx="11534240" cy="4462147"/>
        </p:xfrm>
        <a:graphic>
          <a:graphicData uri="http://schemas.openxmlformats.org/drawingml/2006/table">
            <a:tbl>
              <a:tblPr firstRow="1" bandRow="1">
                <a:tableStyleId>{073A0DAA-6AF3-43AB-8588-CEC1D06C72B9}</a:tableStyleId>
              </a:tblPr>
              <a:tblGrid>
                <a:gridCol w="603821">
                  <a:extLst>
                    <a:ext uri="{9D8B030D-6E8A-4147-A177-3AD203B41FA5}">
                      <a16:colId xmlns:a16="http://schemas.microsoft.com/office/drawing/2014/main" val="2242181658"/>
                    </a:ext>
                  </a:extLst>
                </a:gridCol>
                <a:gridCol w="2162659">
                  <a:extLst>
                    <a:ext uri="{9D8B030D-6E8A-4147-A177-3AD203B41FA5}">
                      <a16:colId xmlns:a16="http://schemas.microsoft.com/office/drawing/2014/main" val="3048793346"/>
                    </a:ext>
                  </a:extLst>
                </a:gridCol>
                <a:gridCol w="2197911">
                  <a:extLst>
                    <a:ext uri="{9D8B030D-6E8A-4147-A177-3AD203B41FA5}">
                      <a16:colId xmlns:a16="http://schemas.microsoft.com/office/drawing/2014/main" val="4202818032"/>
                    </a:ext>
                  </a:extLst>
                </a:gridCol>
                <a:gridCol w="2237591">
                  <a:extLst>
                    <a:ext uri="{9D8B030D-6E8A-4147-A177-3AD203B41FA5}">
                      <a16:colId xmlns:a16="http://schemas.microsoft.com/office/drawing/2014/main" val="12408311"/>
                    </a:ext>
                  </a:extLst>
                </a:gridCol>
                <a:gridCol w="2162287">
                  <a:extLst>
                    <a:ext uri="{9D8B030D-6E8A-4147-A177-3AD203B41FA5}">
                      <a16:colId xmlns:a16="http://schemas.microsoft.com/office/drawing/2014/main" val="310460483"/>
                    </a:ext>
                  </a:extLst>
                </a:gridCol>
                <a:gridCol w="2169971">
                  <a:extLst>
                    <a:ext uri="{9D8B030D-6E8A-4147-A177-3AD203B41FA5}">
                      <a16:colId xmlns:a16="http://schemas.microsoft.com/office/drawing/2014/main" val="2774478293"/>
                    </a:ext>
                  </a:extLst>
                </a:gridCol>
              </a:tblGrid>
              <a:tr h="352468">
                <a:tc>
                  <a:txBody>
                    <a:bodyPr/>
                    <a:lstStyle/>
                    <a:p>
                      <a:endParaRPr lang="en-US" b="0" i="0" dirty="0">
                        <a:latin typeface="Arial Narrow" panose="020B0604020202020204" pitchFamily="34" charset="0"/>
                        <a:cs typeface="Arial Narrow" panose="020B0604020202020204" pitchFamily="34" charset="0"/>
                      </a:endParaRPr>
                    </a:p>
                  </a:txBody>
                  <a:tcPr/>
                </a:tc>
                <a:tc>
                  <a:txBody>
                    <a:bodyPr/>
                    <a:lstStyle/>
                    <a:p>
                      <a:r>
                        <a:rPr lang="en-US" sz="1400" b="0" i="0" dirty="0">
                          <a:latin typeface="Arial Narrow" panose="020B0604020202020204" pitchFamily="34" charset="0"/>
                          <a:cs typeface="Arial Narrow" panose="020B0604020202020204" pitchFamily="34" charset="0"/>
                        </a:rPr>
                        <a:t>Attendings(mean, SD)</a:t>
                      </a:r>
                    </a:p>
                  </a:txBody>
                  <a:tcPr/>
                </a:tc>
                <a:tc>
                  <a:txBody>
                    <a:bodyPr/>
                    <a:lstStyle/>
                    <a:p>
                      <a:r>
                        <a:rPr lang="en-US" sz="1400" b="0" i="0" dirty="0">
                          <a:latin typeface="Arial Narrow" panose="020B0604020202020204" pitchFamily="34" charset="0"/>
                          <a:cs typeface="Arial Narrow" panose="020B0604020202020204" pitchFamily="34" charset="0"/>
                        </a:rPr>
                        <a:t>Residents(mean, SD)</a:t>
                      </a:r>
                    </a:p>
                  </a:txBody>
                  <a:tcPr>
                    <a:lnR w="12700" cap="flat" cmpd="sng" algn="ctr">
                      <a:solidFill>
                        <a:schemeClr val="tx1"/>
                      </a:solidFill>
                      <a:prstDash val="solid"/>
                      <a:round/>
                      <a:headEnd type="none" w="med" len="med"/>
                      <a:tailEnd type="none" w="med" len="med"/>
                    </a:lnR>
                  </a:tcPr>
                </a:tc>
                <a:tc>
                  <a:txBody>
                    <a:bodyPr/>
                    <a:lstStyle/>
                    <a:p>
                      <a:r>
                        <a:rPr lang="en-US" sz="1400" b="0" i="0" dirty="0">
                          <a:latin typeface="Arial Narrow" panose="020B0604020202020204" pitchFamily="34" charset="0"/>
                          <a:cs typeface="Arial Narrow" panose="020B0604020202020204" pitchFamily="34" charset="0"/>
                        </a:rPr>
                        <a:t>Inpatient Attendings(mean, SD)</a:t>
                      </a:r>
                    </a:p>
                  </a:txBody>
                  <a:tcPr>
                    <a:lnL w="12700" cap="flat" cmpd="sng" algn="ctr">
                      <a:solidFill>
                        <a:schemeClr val="tx1"/>
                      </a:solidFill>
                      <a:prstDash val="solid"/>
                      <a:round/>
                      <a:headEnd type="none" w="med" len="med"/>
                      <a:tailEnd type="none" w="med" len="med"/>
                    </a:lnL>
                  </a:tcPr>
                </a:tc>
                <a:tc>
                  <a:txBody>
                    <a:bodyPr/>
                    <a:lstStyle/>
                    <a:p>
                      <a:r>
                        <a:rPr lang="en-US" sz="1400" b="0" i="0" dirty="0">
                          <a:latin typeface="Arial Narrow" panose="020B0604020202020204" pitchFamily="34" charset="0"/>
                          <a:cs typeface="Arial Narrow" panose="020B0604020202020204" pitchFamily="34" charset="0"/>
                        </a:rPr>
                        <a:t>Mixed Attendings(mean, SD)</a:t>
                      </a:r>
                    </a:p>
                  </a:txBody>
                  <a:tcPr/>
                </a:tc>
                <a:tc>
                  <a:txBody>
                    <a:bodyPr/>
                    <a:lstStyle/>
                    <a:p>
                      <a:r>
                        <a:rPr lang="en-US" sz="1400" b="0" i="0" dirty="0">
                          <a:latin typeface="Arial Narrow" panose="020B0604020202020204" pitchFamily="34" charset="0"/>
                          <a:cs typeface="Arial Narrow" panose="020B0604020202020204" pitchFamily="34" charset="0"/>
                        </a:rPr>
                        <a:t>Outpatient Attendings (mean, SD)</a:t>
                      </a:r>
                    </a:p>
                  </a:txBody>
                  <a:tcPr/>
                </a:tc>
                <a:extLst>
                  <a:ext uri="{0D108BD9-81ED-4DB2-BD59-A6C34878D82A}">
                    <a16:rowId xmlns:a16="http://schemas.microsoft.com/office/drawing/2014/main" val="502977877"/>
                  </a:ext>
                </a:extLst>
              </a:tr>
              <a:tr h="325504">
                <a:tc>
                  <a:txBody>
                    <a:bodyPr/>
                    <a:lstStyle/>
                    <a:p>
                      <a:r>
                        <a:rPr lang="en-US" sz="1400" b="0" i="0" dirty="0">
                          <a:latin typeface="Arial Narrow" panose="020B0604020202020204" pitchFamily="34" charset="0"/>
                          <a:cs typeface="Arial Narrow" panose="020B0604020202020204" pitchFamily="34" charset="0"/>
                        </a:rPr>
                        <a:t>1</a:t>
                      </a:r>
                      <a:r>
                        <a:rPr lang="en-US" sz="1400" b="0" i="0" baseline="30000" dirty="0">
                          <a:latin typeface="Arial Narrow" panose="020B0604020202020204" pitchFamily="34" charset="0"/>
                          <a:cs typeface="Arial Narrow" panose="020B0604020202020204" pitchFamily="34" charset="0"/>
                        </a:rPr>
                        <a:t>st</a:t>
                      </a:r>
                      <a:endParaRPr lang="en-US" sz="1400" b="0" i="0" dirty="0">
                        <a:latin typeface="Arial Narrow" panose="020B0604020202020204" pitchFamily="34" charset="0"/>
                        <a:cs typeface="Arial Narrow" panose="020B0604020202020204" pitchFamily="34" charset="0"/>
                      </a:endParaRPr>
                    </a:p>
                  </a:txBody>
                  <a:tcPr>
                    <a:noFill/>
                  </a:tcPr>
                </a:tc>
                <a:tc>
                  <a:txBody>
                    <a:bodyPr/>
                    <a:lstStyle/>
                    <a:p>
                      <a:r>
                        <a:rPr lang="en-US" sz="1300" b="0" i="0" dirty="0">
                          <a:latin typeface="Arial Narrow" panose="020B0604020202020204" pitchFamily="34" charset="0"/>
                          <a:cs typeface="Arial Narrow" panose="020B0604020202020204" pitchFamily="34" charset="0"/>
                        </a:rPr>
                        <a:t>Skin soft tissue (3.1, 1.1)</a:t>
                      </a:r>
                    </a:p>
                  </a:txBody>
                  <a:tcPr>
                    <a:noFill/>
                  </a:tcPr>
                </a:tc>
                <a:tc>
                  <a:txBody>
                    <a:bodyPr/>
                    <a:lstStyle/>
                    <a:p>
                      <a:r>
                        <a:rPr lang="en-US" sz="1300" b="0" i="0" dirty="0">
                          <a:latin typeface="Arial Narrow" panose="020B0604020202020204" pitchFamily="34" charset="0"/>
                          <a:cs typeface="Arial Narrow" panose="020B0604020202020204" pitchFamily="34" charset="0"/>
                        </a:rPr>
                        <a:t>Advanced abdominal (4.1, 0.7)</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Skin Soft Tissue (3.5, 1.2)</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Skin soft tissue (3.4, 1.0)</a:t>
                      </a:r>
                    </a:p>
                  </a:txBody>
                  <a:tcPr>
                    <a:noFill/>
                  </a:tcPr>
                </a:tc>
                <a:tc>
                  <a:txBody>
                    <a:bodyPr/>
                    <a:lstStyle/>
                    <a:p>
                      <a:r>
                        <a:rPr lang="en-US" sz="1300" b="0" i="0" dirty="0">
                          <a:latin typeface="Arial Narrow" panose="020B0604020202020204" pitchFamily="34" charset="0"/>
                          <a:cs typeface="Arial Narrow" panose="020B0604020202020204" pitchFamily="34" charset="0"/>
                        </a:rPr>
                        <a:t>Neck (2.8, 1.2)</a:t>
                      </a:r>
                    </a:p>
                  </a:txBody>
                  <a:tcPr>
                    <a:noFill/>
                  </a:tcPr>
                </a:tc>
                <a:extLst>
                  <a:ext uri="{0D108BD9-81ED-4DB2-BD59-A6C34878D82A}">
                    <a16:rowId xmlns:a16="http://schemas.microsoft.com/office/drawing/2014/main" val="3459085324"/>
                  </a:ext>
                </a:extLst>
              </a:tr>
              <a:tr h="325504">
                <a:tc>
                  <a:txBody>
                    <a:bodyPr/>
                    <a:lstStyle/>
                    <a:p>
                      <a:r>
                        <a:rPr lang="en-US" sz="1400" b="0" i="0" dirty="0">
                          <a:latin typeface="Arial Narrow" panose="020B0604020202020204" pitchFamily="34" charset="0"/>
                          <a:cs typeface="Arial Narrow" panose="020B0604020202020204" pitchFamily="34" charset="0"/>
                        </a:rPr>
                        <a:t>2</a:t>
                      </a:r>
                      <a:r>
                        <a:rPr lang="en-US" sz="1400" b="0" i="0" baseline="30000" dirty="0">
                          <a:latin typeface="Arial Narrow" panose="020B0604020202020204" pitchFamily="34" charset="0"/>
                          <a:cs typeface="Arial Narrow" panose="020B0604020202020204" pitchFamily="34" charset="0"/>
                        </a:rPr>
                        <a:t>nd</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Neck (3.0, 1.2)</a:t>
                      </a:r>
                    </a:p>
                  </a:txBody>
                  <a:tcPr>
                    <a:noFill/>
                  </a:tcPr>
                </a:tc>
                <a:tc>
                  <a:txBody>
                    <a:bodyPr/>
                    <a:lstStyle/>
                    <a:p>
                      <a:r>
                        <a:rPr lang="en-US" sz="1300" b="0" i="0" dirty="0">
                          <a:latin typeface="Arial Narrow" panose="020B0604020202020204" pitchFamily="34" charset="0"/>
                          <a:cs typeface="Arial Narrow" panose="020B0604020202020204" pitchFamily="34" charset="0"/>
                        </a:rPr>
                        <a:t>Skin soft tissue (4.0, 0.9)</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Lung (3.4, 1.4)</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Advanced abdominal (3.3, 1.4)</a:t>
                      </a:r>
                    </a:p>
                  </a:txBody>
                  <a:tcPr>
                    <a:noFill/>
                  </a:tcPr>
                </a:tc>
                <a:tc>
                  <a:txBody>
                    <a:bodyPr/>
                    <a:lstStyle/>
                    <a:p>
                      <a:r>
                        <a:rPr lang="en-US" sz="1300" b="0" i="0" dirty="0">
                          <a:latin typeface="Arial Narrow" panose="020B0604020202020204" pitchFamily="34" charset="0"/>
                          <a:cs typeface="Arial Narrow" panose="020B0604020202020204" pitchFamily="34" charset="0"/>
                        </a:rPr>
                        <a:t>Constipation (2.8, 1.3)</a:t>
                      </a:r>
                    </a:p>
                  </a:txBody>
                  <a:tcPr>
                    <a:noFill/>
                  </a:tcPr>
                </a:tc>
                <a:extLst>
                  <a:ext uri="{0D108BD9-81ED-4DB2-BD59-A6C34878D82A}">
                    <a16:rowId xmlns:a16="http://schemas.microsoft.com/office/drawing/2014/main" val="3957378060"/>
                  </a:ext>
                </a:extLst>
              </a:tr>
              <a:tr h="325504">
                <a:tc>
                  <a:txBody>
                    <a:bodyPr/>
                    <a:lstStyle/>
                    <a:p>
                      <a:r>
                        <a:rPr lang="en-US" sz="1400" b="0" i="0" dirty="0">
                          <a:latin typeface="Arial Narrow" panose="020B0604020202020204" pitchFamily="34" charset="0"/>
                          <a:cs typeface="Arial Narrow" panose="020B0604020202020204" pitchFamily="34" charset="0"/>
                        </a:rPr>
                        <a:t>3</a:t>
                      </a:r>
                      <a:r>
                        <a:rPr lang="en-US" sz="1400" b="0" i="0" baseline="30000" dirty="0">
                          <a:latin typeface="Arial Narrow" panose="020B0604020202020204" pitchFamily="34" charset="0"/>
                          <a:cs typeface="Arial Narrow" panose="020B0604020202020204" pitchFamily="34" charset="0"/>
                        </a:rPr>
                        <a:t>rd</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Advanced Abdominal (2.9, 1.3)</a:t>
                      </a:r>
                    </a:p>
                  </a:txBody>
                  <a:tcPr>
                    <a:noFill/>
                  </a:tcPr>
                </a:tc>
                <a:tc>
                  <a:txBody>
                    <a:bodyPr/>
                    <a:lstStyle/>
                    <a:p>
                      <a:r>
                        <a:rPr lang="en-US" sz="1300" b="0" i="0" dirty="0">
                          <a:latin typeface="Arial Narrow" panose="020B0604020202020204" pitchFamily="34" charset="0"/>
                          <a:cs typeface="Arial Narrow" panose="020B0604020202020204" pitchFamily="34" charset="0"/>
                        </a:rPr>
                        <a:t>Neck (4.0, 0.9)</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Bladder/renal (3.3, 1.2)</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Neck (3.2, 1.1)</a:t>
                      </a:r>
                    </a:p>
                  </a:txBody>
                  <a:tcPr>
                    <a:noFill/>
                  </a:tcPr>
                </a:tc>
                <a:tc>
                  <a:txBody>
                    <a:bodyPr/>
                    <a:lstStyle/>
                    <a:p>
                      <a:r>
                        <a:rPr lang="en-US" sz="1300" b="0" i="0" dirty="0">
                          <a:latin typeface="Arial Narrow" panose="020B0604020202020204" pitchFamily="34" charset="0"/>
                          <a:cs typeface="Arial Narrow" panose="020B0604020202020204" pitchFamily="34" charset="0"/>
                        </a:rPr>
                        <a:t>Skin soft tissue (2.7, 1.1)</a:t>
                      </a:r>
                    </a:p>
                  </a:txBody>
                  <a:tcPr>
                    <a:noFill/>
                  </a:tcPr>
                </a:tc>
                <a:extLst>
                  <a:ext uri="{0D108BD9-81ED-4DB2-BD59-A6C34878D82A}">
                    <a16:rowId xmlns:a16="http://schemas.microsoft.com/office/drawing/2014/main" val="565294816"/>
                  </a:ext>
                </a:extLst>
              </a:tr>
              <a:tr h="325504">
                <a:tc>
                  <a:txBody>
                    <a:bodyPr/>
                    <a:lstStyle/>
                    <a:p>
                      <a:r>
                        <a:rPr lang="en-US" sz="1400" b="0" i="0" dirty="0">
                          <a:latin typeface="Arial Narrow" panose="020B0604020202020204" pitchFamily="34" charset="0"/>
                          <a:cs typeface="Arial Narrow" panose="020B0604020202020204" pitchFamily="34" charset="0"/>
                        </a:rPr>
                        <a:t>4</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Constipation (2.9, 1.2)</a:t>
                      </a:r>
                    </a:p>
                  </a:txBody>
                  <a:tcPr>
                    <a:noFill/>
                  </a:tcPr>
                </a:tc>
                <a:tc>
                  <a:txBody>
                    <a:bodyPr/>
                    <a:lstStyle/>
                    <a:p>
                      <a:r>
                        <a:rPr lang="en-US" sz="1300" b="0" i="0" dirty="0">
                          <a:latin typeface="Arial Narrow" panose="020B0604020202020204" pitchFamily="34" charset="0"/>
                          <a:cs typeface="Arial Narrow" panose="020B0604020202020204" pitchFamily="34" charset="0"/>
                        </a:rPr>
                        <a:t>Transabdominal pelvic (4.0, 1.0)</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Basic cardiac (3.3, 1.3)</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Lung (2.9, 1.4)</a:t>
                      </a:r>
                    </a:p>
                  </a:txBody>
                  <a:tcPr>
                    <a:noFill/>
                  </a:tcPr>
                </a:tc>
                <a:tc>
                  <a:txBody>
                    <a:bodyPr/>
                    <a:lstStyle/>
                    <a:p>
                      <a:r>
                        <a:rPr lang="en-US" sz="1300" b="0" i="0" dirty="0">
                          <a:latin typeface="Arial Narrow" panose="020B0604020202020204" pitchFamily="34" charset="0"/>
                          <a:cs typeface="Arial Narrow" panose="020B0604020202020204" pitchFamily="34" charset="0"/>
                        </a:rPr>
                        <a:t>Advance abdominal (2.5, 1.3)</a:t>
                      </a:r>
                    </a:p>
                  </a:txBody>
                  <a:tcPr>
                    <a:noFill/>
                  </a:tcPr>
                </a:tc>
                <a:extLst>
                  <a:ext uri="{0D108BD9-81ED-4DB2-BD59-A6C34878D82A}">
                    <a16:rowId xmlns:a16="http://schemas.microsoft.com/office/drawing/2014/main" val="3028416392"/>
                  </a:ext>
                </a:extLst>
              </a:tr>
              <a:tr h="325504">
                <a:tc>
                  <a:txBody>
                    <a:bodyPr/>
                    <a:lstStyle/>
                    <a:p>
                      <a:r>
                        <a:rPr lang="en-US" sz="1400" b="0" i="0" dirty="0">
                          <a:latin typeface="Arial Narrow" panose="020B0604020202020204" pitchFamily="34" charset="0"/>
                          <a:cs typeface="Arial Narrow" panose="020B0604020202020204" pitchFamily="34" charset="0"/>
                        </a:rPr>
                        <a:t>5</a:t>
                      </a:r>
                      <a:r>
                        <a:rPr lang="en-US" sz="1400" b="0" i="0" baseline="30000" dirty="0">
                          <a:latin typeface="Arial Narrow" panose="020B0604020202020204" pitchFamily="34" charset="0"/>
                          <a:cs typeface="Arial Narrow" panose="020B0604020202020204" pitchFamily="34" charset="0"/>
                        </a:rPr>
                        <a:t>th</a:t>
                      </a:r>
                      <a:endParaRPr lang="en-US" sz="1400" b="0" i="0" dirty="0">
                        <a:latin typeface="Arial Narrow" panose="020B0604020202020204" pitchFamily="34" charset="0"/>
                        <a:cs typeface="Arial Narrow" panose="020B0604020202020204" pitchFamily="34" charset="0"/>
                      </a:endParaRPr>
                    </a:p>
                  </a:txBody>
                  <a:tcPr>
                    <a:noFill/>
                  </a:tcPr>
                </a:tc>
                <a:tc>
                  <a:txBody>
                    <a:bodyPr/>
                    <a:lstStyle/>
                    <a:p>
                      <a:r>
                        <a:rPr lang="en-US" sz="1300" b="0" i="0" dirty="0">
                          <a:latin typeface="Arial Narrow" panose="020B0604020202020204" pitchFamily="34" charset="0"/>
                          <a:cs typeface="Arial Narrow" panose="020B0604020202020204" pitchFamily="34" charset="0"/>
                        </a:rPr>
                        <a:t>Lung (2.6, 1.4)</a:t>
                      </a:r>
                    </a:p>
                  </a:txBody>
                  <a:tcPr>
                    <a:noFill/>
                  </a:tcPr>
                </a:tc>
                <a:tc>
                  <a:txBody>
                    <a:bodyPr/>
                    <a:lstStyle/>
                    <a:p>
                      <a:r>
                        <a:rPr lang="en-US" sz="1300" b="0" i="0" dirty="0">
                          <a:latin typeface="Arial Narrow" panose="020B0604020202020204" pitchFamily="34" charset="0"/>
                          <a:cs typeface="Arial Narrow" panose="020B0604020202020204" pitchFamily="34" charset="0"/>
                        </a:rPr>
                        <a:t>Bladder/renal (3.9, 0.9)</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Neck (3.1, 1.3)</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Constipation (2.9, 1.0)</a:t>
                      </a:r>
                    </a:p>
                  </a:txBody>
                  <a:tcPr>
                    <a:noFill/>
                  </a:tcPr>
                </a:tc>
                <a:tc>
                  <a:txBody>
                    <a:bodyPr/>
                    <a:lstStyle/>
                    <a:p>
                      <a:r>
                        <a:rPr lang="en-US" sz="1300" b="0" i="0" dirty="0">
                          <a:latin typeface="Arial Narrow" panose="020B0604020202020204" pitchFamily="34" charset="0"/>
                          <a:cs typeface="Arial Narrow" panose="020B0604020202020204" pitchFamily="34" charset="0"/>
                        </a:rPr>
                        <a:t>Musculoskeletal (2.5, 1.2)</a:t>
                      </a:r>
                    </a:p>
                  </a:txBody>
                  <a:tcPr>
                    <a:noFill/>
                  </a:tcPr>
                </a:tc>
                <a:extLst>
                  <a:ext uri="{0D108BD9-81ED-4DB2-BD59-A6C34878D82A}">
                    <a16:rowId xmlns:a16="http://schemas.microsoft.com/office/drawing/2014/main" val="861870620"/>
                  </a:ext>
                </a:extLst>
              </a:tr>
              <a:tr h="325504">
                <a:tc>
                  <a:txBody>
                    <a:bodyPr/>
                    <a:lstStyle/>
                    <a:p>
                      <a:r>
                        <a:rPr lang="en-US" sz="1400" b="0" i="0" dirty="0">
                          <a:latin typeface="Arial Narrow" panose="020B0604020202020204" pitchFamily="34" charset="0"/>
                          <a:cs typeface="Arial Narrow" panose="020B0604020202020204" pitchFamily="34" charset="0"/>
                        </a:rPr>
                        <a:t>6</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Foreign Body (2.6, 1.1)</a:t>
                      </a:r>
                    </a:p>
                  </a:txBody>
                  <a:tcPr>
                    <a:noFill/>
                  </a:tcPr>
                </a:tc>
                <a:tc>
                  <a:txBody>
                    <a:bodyPr/>
                    <a:lstStyle/>
                    <a:p>
                      <a:r>
                        <a:rPr lang="en-US" sz="1300" b="0" i="0" dirty="0">
                          <a:latin typeface="Arial Narrow" panose="020B0604020202020204" pitchFamily="34" charset="0"/>
                          <a:cs typeface="Arial Narrow" panose="020B0604020202020204" pitchFamily="34" charset="0"/>
                        </a:rPr>
                        <a:t>Lung (3.8, 1.0)</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Advanced abdominal (2.9, 1.1)</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Foreign Body (2.8, 1.1)</a:t>
                      </a:r>
                    </a:p>
                  </a:txBody>
                  <a:tcPr>
                    <a:noFill/>
                  </a:tcPr>
                </a:tc>
                <a:tc>
                  <a:txBody>
                    <a:bodyPr/>
                    <a:lstStyle/>
                    <a:p>
                      <a:r>
                        <a:rPr lang="en-US" sz="1300" b="0" i="0" dirty="0">
                          <a:latin typeface="Arial Narrow" panose="020B0604020202020204" pitchFamily="34" charset="0"/>
                          <a:cs typeface="Arial Narrow" panose="020B0604020202020204" pitchFamily="34" charset="0"/>
                        </a:rPr>
                        <a:t>Foreign Body (2.4, 1.1)</a:t>
                      </a:r>
                    </a:p>
                  </a:txBody>
                  <a:tcPr>
                    <a:noFill/>
                  </a:tcPr>
                </a:tc>
                <a:extLst>
                  <a:ext uri="{0D108BD9-81ED-4DB2-BD59-A6C34878D82A}">
                    <a16:rowId xmlns:a16="http://schemas.microsoft.com/office/drawing/2014/main" val="3916773498"/>
                  </a:ext>
                </a:extLst>
              </a:tr>
              <a:tr h="325504">
                <a:tc>
                  <a:txBody>
                    <a:bodyPr/>
                    <a:lstStyle/>
                    <a:p>
                      <a:r>
                        <a:rPr lang="en-US" sz="1400" b="0" i="0" dirty="0">
                          <a:latin typeface="Arial Narrow" panose="020B0604020202020204" pitchFamily="34" charset="0"/>
                          <a:cs typeface="Arial Narrow" panose="020B0604020202020204" pitchFamily="34" charset="0"/>
                        </a:rPr>
                        <a:t>7</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Bladder/renal (2.5, 1.3)</a:t>
                      </a:r>
                    </a:p>
                  </a:txBody>
                  <a:tcPr>
                    <a:noFill/>
                  </a:tcPr>
                </a:tc>
                <a:tc>
                  <a:txBody>
                    <a:bodyPr/>
                    <a:lstStyle/>
                    <a:p>
                      <a:r>
                        <a:rPr lang="en-US" sz="1300" b="0" i="0" dirty="0">
                          <a:latin typeface="Arial Narrow" panose="020B0604020202020204" pitchFamily="34" charset="0"/>
                          <a:cs typeface="Arial Narrow" panose="020B0604020202020204" pitchFamily="34" charset="0"/>
                        </a:rPr>
                        <a:t>Basic abdominal (3.8, 0.7)</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Basic Abdominal (2.9, 1.3)</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Bladder/renal (2.6, 1.1)</a:t>
                      </a:r>
                    </a:p>
                  </a:txBody>
                  <a:tcPr>
                    <a:noFill/>
                  </a:tcPr>
                </a:tc>
                <a:tc>
                  <a:txBody>
                    <a:bodyPr/>
                    <a:lstStyle/>
                    <a:p>
                      <a:r>
                        <a:rPr lang="en-US" sz="1300" b="0" i="0" dirty="0">
                          <a:latin typeface="Arial Narrow" panose="020B0604020202020204" pitchFamily="34" charset="0"/>
                          <a:cs typeface="Arial Narrow" panose="020B0604020202020204" pitchFamily="34" charset="0"/>
                        </a:rPr>
                        <a:t>Basic Abdominal (2.2, 1.1)</a:t>
                      </a:r>
                    </a:p>
                  </a:txBody>
                  <a:tcPr>
                    <a:noFill/>
                  </a:tcPr>
                </a:tc>
                <a:extLst>
                  <a:ext uri="{0D108BD9-81ED-4DB2-BD59-A6C34878D82A}">
                    <a16:rowId xmlns:a16="http://schemas.microsoft.com/office/drawing/2014/main" val="2521039973"/>
                  </a:ext>
                </a:extLst>
              </a:tr>
              <a:tr h="329121">
                <a:tc>
                  <a:txBody>
                    <a:bodyPr/>
                    <a:lstStyle/>
                    <a:p>
                      <a:r>
                        <a:rPr lang="en-US" sz="1400" b="0" i="0" dirty="0">
                          <a:latin typeface="Arial Narrow" panose="020B0604020202020204" pitchFamily="34" charset="0"/>
                          <a:cs typeface="Arial Narrow" panose="020B0604020202020204" pitchFamily="34" charset="0"/>
                        </a:rPr>
                        <a:t>8</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Musculoskeletal (2.5, 1.2)</a:t>
                      </a:r>
                    </a:p>
                  </a:txBody>
                  <a:tcPr>
                    <a:noFill/>
                  </a:tcPr>
                </a:tc>
                <a:tc>
                  <a:txBody>
                    <a:bodyPr/>
                    <a:lstStyle/>
                    <a:p>
                      <a:r>
                        <a:rPr lang="en-US" sz="1300" b="0" i="0" dirty="0">
                          <a:latin typeface="Arial Narrow" panose="020B0604020202020204" pitchFamily="34" charset="0"/>
                          <a:cs typeface="Arial Narrow" panose="020B0604020202020204" pitchFamily="34" charset="0"/>
                        </a:rPr>
                        <a:t>Foreign body (3.7, 1.1)</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Constipation (2.8, 1.2)</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Musculoskeletal (2.6, 1.2)</a:t>
                      </a:r>
                    </a:p>
                  </a:txBody>
                  <a:tcPr>
                    <a:noFill/>
                  </a:tcPr>
                </a:tc>
                <a:tc>
                  <a:txBody>
                    <a:bodyPr/>
                    <a:lstStyle/>
                    <a:p>
                      <a:r>
                        <a:rPr lang="en-US" sz="1300" b="0" i="0" dirty="0">
                          <a:latin typeface="Arial Narrow" panose="020B0604020202020204" pitchFamily="34" charset="0"/>
                          <a:cs typeface="Arial Narrow" panose="020B0604020202020204" pitchFamily="34" charset="0"/>
                        </a:rPr>
                        <a:t>Transabdominal Pelvic (2.2, 1.4)</a:t>
                      </a:r>
                    </a:p>
                  </a:txBody>
                  <a:tcPr>
                    <a:noFill/>
                  </a:tcPr>
                </a:tc>
                <a:extLst>
                  <a:ext uri="{0D108BD9-81ED-4DB2-BD59-A6C34878D82A}">
                    <a16:rowId xmlns:a16="http://schemas.microsoft.com/office/drawing/2014/main" val="527441454"/>
                  </a:ext>
                </a:extLst>
              </a:tr>
              <a:tr h="329121">
                <a:tc>
                  <a:txBody>
                    <a:bodyPr/>
                    <a:lstStyle/>
                    <a:p>
                      <a:r>
                        <a:rPr lang="en-US" sz="1400" b="0" i="0" dirty="0">
                          <a:latin typeface="Arial Narrow" panose="020B0604020202020204" pitchFamily="34" charset="0"/>
                          <a:cs typeface="Arial Narrow" panose="020B0604020202020204" pitchFamily="34" charset="0"/>
                        </a:rPr>
                        <a:t>9</a:t>
                      </a:r>
                      <a:r>
                        <a:rPr lang="en-US" sz="1400" b="0" i="0" baseline="30000" dirty="0">
                          <a:latin typeface="Arial Narrow" panose="020B0604020202020204" pitchFamily="34" charset="0"/>
                          <a:cs typeface="Arial Narrow" panose="020B0604020202020204" pitchFamily="34" charset="0"/>
                        </a:rPr>
                        <a:t>th</a:t>
                      </a:r>
                      <a:endParaRPr lang="en-US" sz="1400" b="0" i="0" dirty="0">
                        <a:latin typeface="Arial Narrow" panose="020B0604020202020204" pitchFamily="34" charset="0"/>
                        <a:cs typeface="Arial Narrow" panose="020B0604020202020204" pitchFamily="34" charset="0"/>
                      </a:endParaRPr>
                    </a:p>
                  </a:txBody>
                  <a:tcPr>
                    <a:noFill/>
                  </a:tcPr>
                </a:tc>
                <a:tc>
                  <a:txBody>
                    <a:bodyPr/>
                    <a:lstStyle/>
                    <a:p>
                      <a:r>
                        <a:rPr lang="en-US" sz="1300" b="0" i="0" dirty="0">
                          <a:latin typeface="Arial Narrow" panose="020B0604020202020204" pitchFamily="34" charset="0"/>
                          <a:cs typeface="Arial Narrow" panose="020B0604020202020204" pitchFamily="34" charset="0"/>
                        </a:rPr>
                        <a:t>Basic Abdominal (2.5, 1.2)</a:t>
                      </a:r>
                    </a:p>
                  </a:txBody>
                  <a:tcPr>
                    <a:noFill/>
                  </a:tcPr>
                </a:tc>
                <a:tc>
                  <a:txBody>
                    <a:bodyPr/>
                    <a:lstStyle/>
                    <a:p>
                      <a:r>
                        <a:rPr lang="en-US" sz="1300" b="0" i="0" dirty="0">
                          <a:latin typeface="Arial Narrow" panose="020B0604020202020204" pitchFamily="34" charset="0"/>
                          <a:cs typeface="Arial Narrow" panose="020B0604020202020204" pitchFamily="34" charset="0"/>
                        </a:rPr>
                        <a:t>Basic cardiac (3.7, 1.0)</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Optic Nerve (2.6, 1.5)</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Basic abdominal (2.5, 1.1)</a:t>
                      </a:r>
                    </a:p>
                  </a:txBody>
                  <a:tcPr>
                    <a:noFill/>
                  </a:tcPr>
                </a:tc>
                <a:tc>
                  <a:txBody>
                    <a:bodyPr/>
                    <a:lstStyle/>
                    <a:p>
                      <a:r>
                        <a:rPr lang="en-US" sz="1300" b="0" i="0" dirty="0">
                          <a:latin typeface="Arial Narrow" panose="020B0604020202020204" pitchFamily="34" charset="0"/>
                          <a:cs typeface="Arial Narrow" panose="020B0604020202020204" pitchFamily="34" charset="0"/>
                        </a:rPr>
                        <a:t>Bladder/renal (2.1, 1.2)</a:t>
                      </a:r>
                    </a:p>
                  </a:txBody>
                  <a:tcPr>
                    <a:noFill/>
                  </a:tcPr>
                </a:tc>
                <a:extLst>
                  <a:ext uri="{0D108BD9-81ED-4DB2-BD59-A6C34878D82A}">
                    <a16:rowId xmlns:a16="http://schemas.microsoft.com/office/drawing/2014/main" val="1380138696"/>
                  </a:ext>
                </a:extLst>
              </a:tr>
              <a:tr h="356209">
                <a:tc>
                  <a:txBody>
                    <a:bodyPr/>
                    <a:lstStyle/>
                    <a:p>
                      <a:r>
                        <a:rPr lang="en-US" sz="1400" b="0" i="0" dirty="0">
                          <a:latin typeface="Arial Narrow" panose="020B0604020202020204" pitchFamily="34" charset="0"/>
                          <a:cs typeface="Arial Narrow" panose="020B0604020202020204" pitchFamily="34" charset="0"/>
                        </a:rPr>
                        <a:t>10</a:t>
                      </a:r>
                      <a:r>
                        <a:rPr lang="en-US" sz="1400" b="0" i="0" baseline="30000" dirty="0">
                          <a:latin typeface="Arial Narrow" panose="020B0604020202020204" pitchFamily="34" charset="0"/>
                          <a:cs typeface="Arial Narrow" panose="020B0604020202020204" pitchFamily="34" charset="0"/>
                        </a:rPr>
                        <a:t>th</a:t>
                      </a:r>
                      <a:endParaRPr lang="en-US" sz="1400" b="0" i="0" dirty="0">
                        <a:latin typeface="Arial Narrow" panose="020B0604020202020204" pitchFamily="34" charset="0"/>
                        <a:cs typeface="Arial Narrow" panose="020B0604020202020204" pitchFamily="34" charset="0"/>
                      </a:endParaRPr>
                    </a:p>
                  </a:txBody>
                  <a:tcPr>
                    <a:noFill/>
                  </a:tcPr>
                </a:tc>
                <a:tc>
                  <a:txBody>
                    <a:bodyPr/>
                    <a:lstStyle/>
                    <a:p>
                      <a:r>
                        <a:rPr lang="en-US" sz="1300" b="0" i="0" dirty="0">
                          <a:latin typeface="Arial Narrow" panose="020B0604020202020204" pitchFamily="34" charset="0"/>
                          <a:cs typeface="Arial Narrow" panose="020B0604020202020204" pitchFamily="34" charset="0"/>
                        </a:rPr>
                        <a:t>Basic Cardiac (2.2, 1.3)</a:t>
                      </a:r>
                    </a:p>
                  </a:txBody>
                  <a:tcPr>
                    <a:noFill/>
                  </a:tcPr>
                </a:tc>
                <a:tc>
                  <a:txBody>
                    <a:bodyPr/>
                    <a:lstStyle/>
                    <a:p>
                      <a:r>
                        <a:rPr lang="en-US" sz="1300" b="0" i="0" dirty="0">
                          <a:latin typeface="Arial Narrow" panose="020B0604020202020204" pitchFamily="34" charset="0"/>
                          <a:cs typeface="Arial Narrow" panose="020B0604020202020204" pitchFamily="34" charset="0"/>
                        </a:rPr>
                        <a:t>Constipation (3.6, 1.1)</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Musculoskeletal (2.5, 1.3)</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Transabdominal Pelvic (2.2, 1.3)</a:t>
                      </a:r>
                    </a:p>
                  </a:txBody>
                  <a:tcPr>
                    <a:noFill/>
                  </a:tcPr>
                </a:tc>
                <a:tc>
                  <a:txBody>
                    <a:bodyPr/>
                    <a:lstStyle/>
                    <a:p>
                      <a:r>
                        <a:rPr lang="en-US" sz="1300" b="0" i="0" dirty="0">
                          <a:latin typeface="Arial Narrow" panose="020B0604020202020204" pitchFamily="34" charset="0"/>
                          <a:cs typeface="Arial Narrow" panose="020B0604020202020204" pitchFamily="34" charset="0"/>
                        </a:rPr>
                        <a:t>Lung (2.0, 1.2)</a:t>
                      </a:r>
                    </a:p>
                  </a:txBody>
                  <a:tcPr>
                    <a:noFill/>
                  </a:tcPr>
                </a:tc>
                <a:extLst>
                  <a:ext uri="{0D108BD9-81ED-4DB2-BD59-A6C34878D82A}">
                    <a16:rowId xmlns:a16="http://schemas.microsoft.com/office/drawing/2014/main" val="2352262256"/>
                  </a:ext>
                </a:extLst>
              </a:tr>
              <a:tr h="325504">
                <a:tc>
                  <a:txBody>
                    <a:bodyPr/>
                    <a:lstStyle/>
                    <a:p>
                      <a:r>
                        <a:rPr lang="en-US" sz="1400" b="0" i="0" dirty="0">
                          <a:latin typeface="Arial Narrow" panose="020B0604020202020204" pitchFamily="34" charset="0"/>
                          <a:cs typeface="Arial Narrow" panose="020B0604020202020204" pitchFamily="34" charset="0"/>
                        </a:rPr>
                        <a:t>11</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Transabdominal Pelvic (2.1, 1.3)</a:t>
                      </a:r>
                    </a:p>
                  </a:txBody>
                  <a:tcPr>
                    <a:noFill/>
                  </a:tcPr>
                </a:tc>
                <a:tc>
                  <a:txBody>
                    <a:bodyPr/>
                    <a:lstStyle/>
                    <a:p>
                      <a:r>
                        <a:rPr lang="en-US" sz="1300" b="0" i="0" dirty="0">
                          <a:latin typeface="Arial Narrow" panose="020B0604020202020204" pitchFamily="34" charset="0"/>
                          <a:cs typeface="Arial Narrow" panose="020B0604020202020204" pitchFamily="34" charset="0"/>
                        </a:rPr>
                        <a:t>Musculoskeletal (3.6, 1.1)</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Foreign Body (2.4, 1.2)</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Basic cardiac (2.1, 1.1)</a:t>
                      </a:r>
                    </a:p>
                  </a:txBody>
                  <a:tcPr>
                    <a:noFill/>
                  </a:tcPr>
                </a:tc>
                <a:tc>
                  <a:txBody>
                    <a:bodyPr/>
                    <a:lstStyle/>
                    <a:p>
                      <a:r>
                        <a:rPr lang="en-US" sz="1300" b="0" i="0" dirty="0">
                          <a:latin typeface="Arial Narrow" panose="020B0604020202020204" pitchFamily="34" charset="0"/>
                          <a:cs typeface="Arial Narrow" panose="020B0604020202020204" pitchFamily="34" charset="0"/>
                        </a:rPr>
                        <a:t>Optic nerve (1.8, 1.1)</a:t>
                      </a:r>
                    </a:p>
                  </a:txBody>
                  <a:tcPr>
                    <a:noFill/>
                  </a:tcPr>
                </a:tc>
                <a:extLst>
                  <a:ext uri="{0D108BD9-81ED-4DB2-BD59-A6C34878D82A}">
                    <a16:rowId xmlns:a16="http://schemas.microsoft.com/office/drawing/2014/main" val="2904014624"/>
                  </a:ext>
                </a:extLst>
              </a:tr>
              <a:tr h="325504">
                <a:tc>
                  <a:txBody>
                    <a:bodyPr/>
                    <a:lstStyle/>
                    <a:p>
                      <a:r>
                        <a:rPr lang="en-US" sz="1400" b="0" i="0" dirty="0">
                          <a:latin typeface="Arial Narrow" panose="020B0604020202020204" pitchFamily="34" charset="0"/>
                          <a:cs typeface="Arial Narrow" panose="020B0604020202020204" pitchFamily="34" charset="0"/>
                        </a:rPr>
                        <a:t>12</a:t>
                      </a:r>
                      <a:r>
                        <a:rPr lang="en-US" sz="1400" b="0" i="0" baseline="30000" dirty="0">
                          <a:latin typeface="Arial Narrow" panose="020B0604020202020204" pitchFamily="34" charset="0"/>
                          <a:cs typeface="Arial Narrow" panose="020B0604020202020204" pitchFamily="34" charset="0"/>
                        </a:rPr>
                        <a:t>th</a:t>
                      </a:r>
                      <a:r>
                        <a:rPr lang="en-US" sz="1400" b="0" i="0" dirty="0">
                          <a:latin typeface="Arial Narrow" panose="020B0604020202020204" pitchFamily="34" charset="0"/>
                          <a:cs typeface="Arial Narrow" panose="020B0604020202020204" pitchFamily="34" charset="0"/>
                        </a:rPr>
                        <a:t> </a:t>
                      </a:r>
                    </a:p>
                  </a:txBody>
                  <a:tcPr>
                    <a:noFill/>
                  </a:tcPr>
                </a:tc>
                <a:tc>
                  <a:txBody>
                    <a:bodyPr/>
                    <a:lstStyle/>
                    <a:p>
                      <a:r>
                        <a:rPr lang="en-US" sz="1300" b="0" i="0" dirty="0">
                          <a:latin typeface="Arial Narrow" panose="020B0604020202020204" pitchFamily="34" charset="0"/>
                          <a:cs typeface="Arial Narrow" panose="020B0604020202020204" pitchFamily="34" charset="0"/>
                        </a:rPr>
                        <a:t>Optic Nerve (2.0, 1.2)</a:t>
                      </a:r>
                    </a:p>
                  </a:txBody>
                  <a:tcPr>
                    <a:noFill/>
                  </a:tcPr>
                </a:tc>
                <a:tc>
                  <a:txBody>
                    <a:bodyPr/>
                    <a:lstStyle/>
                    <a:p>
                      <a:r>
                        <a:rPr lang="en-US" sz="1300" b="0" i="0" dirty="0">
                          <a:latin typeface="Arial Narrow" panose="020B0604020202020204" pitchFamily="34" charset="0"/>
                          <a:cs typeface="Arial Narrow" panose="020B0604020202020204" pitchFamily="34" charset="0"/>
                        </a:rPr>
                        <a:t>Optic nerve (3.3, 1.3)</a:t>
                      </a:r>
                    </a:p>
                  </a:txBody>
                  <a:tcPr>
                    <a:lnR w="12700" cap="flat" cmpd="sng" algn="ctr">
                      <a:solidFill>
                        <a:schemeClr val="tx1"/>
                      </a:solidFill>
                      <a:prstDash val="solid"/>
                      <a:round/>
                      <a:headEnd type="none" w="med" len="med"/>
                      <a:tailEnd type="none" w="med" len="med"/>
                    </a:lnR>
                    <a:noFill/>
                  </a:tcPr>
                </a:tc>
                <a:tc>
                  <a:txBody>
                    <a:bodyPr/>
                    <a:lstStyle/>
                    <a:p>
                      <a:r>
                        <a:rPr lang="en-US" sz="1300" b="0" i="0" dirty="0">
                          <a:latin typeface="Arial Narrow" panose="020B0604020202020204" pitchFamily="34" charset="0"/>
                          <a:cs typeface="Arial Narrow" panose="020B0604020202020204" pitchFamily="34" charset="0"/>
                        </a:rPr>
                        <a:t>Transabdominal pelvic (1.9, 1.2)</a:t>
                      </a:r>
                    </a:p>
                  </a:txBody>
                  <a:tcPr>
                    <a:lnL w="12700" cap="flat" cmpd="sng" algn="ctr">
                      <a:solidFill>
                        <a:schemeClr val="tx1"/>
                      </a:solidFill>
                      <a:prstDash val="solid"/>
                      <a:round/>
                      <a:headEnd type="none" w="med" len="med"/>
                      <a:tailEnd type="none" w="med" len="med"/>
                    </a:lnL>
                    <a:noFill/>
                  </a:tcPr>
                </a:tc>
                <a:tc>
                  <a:txBody>
                    <a:bodyPr/>
                    <a:lstStyle/>
                    <a:p>
                      <a:r>
                        <a:rPr lang="en-US" sz="1300" b="0" i="0" dirty="0">
                          <a:latin typeface="Arial Narrow" panose="020B0604020202020204" pitchFamily="34" charset="0"/>
                          <a:cs typeface="Arial Narrow" panose="020B0604020202020204" pitchFamily="34" charset="0"/>
                        </a:rPr>
                        <a:t>Optic Nerve (1.9, 0.9)</a:t>
                      </a:r>
                    </a:p>
                  </a:txBody>
                  <a:tcPr>
                    <a:noFill/>
                  </a:tcPr>
                </a:tc>
                <a:tc>
                  <a:txBody>
                    <a:bodyPr/>
                    <a:lstStyle/>
                    <a:p>
                      <a:r>
                        <a:rPr lang="en-US" sz="1300" b="0" i="0" dirty="0">
                          <a:latin typeface="Arial Narrow" panose="020B0604020202020204" pitchFamily="34" charset="0"/>
                          <a:cs typeface="Arial Narrow" panose="020B0604020202020204" pitchFamily="34" charset="0"/>
                        </a:rPr>
                        <a:t>Basic Cardiac (1.6, 1.1)</a:t>
                      </a:r>
                    </a:p>
                  </a:txBody>
                  <a:tcPr>
                    <a:noFill/>
                  </a:tcPr>
                </a:tc>
                <a:extLst>
                  <a:ext uri="{0D108BD9-81ED-4DB2-BD59-A6C34878D82A}">
                    <a16:rowId xmlns:a16="http://schemas.microsoft.com/office/drawing/2014/main" val="3666603518"/>
                  </a:ext>
                </a:extLst>
              </a:tr>
            </a:tbl>
          </a:graphicData>
        </a:graphic>
      </p:graphicFrame>
      <p:sp>
        <p:nvSpPr>
          <p:cNvPr id="3" name="TextBox 2">
            <a:extLst>
              <a:ext uri="{FF2B5EF4-FFF2-40B4-BE49-F238E27FC236}">
                <a16:creationId xmlns:a16="http://schemas.microsoft.com/office/drawing/2014/main" id="{51234489-CB86-AA4C-994A-475E1B7310B3}"/>
              </a:ext>
            </a:extLst>
          </p:cNvPr>
          <p:cNvSpPr txBox="1"/>
          <p:nvPr/>
        </p:nvSpPr>
        <p:spPr>
          <a:xfrm>
            <a:off x="647708" y="276710"/>
            <a:ext cx="521328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Perceived utility of diagnostic POCUS applications by subgroup</a:t>
            </a:r>
          </a:p>
        </p:txBody>
      </p:sp>
      <p:sp>
        <p:nvSpPr>
          <p:cNvPr id="4" name="TextBox 3">
            <a:extLst>
              <a:ext uri="{FF2B5EF4-FFF2-40B4-BE49-F238E27FC236}">
                <a16:creationId xmlns:a16="http://schemas.microsoft.com/office/drawing/2014/main" id="{4A6ACCFF-DB53-F047-B1FE-E95FBF8E2E23}"/>
              </a:ext>
            </a:extLst>
          </p:cNvPr>
          <p:cNvSpPr txBox="1"/>
          <p:nvPr/>
        </p:nvSpPr>
        <p:spPr>
          <a:xfrm>
            <a:off x="359594" y="5257849"/>
            <a:ext cx="10545781" cy="138499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Detailed choice text from survey: Lung (Pneumothorax, pneumonia, bronchiolitis, pleural effusion/empyema), Focused cardiac exam (pericardial effusions, global cardiac function), Foreign bodies (soft tissue), Skin and soft tissue (cellulitis or abscess), Neck (lymphadenopathy vs abscess vs mass), optic nerve measurement (papilledema), Constipation (transrectal diameter to assess rectal stool burden), Musculoskeletal (long bone and clavicle fractures, skull fractures, joint effusion), Genitourinary (bladder volume, hydronephrosis), Basic abdominal (abdominal free fluid), Advanced abdominal (appendicitis, intussusception, hypertrophic pyloric stenosis, cholecystitis), Transabdominal pelvic (early pregnancy detection, IUD placement confirmation). Respondents rated individual applications from 1 to 5 on a Likert scale, where 1= I would never use this 2 = somewhat useful 3 = useful 4 = very useful 5 = extremely useful. </a:t>
            </a:r>
          </a:p>
        </p:txBody>
      </p:sp>
    </p:spTree>
    <p:extLst>
      <p:ext uri="{BB962C8B-B14F-4D97-AF65-F5344CB8AC3E}">
        <p14:creationId xmlns:p14="http://schemas.microsoft.com/office/powerpoint/2010/main" val="962803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C950B4F-AD83-8D4C-8699-C8D497F89EAB}"/>
              </a:ext>
            </a:extLst>
          </p:cNvPr>
          <p:cNvGraphicFramePr>
            <a:graphicFrameLocks noGrp="1"/>
          </p:cNvGraphicFramePr>
          <p:nvPr>
            <p:extLst>
              <p:ext uri="{D42A27DB-BD31-4B8C-83A1-F6EECF244321}">
                <p14:modId xmlns:p14="http://schemas.microsoft.com/office/powerpoint/2010/main" val="3282569243"/>
              </p:ext>
            </p:extLst>
          </p:nvPr>
        </p:nvGraphicFramePr>
        <p:xfrm>
          <a:off x="2065659" y="1977864"/>
          <a:ext cx="7891397" cy="2270500"/>
        </p:xfrm>
        <a:graphic>
          <a:graphicData uri="http://schemas.openxmlformats.org/drawingml/2006/table">
            <a:tbl>
              <a:tblPr/>
              <a:tblGrid>
                <a:gridCol w="2596768">
                  <a:extLst>
                    <a:ext uri="{9D8B030D-6E8A-4147-A177-3AD203B41FA5}">
                      <a16:colId xmlns:a16="http://schemas.microsoft.com/office/drawing/2014/main" val="649329748"/>
                    </a:ext>
                  </a:extLst>
                </a:gridCol>
                <a:gridCol w="1580107">
                  <a:extLst>
                    <a:ext uri="{9D8B030D-6E8A-4147-A177-3AD203B41FA5}">
                      <a16:colId xmlns:a16="http://schemas.microsoft.com/office/drawing/2014/main" val="141749700"/>
                    </a:ext>
                  </a:extLst>
                </a:gridCol>
                <a:gridCol w="1482116">
                  <a:extLst>
                    <a:ext uri="{9D8B030D-6E8A-4147-A177-3AD203B41FA5}">
                      <a16:colId xmlns:a16="http://schemas.microsoft.com/office/drawing/2014/main" val="2787357061"/>
                    </a:ext>
                  </a:extLst>
                </a:gridCol>
                <a:gridCol w="1468318">
                  <a:extLst>
                    <a:ext uri="{9D8B030D-6E8A-4147-A177-3AD203B41FA5}">
                      <a16:colId xmlns:a16="http://schemas.microsoft.com/office/drawing/2014/main" val="65749409"/>
                    </a:ext>
                  </a:extLst>
                </a:gridCol>
                <a:gridCol w="764088">
                  <a:extLst>
                    <a:ext uri="{9D8B030D-6E8A-4147-A177-3AD203B41FA5}">
                      <a16:colId xmlns:a16="http://schemas.microsoft.com/office/drawing/2014/main" val="3830374717"/>
                    </a:ext>
                  </a:extLst>
                </a:gridCol>
              </a:tblGrid>
              <a:tr h="227050">
                <a:tc gridSpan="5">
                  <a:txBody>
                    <a:bodyPr/>
                    <a:lstStyle/>
                    <a:p>
                      <a:pPr algn="ctr" fontAlgn="b"/>
                      <a:r>
                        <a:rPr lang="en-US" sz="1400" b="1" i="0" u="sng" strike="noStrike" dirty="0">
                          <a:solidFill>
                            <a:srgbClr val="000000"/>
                          </a:solidFill>
                          <a:effectLst/>
                          <a:latin typeface="Arial" panose="020B0604020202020204" pitchFamily="34" charset="0"/>
                          <a:cs typeface="Arial" panose="020B0604020202020204" pitchFamily="34" charset="0"/>
                        </a:rPr>
                        <a:t>Overall average usefulness scores for  POCUS applications, by subgroup</a:t>
                      </a:r>
                    </a:p>
                  </a:txBody>
                  <a:tcPr marL="7743" marR="7743" marT="774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44377019"/>
                  </a:ext>
                </a:extLst>
              </a:tr>
              <a:tr h="22705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941158802"/>
                  </a:ext>
                </a:extLst>
              </a:tr>
              <a:tr h="227050">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mean (95% CI)</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Attendings (73)</a:t>
                      </a:r>
                    </a:p>
                  </a:txBody>
                  <a:tcPr marL="7743" marR="7743" marT="7743"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Residents (24)</a:t>
                      </a:r>
                    </a:p>
                  </a:txBody>
                  <a:tcPr marL="7743" marR="7743" marT="7743"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a:noFill/>
                    </a:lnR>
                    <a:lnT>
                      <a:noFill/>
                    </a:lnT>
                    <a:lnB>
                      <a:noFill/>
                    </a:lnB>
                    <a:solidFill>
                      <a:srgbClr val="DDEBF7"/>
                    </a:solidFill>
                  </a:tcPr>
                </a:tc>
                <a:tc>
                  <a:txBody>
                    <a:bodyPr/>
                    <a:lstStyle/>
                    <a:p>
                      <a:pPr marL="11113" indent="-11113" algn="r" fontAlgn="b">
                        <a:tabLst/>
                      </a:pPr>
                      <a:r>
                        <a:rPr lang="en-US" sz="1400" b="1" i="0" u="none" strike="noStrike" dirty="0">
                          <a:solidFill>
                            <a:srgbClr val="000000"/>
                          </a:solidFill>
                          <a:effectLst/>
                          <a:latin typeface="Arial" panose="020B0604020202020204" pitchFamily="34" charset="0"/>
                          <a:cs typeface="Arial" panose="020B0604020202020204" pitchFamily="34" charset="0"/>
                        </a:rPr>
                        <a:t>p </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2801765774"/>
                  </a:ext>
                </a:extLst>
              </a:tr>
              <a:tr h="22705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procedural POCUS (8 scans)</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2.10 (2.04 - 2.16)</a:t>
                      </a:r>
                    </a:p>
                  </a:txBody>
                  <a:tcPr marL="7743" marR="7743" marT="7743"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3.53 (3.43 - 3.62)</a:t>
                      </a:r>
                    </a:p>
                  </a:txBody>
                  <a:tcPr marL="7743" marR="7743" marT="7743"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&lt;0.001</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85089705"/>
                  </a:ext>
                </a:extLst>
              </a:tr>
              <a:tr h="22705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diagnostic POCUS  (12 scans)</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2.57 (2.53 - 2.61)</a:t>
                      </a:r>
                    </a:p>
                  </a:txBody>
                  <a:tcPr marL="7743" marR="7743" marT="7743"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3.77 (3.70 - 3.84)</a:t>
                      </a:r>
                    </a:p>
                  </a:txBody>
                  <a:tcPr marL="7743" marR="7743" marT="7743"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&lt; 0.001</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75762290"/>
                  </a:ext>
                </a:extLst>
              </a:tr>
              <a:tr h="22705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7743" marR="7743" marT="7743"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818520323"/>
                  </a:ext>
                </a:extLst>
              </a:tr>
              <a:tr h="227050">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mean (95% CI)</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Inpatient (17)</a:t>
                      </a:r>
                    </a:p>
                  </a:txBody>
                  <a:tcPr marL="7743" marR="7743" marT="7743" marB="0" anchor="b">
                    <a:lnL>
                      <a:noFill/>
                    </a:lnL>
                    <a:lnR>
                      <a:noFill/>
                    </a:lnR>
                    <a:lnT>
                      <a:noFill/>
                    </a:lnT>
                    <a:lnB>
                      <a:noFill/>
                    </a:lnB>
                    <a:solidFill>
                      <a:srgbClr val="DDEBF7"/>
                    </a:solidFill>
                  </a:tcPr>
                </a:tc>
                <a:tc>
                  <a:txBody>
                    <a:bodyPr/>
                    <a:lstStyle/>
                    <a:p>
                      <a:pPr algn="l" fontAlgn="b"/>
                      <a:r>
                        <a:rPr lang="en-US" sz="1400" b="1" i="0" u="none" strike="noStrike">
                          <a:solidFill>
                            <a:srgbClr val="000000"/>
                          </a:solidFill>
                          <a:effectLst/>
                          <a:latin typeface="Arial" panose="020B0604020202020204" pitchFamily="34" charset="0"/>
                          <a:cs typeface="Arial" panose="020B0604020202020204" pitchFamily="34" charset="0"/>
                        </a:rPr>
                        <a:t>Mixed (24)</a:t>
                      </a:r>
                    </a:p>
                  </a:txBody>
                  <a:tcPr marL="7743" marR="7743" marT="7743" marB="0" anchor="b">
                    <a:lnL>
                      <a:noFill/>
                    </a:lnL>
                    <a:lnR>
                      <a:noFill/>
                    </a:lnR>
                    <a:lnT>
                      <a:noFill/>
                    </a:lnT>
                    <a:lnB>
                      <a:noFill/>
                    </a:lnB>
                    <a:solidFill>
                      <a:srgbClr val="DDEBF7"/>
                    </a:solidFill>
                  </a:tcPr>
                </a:tc>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Outpatient (32)</a:t>
                      </a:r>
                    </a:p>
                  </a:txBody>
                  <a:tcPr marL="7743" marR="7743" marT="7743" marB="0" anchor="b">
                    <a:lnL>
                      <a:noFill/>
                    </a:lnL>
                    <a:lnR>
                      <a:noFill/>
                    </a:lnR>
                    <a:lnT>
                      <a:noFill/>
                    </a:lnT>
                    <a:lnB>
                      <a:noFill/>
                    </a:lnB>
                    <a:solidFill>
                      <a:srgbClr val="DDEBF7"/>
                    </a:solidFill>
                  </a:tcPr>
                </a:tc>
                <a:tc>
                  <a:txBody>
                    <a:bodyPr/>
                    <a:lstStyle/>
                    <a:p>
                      <a:pPr algn="r" fontAlgn="b"/>
                      <a:r>
                        <a:rPr lang="en-US" sz="1400" b="1" i="0" u="none" strike="noStrike" dirty="0">
                          <a:solidFill>
                            <a:srgbClr val="000000"/>
                          </a:solidFill>
                          <a:effectLst/>
                          <a:latin typeface="Arial" panose="020B0604020202020204" pitchFamily="34" charset="0"/>
                          <a:cs typeface="Arial" panose="020B0604020202020204" pitchFamily="34" charset="0"/>
                        </a:rPr>
                        <a:t>p</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1261412656"/>
                  </a:ext>
                </a:extLst>
              </a:tr>
              <a:tr h="22705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procedural POCUS (8 scans)</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2.72 (2.59 - 2.86)</a:t>
                      </a:r>
                    </a:p>
                  </a:txBody>
                  <a:tcPr marL="7743" marR="7743" marT="7743"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2.23 (2.14 - 2.33)</a:t>
                      </a:r>
                    </a:p>
                  </a:txBody>
                  <a:tcPr marL="7743" marR="7743" marT="7743"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1.69 (1.62 - 1.75)</a:t>
                      </a:r>
                    </a:p>
                  </a:txBody>
                  <a:tcPr marL="7743" marR="7743" marT="7743"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&lt;0.001</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71518187"/>
                  </a:ext>
                </a:extLst>
              </a:tr>
              <a:tr h="227050">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diagnostic POCUS  (12 scans)</a:t>
                      </a:r>
                    </a:p>
                  </a:txBody>
                  <a:tcPr marL="7743" marR="7743" marT="7743"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2.88 (2.78 - 2.98)</a:t>
                      </a:r>
                    </a:p>
                  </a:txBody>
                  <a:tcPr marL="7743" marR="7743" marT="7743"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2.72 (2.65 - 2.79)</a:t>
                      </a:r>
                    </a:p>
                  </a:txBody>
                  <a:tcPr marL="7743" marR="7743" marT="7743"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2.30 (2.23 -2.37)</a:t>
                      </a:r>
                    </a:p>
                  </a:txBody>
                  <a:tcPr marL="7743" marR="7743" marT="7743" marB="0" anchor="b">
                    <a:lnL>
                      <a:noFill/>
                    </a:lnL>
                    <a:lnR>
                      <a:noFill/>
                    </a:lnR>
                    <a:lnT>
                      <a:noFill/>
                    </a:lnT>
                    <a:lnB>
                      <a:noFill/>
                    </a:lnB>
                  </a:tcPr>
                </a:tc>
                <a:tc>
                  <a:txBody>
                    <a:bodyPr/>
                    <a:lstStyle/>
                    <a:p>
                      <a:pPr algn="r" fontAlgn="b"/>
                      <a:r>
                        <a:rPr lang="en-US" sz="1400" b="0" i="0" u="none" strike="noStrike">
                          <a:solidFill>
                            <a:srgbClr val="000000"/>
                          </a:solidFill>
                          <a:effectLst/>
                          <a:latin typeface="Arial" panose="020B0604020202020204" pitchFamily="34" charset="0"/>
                          <a:cs typeface="Arial" panose="020B0604020202020204" pitchFamily="34" charset="0"/>
                        </a:rPr>
                        <a:t>&lt;0.001</a:t>
                      </a:r>
                    </a:p>
                  </a:txBody>
                  <a:tcPr marL="7743" marR="7743" marT="7743" marB="0" anchor="b">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43972785"/>
                  </a:ext>
                </a:extLst>
              </a:tr>
              <a:tr h="227050">
                <a:tc>
                  <a:txBody>
                    <a:bodyPr/>
                    <a:lstStyle/>
                    <a:p>
                      <a:pPr algn="l" fontAlgn="b"/>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743" marR="7743" marT="7743"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Arial" panose="020B0604020202020204" pitchFamily="34" charset="0"/>
                          <a:cs typeface="Arial" panose="020B0604020202020204" pitchFamily="34" charset="0"/>
                        </a:rPr>
                        <a:t> </a:t>
                      </a:r>
                    </a:p>
                  </a:txBody>
                  <a:tcPr marL="7743" marR="7743" marT="7743"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6004477"/>
                  </a:ext>
                </a:extLst>
              </a:tr>
            </a:tbl>
          </a:graphicData>
        </a:graphic>
      </p:graphicFrame>
    </p:spTree>
    <p:extLst>
      <p:ext uri="{BB962C8B-B14F-4D97-AF65-F5344CB8AC3E}">
        <p14:creationId xmlns:p14="http://schemas.microsoft.com/office/powerpoint/2010/main" val="3934230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4ECC36-B3FF-5A49-AE3E-6A5A95329102}"/>
              </a:ext>
            </a:extLst>
          </p:cNvPr>
          <p:cNvGrpSpPr/>
          <p:nvPr/>
        </p:nvGrpSpPr>
        <p:grpSpPr>
          <a:xfrm>
            <a:off x="1693371" y="0"/>
            <a:ext cx="9212494" cy="5137079"/>
            <a:chOff x="1693371" y="0"/>
            <a:chExt cx="9212494" cy="5137079"/>
          </a:xfrm>
        </p:grpSpPr>
        <p:graphicFrame>
          <p:nvGraphicFramePr>
            <p:cNvPr id="3" name="Chart 2">
              <a:extLst>
                <a:ext uri="{FF2B5EF4-FFF2-40B4-BE49-F238E27FC236}">
                  <a16:creationId xmlns:a16="http://schemas.microsoft.com/office/drawing/2014/main" id="{339496C4-D740-804C-918F-3546EFE4FD2D}"/>
                </a:ext>
              </a:extLst>
            </p:cNvPr>
            <p:cNvGraphicFramePr>
              <a:graphicFrameLocks/>
            </p:cNvGraphicFramePr>
            <p:nvPr>
              <p:extLst>
                <p:ext uri="{D42A27DB-BD31-4B8C-83A1-F6EECF244321}">
                  <p14:modId xmlns:p14="http://schemas.microsoft.com/office/powerpoint/2010/main" val="3764610218"/>
                </p:ext>
              </p:extLst>
            </p:nvPr>
          </p:nvGraphicFramePr>
          <p:xfrm>
            <a:off x="1693371" y="0"/>
            <a:ext cx="9212494" cy="5137079"/>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a:extLst>
                <a:ext uri="{FF2B5EF4-FFF2-40B4-BE49-F238E27FC236}">
                  <a16:creationId xmlns:a16="http://schemas.microsoft.com/office/drawing/2014/main" id="{6CE1040A-5009-7B43-8935-86A285AEDBD5}"/>
                </a:ext>
              </a:extLst>
            </p:cNvPr>
            <p:cNvCxnSpPr>
              <a:cxnSpLocks/>
            </p:cNvCxnSpPr>
            <p:nvPr/>
          </p:nvCxnSpPr>
          <p:spPr>
            <a:xfrm flipV="1">
              <a:off x="7414980" y="887244"/>
              <a:ext cx="0" cy="362258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A18BD87-E053-4946-B4BF-7DD124C73A79}"/>
                </a:ext>
              </a:extLst>
            </p:cNvPr>
            <p:cNvCxnSpPr>
              <a:cxnSpLocks/>
            </p:cNvCxnSpPr>
            <p:nvPr/>
          </p:nvCxnSpPr>
          <p:spPr>
            <a:xfrm>
              <a:off x="2378920" y="1590977"/>
              <a:ext cx="8314422"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866FC45A-83A7-304E-9A91-25B86B3A33D9}"/>
              </a:ext>
            </a:extLst>
          </p:cNvPr>
          <p:cNvSpPr txBox="1"/>
          <p:nvPr/>
        </p:nvSpPr>
        <p:spPr>
          <a:xfrm>
            <a:off x="434939" y="5088650"/>
            <a:ext cx="11322121" cy="138499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Perceived utility and self-rated comfort with procedural and diagnostic applications as rated by Pediatricians. </a:t>
            </a:r>
            <a:r>
              <a:rPr lang="en-US" sz="1200" dirty="0">
                <a:latin typeface="Arial" panose="020B0604020202020204" pitchFamily="34" charset="0"/>
                <a:cs typeface="Arial" panose="020B0604020202020204" pitchFamily="34" charset="0"/>
              </a:rPr>
              <a:t>Pediatricians were asked “Indicate your current level of comfort with the following diagnostic/procedural POCUS applications. Pediatricians rated their degree of comfort on a 5- point Likert scale where 1 = extremely uncomfortable 2 = somewhat uncomfortable 3 = neither comfortable nor uncomfortable, 4 = somewhat comfortable 5 = extremely comfortable. Pediatricians were then asked, “Which of the following diagnostic/procedural applications would be the most useful to you in your clinical practice?” Individual applications were rated for usefulness on a 5-point Likert scale1= I would never use this 2 = somewhat useful 3 = useful 4 = very useful 5 = extremely useful. Mean values for self-rated comfort are graphed on the y-axis, and mean values for perceived usefulness is graphed on the x-axis. Threshold for comfort is drawn at 4 “somewhat comfortable” and for usefulness is drawn at 3 “useful”. </a:t>
            </a:r>
          </a:p>
        </p:txBody>
      </p:sp>
    </p:spTree>
    <p:extLst>
      <p:ext uri="{BB962C8B-B14F-4D97-AF65-F5344CB8AC3E}">
        <p14:creationId xmlns:p14="http://schemas.microsoft.com/office/powerpoint/2010/main" val="3082418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1834</Words>
  <Application>Microsoft Macintosh PowerPoint</Application>
  <PresentationFormat>Widescreen</PresentationFormat>
  <Paragraphs>272</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Narrow</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Mcginness, Anelah</dc:creator>
  <cp:lastModifiedBy>Mcginness, Anelah</cp:lastModifiedBy>
  <cp:revision>18</cp:revision>
  <dcterms:created xsi:type="dcterms:W3CDTF">2021-07-03T17:28:48Z</dcterms:created>
  <dcterms:modified xsi:type="dcterms:W3CDTF">2021-07-08T19:09:25Z</dcterms:modified>
</cp:coreProperties>
</file>