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1"/>
    <p:restoredTop sz="96218"/>
  </p:normalViewPr>
  <p:slideViewPr>
    <p:cSldViewPr snapToGrid="0">
      <p:cViewPr varScale="1">
        <p:scale>
          <a:sx n="114" d="100"/>
          <a:sy n="114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BE7F4B-8E45-9744-76FC-42D5A4D45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2FA3F35-2FA1-BFE2-646E-558AF57AF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42EF29-5C02-3E58-0255-D143EA732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2D67-17A8-1244-A2A2-BE95F8E3BC0A}" type="datetimeFigureOut">
              <a:rPr kumimoji="1" lang="ja-JP" altLang="en-US" smtClean="0"/>
              <a:t>2025/7/15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FF7688-AF75-15FD-F140-6316DCCCD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C6A10F-41F5-7F50-4F37-39A6FDC95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660F-A2C2-FE4E-8259-85510F1698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0145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0A86B0-9D36-35ED-1FD5-37A14B271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3A28A5-1EEB-7045-0C1E-113C94B70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A4DCF21-7E0F-7141-17CC-3B54C900A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2D67-17A8-1244-A2A2-BE95F8E3BC0A}" type="datetimeFigureOut">
              <a:rPr kumimoji="1" lang="ja-JP" altLang="en-US" smtClean="0"/>
              <a:t>2025/7/15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A753D0-B56C-CB8D-2867-95880071B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E617DC-333C-9E48-E4E9-AA3EE65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660F-A2C2-FE4E-8259-85510F1698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94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5F98F0-B06C-C3B8-3502-9696DEAF2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919095A-45FC-33CB-C5AF-57E9C5EA3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61600C3-0060-7C93-8652-1BBC498D5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2D67-17A8-1244-A2A2-BE95F8E3BC0A}" type="datetimeFigureOut">
              <a:rPr kumimoji="1" lang="ja-JP" altLang="en-US" smtClean="0"/>
              <a:t>2025/7/15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C4B0F1-0081-3A04-A619-459423005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993831-0D33-853C-F853-4AF441D3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660F-A2C2-FE4E-8259-85510F1698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8562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508179-A8A5-7DB5-7D28-51ECAD7CF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327D8E-FE7E-BF84-1333-51DAE41E27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7DD3904-6B3B-C06E-48E4-D96BD7057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217CAFD-6B72-56F2-3734-945224FC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2D67-17A8-1244-A2A2-BE95F8E3BC0A}" type="datetimeFigureOut">
              <a:rPr kumimoji="1" lang="ja-JP" altLang="en-US" smtClean="0"/>
              <a:t>2025/7/15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6C1DE9-7AF5-3EE2-26F9-E80DB601C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5A8B567-9DB0-5FD2-D5CC-9304988A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660F-A2C2-FE4E-8259-85510F1698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179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1E1DA4-9E40-E6FC-5F74-378758396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898F4B5-2FA8-D747-849C-EB5AD35F0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99D73AB-0B68-A18F-2E20-E6BF2C43FD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1286752-AFFD-AC33-5622-A2C4EF6C5C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8FD31F7-86F6-778E-916C-9B7C475EE9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FB525C4-2CF0-96DD-13BC-230D2BCDB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2D67-17A8-1244-A2A2-BE95F8E3BC0A}" type="datetimeFigureOut">
              <a:rPr kumimoji="1" lang="ja-JP" altLang="en-US" smtClean="0"/>
              <a:t>2025/7/15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60E6CD5-2A03-7D85-5565-73665300C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50D21BF-F9CD-533B-9781-1226C2213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660F-A2C2-FE4E-8259-85510F1698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458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B975C6-BDB0-4B2F-ED00-2BB56F6E2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2799B8-E390-FD5A-E753-6ECFD783E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2D67-17A8-1244-A2A2-BE95F8E3BC0A}" type="datetimeFigureOut">
              <a:rPr kumimoji="1" lang="ja-JP" altLang="en-US" smtClean="0"/>
              <a:t>2025/7/15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43693A1-F0A8-0264-D567-70139A69B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0943C7D-7D65-BD63-A76C-A6932B318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660F-A2C2-FE4E-8259-85510F1698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220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F72F292-36BD-6F79-3145-77E8241A3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2D67-17A8-1244-A2A2-BE95F8E3BC0A}" type="datetimeFigureOut">
              <a:rPr kumimoji="1" lang="ja-JP" altLang="en-US" smtClean="0"/>
              <a:t>2025/7/15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2EF6900-3B51-5182-B5BA-3E9E76517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734EDA9-164F-4702-1102-CB93F67EC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660F-A2C2-FE4E-8259-85510F1698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3803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FFDF15-D634-0412-FAEC-A5BBE0EC3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0B0F609-45C6-9FC0-8858-ADCA0E073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0F75836-4205-CF0F-7B30-82D8D5F2C7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8459858-6FDB-A6EF-BFE2-B69E16EAA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2D67-17A8-1244-A2A2-BE95F8E3BC0A}" type="datetimeFigureOut">
              <a:rPr kumimoji="1" lang="ja-JP" altLang="en-US" smtClean="0"/>
              <a:t>2025/7/15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7C8118-A50E-62C6-0291-8CC5D659A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61A38E5-8BB6-5AEB-7EF0-FC154CE5F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660F-A2C2-FE4E-8259-85510F1698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2029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A3A254-0E33-8A05-4489-C1286DBC7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BC0A933-28B4-F142-8F99-257435E04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3FC5706-32CA-FEA5-0B15-CBD168006C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F0E1723-B619-D31F-C796-F252791D6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2D67-17A8-1244-A2A2-BE95F8E3BC0A}" type="datetimeFigureOut">
              <a:rPr kumimoji="1" lang="ja-JP" altLang="en-US" smtClean="0"/>
              <a:t>2025/7/15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BB6F751-1E00-0BD1-4E5F-30B2BA10B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E09F7E3-7C29-3370-7A84-EDB2222C4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660F-A2C2-FE4E-8259-85510F1698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923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84279C-19B1-BDBD-A58F-65D1CC0EF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6C146EA-50CE-A575-86ED-B3F9F54358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3D6E80-35B5-F7D8-26DC-1F76D3653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2D67-17A8-1244-A2A2-BE95F8E3BC0A}" type="datetimeFigureOut">
              <a:rPr kumimoji="1" lang="ja-JP" altLang="en-US" smtClean="0"/>
              <a:t>2025/7/15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203E76-3B07-5EDC-0659-D3C1AB3FC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017DCF-03D0-49D7-CB68-4C26B48CA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660F-A2C2-FE4E-8259-85510F1698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31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CDAB97F-427F-E360-9169-B2096C8389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E524B67-7D87-3D44-8376-2A85C4F99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8A57D8-9F4A-7FD9-870B-8AF93EA63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2D67-17A8-1244-A2A2-BE95F8E3BC0A}" type="datetimeFigureOut">
              <a:rPr kumimoji="1" lang="ja-JP" altLang="en-US" smtClean="0"/>
              <a:t>2025/7/15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B23A42D-B100-813A-F7C9-9267338CE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CE7F92-E741-8F47-8184-4BDB39F32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660F-A2C2-FE4E-8259-85510F1698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973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D62568B-AF82-9A0B-08CF-62034AAA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103D73A-A77B-B073-DD6D-FFF28F1F6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494125-7A85-542D-DEE3-4ABBBE9C9F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62D67-17A8-1244-A2A2-BE95F8E3BC0A}" type="datetimeFigureOut">
              <a:rPr kumimoji="1" lang="ja-JP" altLang="en-US" smtClean="0"/>
              <a:t>2025/7/15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DC8717-B87D-881F-FF99-34B69C560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10D7E9-AE35-05C5-2D57-F506C54E75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D660F-A2C2-FE4E-8259-85510F1698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8428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85D541F3-F841-5435-5ABE-7BEE4F429D7A}"/>
              </a:ext>
            </a:extLst>
          </p:cNvPr>
          <p:cNvGraphicFramePr>
            <a:graphicFrameLocks noGrp="1"/>
          </p:cNvGraphicFramePr>
          <p:nvPr/>
        </p:nvGraphicFramePr>
        <p:xfrm>
          <a:off x="141831" y="438411"/>
          <a:ext cx="11908338" cy="5676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3680">
                  <a:extLst>
                    <a:ext uri="{9D8B030D-6E8A-4147-A177-3AD203B41FA5}">
                      <a16:colId xmlns:a16="http://schemas.microsoft.com/office/drawing/2014/main" val="119212620"/>
                    </a:ext>
                  </a:extLst>
                </a:gridCol>
                <a:gridCol w="2318068">
                  <a:extLst>
                    <a:ext uri="{9D8B030D-6E8A-4147-A177-3AD203B41FA5}">
                      <a16:colId xmlns:a16="http://schemas.microsoft.com/office/drawing/2014/main" val="353820617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663960784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65000692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53550822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75547949"/>
                    </a:ext>
                  </a:extLst>
                </a:gridCol>
                <a:gridCol w="3442018">
                  <a:extLst>
                    <a:ext uri="{9D8B030D-6E8A-4147-A177-3AD203B41FA5}">
                      <a16:colId xmlns:a16="http://schemas.microsoft.com/office/drawing/2014/main" val="3456047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Case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Cancer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Peak Ca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Peak PTH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 err="1"/>
                        <a:t>PTHrP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RRT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Outcome</a:t>
                      </a:r>
                      <a:endParaRPr kumimoji="1" lang="ja-JP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19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Rizzoli et al.</a:t>
                      </a:r>
                      <a:endParaRPr kumimoji="1" lang="ja-JP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Thymoma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11.6 mg/dL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8.9 </a:t>
                      </a:r>
                      <a:r>
                        <a:rPr kumimoji="1" lang="en-US" altLang="ja-JP" sz="1050" dirty="0" err="1"/>
                        <a:t>pmol</a:t>
                      </a:r>
                      <a:r>
                        <a:rPr kumimoji="1" lang="en-US" altLang="ja-JP" sz="1050" dirty="0"/>
                        <a:t>/L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none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NA</a:t>
                      </a:r>
                      <a:endParaRPr kumimoji="1" lang="ja-JP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33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Eid et al.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Bladder carcinoma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11.1 mg/dL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397 </a:t>
                      </a:r>
                      <a:r>
                        <a:rPr kumimoji="1" lang="en-US" altLang="ja-JP" sz="1050" dirty="0" err="1"/>
                        <a:t>pg</a:t>
                      </a:r>
                      <a:r>
                        <a:rPr kumimoji="1" lang="en-US" altLang="ja-JP" sz="1050" dirty="0"/>
                        <a:t>/mL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/>
                        <a:t>5.7 </a:t>
                      </a:r>
                      <a:r>
                        <a:rPr kumimoji="1" lang="en-US" altLang="ja-JP" sz="1050" dirty="0" err="1"/>
                        <a:t>pmol</a:t>
                      </a:r>
                      <a:r>
                        <a:rPr kumimoji="1" lang="en-US" altLang="ja-JP" sz="1050" dirty="0"/>
                        <a:t>/L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none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Deceased within a few weeks </a:t>
                      </a:r>
                      <a:endParaRPr lang="en" altLang="ja-JP" sz="1050" dirty="0">
                        <a:effectLst/>
                      </a:endParaRPr>
                    </a:p>
                    <a:p>
                      <a:endParaRPr kumimoji="1" lang="ja-JP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52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050" dirty="0" err="1"/>
                        <a:t>Nussbaun</a:t>
                      </a:r>
                      <a:r>
                        <a:rPr kumimoji="1" lang="en-US" altLang="ja-JP" sz="1050" dirty="0"/>
                        <a:t> SR et al.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Ovarian carcinoma</a:t>
                      </a:r>
                      <a:endParaRPr kumimoji="1" lang="ja-JP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15.6 mg/dL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429 ng/L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none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kumimoji="1" lang="en-US" altLang="ja-JP" sz="1050" dirty="0"/>
                        <a:t>urvived</a:t>
                      </a:r>
                      <a:endParaRPr kumimoji="1" lang="ja-JP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033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050" dirty="0" err="1"/>
                        <a:t>Strewler</a:t>
                      </a:r>
                      <a:r>
                        <a:rPr kumimoji="1" lang="en-US" altLang="ja-JP" sz="1050" dirty="0"/>
                        <a:t> GJ et al.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Neuroectodermal tumor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14.9 mg/dL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290 ng/L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20 </a:t>
                      </a:r>
                      <a:r>
                        <a:rPr kumimoji="1" lang="en-US" altLang="ja-JP" sz="1050" dirty="0" err="1"/>
                        <a:t>ngEq</a:t>
                      </a:r>
                      <a:r>
                        <a:rPr kumimoji="1" lang="en-US" altLang="ja-JP" sz="1050" dirty="0"/>
                        <a:t>/L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none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NA</a:t>
                      </a:r>
                      <a:endParaRPr kumimoji="1" lang="ja-JP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8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Iguchi et al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Papillary thyroid carcinoma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11.5 mg/dL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9800 </a:t>
                      </a:r>
                      <a:r>
                        <a:rPr kumimoji="1" lang="en-US" altLang="ja-JP" sz="1050" dirty="0" err="1"/>
                        <a:t>pg</a:t>
                      </a:r>
                      <a:r>
                        <a:rPr kumimoji="1" lang="en-US" altLang="ja-JP" sz="1050" dirty="0"/>
                        <a:t>/mL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26 </a:t>
                      </a:r>
                      <a:r>
                        <a:rPr kumimoji="1" lang="en-US" altLang="ja-JP" sz="1050" dirty="0" err="1"/>
                        <a:t>pmol</a:t>
                      </a:r>
                      <a:r>
                        <a:rPr kumimoji="1" lang="en-US" altLang="ja-JP" sz="1050" dirty="0"/>
                        <a:t>/L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none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kumimoji="1" lang="en-US" altLang="ja-JP" sz="1050" dirty="0"/>
                        <a:t>urvived</a:t>
                      </a:r>
                      <a:endParaRPr kumimoji="1" lang="ja-JP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21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Goldman et al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lymphoma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11.6 mg/dL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2.8 </a:t>
                      </a:r>
                      <a:r>
                        <a:rPr kumimoji="1" lang="en-US" altLang="ja-JP" sz="1050" dirty="0" err="1"/>
                        <a:t>m</a:t>
                      </a:r>
                      <a:r>
                        <a:rPr kumimoji="1" lang="en-US" altLang="ja-JP" sz="1050" i="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μ</a:t>
                      </a:r>
                      <a:r>
                        <a:rPr kumimoji="1" lang="en-US" altLang="ja-JP" sz="1050" dirty="0" err="1"/>
                        <a:t>g</a:t>
                      </a:r>
                      <a:r>
                        <a:rPr kumimoji="1" lang="en-US" altLang="ja-JP" sz="1050" dirty="0"/>
                        <a:t>/ml</a:t>
                      </a:r>
                      <a:endParaRPr kumimoji="1" lang="ja-JP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none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Deceased </a:t>
                      </a:r>
                      <a:r>
                        <a:rPr kumimoji="1" lang="en" altLang="ja-JP" sz="105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kumimoji="1" lang="en" altLang="ja-JP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day 7 </a:t>
                      </a:r>
                      <a:endParaRPr lang="en" altLang="ja-JP" sz="1050" dirty="0">
                        <a:effectLst/>
                      </a:endParaRPr>
                    </a:p>
                    <a:p>
                      <a:endParaRPr kumimoji="1" lang="ja-JP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538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Yoshimoto et al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small cell lung carcinoma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19.3 mg/dL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4650 ng/mL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none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Deceased day 2 </a:t>
                      </a:r>
                      <a:endParaRPr lang="en" altLang="ja-JP" sz="1050" dirty="0">
                        <a:effectLst/>
                      </a:endParaRPr>
                    </a:p>
                    <a:p>
                      <a:endParaRPr kumimoji="1" lang="ja-JP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6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Nielsen et al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squamous cell carcinoma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10.0 mg/dL*(ionic calcium)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560 ng/L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2.3 ng/L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none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Deceased in 3 weeks </a:t>
                      </a:r>
                      <a:endParaRPr lang="en" altLang="ja-JP" sz="1050" dirty="0">
                        <a:effectLst/>
                      </a:endParaRPr>
                    </a:p>
                    <a:p>
                      <a:endParaRPr kumimoji="1" lang="ja-JP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241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Wong et al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rhabdomyosarcoma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15.5 mg/dL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62.2 </a:t>
                      </a:r>
                      <a:r>
                        <a:rPr kumimoji="1" lang="en-US" altLang="ja-JP" sz="1050" dirty="0" err="1"/>
                        <a:t>pmol</a:t>
                      </a:r>
                      <a:r>
                        <a:rPr kumimoji="1" lang="en-US" altLang="ja-JP" sz="1050" dirty="0"/>
                        <a:t>/L</a:t>
                      </a:r>
                      <a:endParaRPr kumimoji="1" lang="ja-JP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none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Deceased within 2 months </a:t>
                      </a:r>
                      <a:endParaRPr lang="en" altLang="ja-JP" sz="1050" dirty="0">
                        <a:effectLst/>
                      </a:endParaRPr>
                    </a:p>
                    <a:p>
                      <a:endParaRPr kumimoji="1" lang="ja-JP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08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050" dirty="0" err="1"/>
                        <a:t>VanHouten</a:t>
                      </a:r>
                      <a:r>
                        <a:rPr kumimoji="1" lang="en-US" altLang="ja-JP" sz="1050" dirty="0"/>
                        <a:t> et al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pancreatic cancer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18 mg/dL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2310 </a:t>
                      </a:r>
                      <a:r>
                        <a:rPr kumimoji="1" lang="en-US" altLang="ja-JP" sz="1050" dirty="0" err="1"/>
                        <a:t>pg</a:t>
                      </a:r>
                      <a:r>
                        <a:rPr kumimoji="1" lang="en-US" altLang="ja-JP" sz="1050" dirty="0"/>
                        <a:t>/mL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11.7 </a:t>
                      </a:r>
                      <a:r>
                        <a:rPr kumimoji="1" lang="en-US" altLang="ja-JP" sz="1050" dirty="0" err="1"/>
                        <a:t>pg</a:t>
                      </a:r>
                      <a:r>
                        <a:rPr kumimoji="1" lang="en-US" altLang="ja-JP" sz="1050" dirty="0"/>
                        <a:t>/mL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none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Deceased within a few days </a:t>
                      </a:r>
                      <a:endParaRPr lang="en" altLang="ja-JP" sz="1050" dirty="0">
                        <a:effectLst/>
                      </a:endParaRPr>
                    </a:p>
                    <a:p>
                      <a:endParaRPr kumimoji="1" lang="ja-JP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703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Nerves et al.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Small cell lung carcinoma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16.1 mg/dL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/>
                        <a:t>117 </a:t>
                      </a:r>
                      <a:r>
                        <a:rPr kumimoji="1" lang="en-US" altLang="ja-JP" sz="1050" dirty="0" err="1"/>
                        <a:t>pg</a:t>
                      </a:r>
                      <a:r>
                        <a:rPr kumimoji="1" lang="en-US" altLang="ja-JP" sz="1050" dirty="0"/>
                        <a:t>/mL</a:t>
                      </a:r>
                      <a:endParaRPr kumimoji="1" lang="ja-JP" altLang="en-US" sz="1050"/>
                    </a:p>
                    <a:p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NA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none</a:t>
                      </a:r>
                    </a:p>
                    <a:p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NA</a:t>
                      </a:r>
                      <a:endParaRPr kumimoji="1" lang="ja-JP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28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Wendt et al.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Neuroendocrine tumor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22.4</a:t>
                      </a:r>
                    </a:p>
                    <a:p>
                      <a:r>
                        <a:rPr kumimoji="1" lang="en-US" altLang="ja-JP" sz="1050" dirty="0"/>
                        <a:t>mg/dL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5000 ng/L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negative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none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Deceased </a:t>
                      </a:r>
                      <a:r>
                        <a:rPr kumimoji="1" lang="en" altLang="ja-JP" sz="105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1" lang="en" altLang="ja-JP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 36 </a:t>
                      </a:r>
                      <a:endParaRPr lang="en" altLang="ja-JP" sz="1050" dirty="0">
                        <a:effectLst/>
                      </a:endParaRPr>
                    </a:p>
                    <a:p>
                      <a:endParaRPr kumimoji="1" lang="ja-JP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1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This Case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Cervical Cancer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14.3 mg/dL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12258 </a:t>
                      </a:r>
                      <a:r>
                        <a:rPr kumimoji="1" lang="en-US" altLang="ja-JP" sz="1050" dirty="0" err="1"/>
                        <a:t>pg</a:t>
                      </a:r>
                      <a:r>
                        <a:rPr kumimoji="1" lang="en-US" altLang="ja-JP" sz="1050" dirty="0"/>
                        <a:t>/mL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negative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HD</a:t>
                      </a:r>
                      <a:endParaRPr kumimoji="1" lang="ja-JP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Deceased </a:t>
                      </a:r>
                      <a:r>
                        <a:rPr kumimoji="1" lang="en" altLang="ja-JP" sz="105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1" lang="en-US" altLang="ja-JP" sz="1050" dirty="0"/>
                        <a:t>day 66</a:t>
                      </a:r>
                      <a:endParaRPr kumimoji="1" lang="ja-JP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886515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0A7ECA6-D2B5-780E-FC16-0A313ACF75B0}"/>
              </a:ext>
            </a:extLst>
          </p:cNvPr>
          <p:cNvSpPr txBox="1"/>
          <p:nvPr/>
        </p:nvSpPr>
        <p:spPr>
          <a:xfrm>
            <a:off x="141831" y="6419589"/>
            <a:ext cx="12447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Table 1. Summary of all published cases of ectopic PTH production </a:t>
            </a:r>
            <a:r>
              <a:rPr lang="en-US" altLang="ja-JP" dirty="0"/>
              <a:t>by</a:t>
            </a:r>
            <a:r>
              <a:rPr kumimoji="1" lang="en-US" altLang="ja-JP" dirty="0"/>
              <a:t> malignancies, including the present case.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06393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</Words>
  <Application>Microsoft Macintosh PowerPoint</Application>
  <PresentationFormat>ワイド画面</PresentationFormat>
  <Paragraphs>100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Tahoma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yusuke ushio</dc:creator>
  <cp:lastModifiedBy>yusuke ushio</cp:lastModifiedBy>
  <cp:revision>1</cp:revision>
  <dcterms:created xsi:type="dcterms:W3CDTF">2025-07-14T17:06:42Z</dcterms:created>
  <dcterms:modified xsi:type="dcterms:W3CDTF">2025-07-14T17:07:18Z</dcterms:modified>
</cp:coreProperties>
</file>