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258" r:id="rId3"/>
    <p:sldId id="263" r:id="rId4"/>
    <p:sldId id="265" r:id="rId5"/>
    <p:sldId id="268" r:id="rId6"/>
    <p:sldId id="270" r:id="rId7"/>
    <p:sldId id="271" r:id="rId8"/>
    <p:sldId id="273" r:id="rId9"/>
    <p:sldId id="274" r:id="rId10"/>
    <p:sldId id="275" r:id="rId11"/>
    <p:sldId id="276" r:id="rId12"/>
  </p:sldIdLst>
  <p:sldSz cx="6858000" cy="9906000" type="A4"/>
  <p:notesSz cx="6858000" cy="9906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LINGUE LOIC" initials="V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C"/>
    <a:srgbClr val="03041C"/>
    <a:srgbClr val="2D1437"/>
    <a:srgbClr val="FFD1B8"/>
    <a:srgbClr val="F8FCFF"/>
    <a:srgbClr val="C9DEF0"/>
    <a:srgbClr val="07306B"/>
    <a:srgbClr val="A1CBE2"/>
    <a:srgbClr val="E55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9AF6E1-EF0C-7B19-9238-7FD06B4C6E4F}">
  <a:tblStyle styleId="{11F4C0FE-9A4A-9AA4-F4CD-E521D247CB40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09AF6E1-EF0C-7B19-9238-7FD06B4C6E4F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52"/>
    <p:restoredTop sz="95788"/>
  </p:normalViewPr>
  <p:slideViewPr>
    <p:cSldViewPr>
      <p:cViewPr varScale="1">
        <p:scale>
          <a:sx n="37" d="100"/>
          <a:sy n="37" d="100"/>
        </p:scale>
        <p:origin x="119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99B7F-424A-BB48-924A-E9735EBDD8F8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238250"/>
            <a:ext cx="23145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A7192-FA78-DC40-97CA-49581CB6E1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28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514350" y="3077283"/>
            <a:ext cx="5829300" cy="2123369"/>
          </a:xfrm>
        </p:spPr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09A6D-C09C-4548-B29A-6CF363A7E532}" type="datetimeFigureOut">
              <a:rPr lang="fr-FR"/>
              <a:t>17/09/2024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09A6D-C09C-4548-B29A-6CF363A7E532}" type="datetimeFigureOut">
              <a:rPr lang="fr-FR"/>
              <a:t>17/09/2024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4972050" y="396701"/>
            <a:ext cx="1543050" cy="8452203"/>
          </a:xfrm>
        </p:spPr>
        <p:txBody>
          <a:bodyPr vert="eaVert"/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342900" y="396701"/>
            <a:ext cx="4514850" cy="8452203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09A6D-C09C-4548-B29A-6CF363A7E532}" type="datetimeFigureOut">
              <a:rPr lang="fr-FR"/>
              <a:t>17/09/2024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09A6D-C09C-4548-B29A-6CF363A7E532}" type="datetimeFigureOut">
              <a:rPr lang="fr-FR"/>
              <a:t>17/09/2024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09A6D-C09C-4548-B29A-6CF363A7E532}" type="datetimeFigureOut">
              <a:rPr lang="fr-FR"/>
              <a:t>17/09/2024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09A6D-C09C-4548-B29A-6CF363A7E532}" type="datetimeFigureOut">
              <a:rPr lang="fr-FR"/>
              <a:t>17/09/2024</a:t>
            </a:fld>
            <a:endParaRPr lang="fr-BE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342900" y="3141485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3483769" y="3141485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09A6D-C09C-4548-B29A-6CF363A7E532}" type="datetimeFigureOut">
              <a:rPr lang="fr-FR"/>
              <a:t>17/09/2024</a:t>
            </a:fld>
            <a:endParaRPr lang="fr-BE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09A6D-C09C-4548-B29A-6CF363A7E532}" type="datetimeFigureOut">
              <a:rPr lang="fr-FR"/>
              <a:t>17/09/2024</a:t>
            </a:fld>
            <a:endParaRPr lang="fr-BE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09A6D-C09C-4548-B29A-6CF363A7E532}" type="datetimeFigureOut">
              <a:rPr lang="fr-FR"/>
              <a:t>17/09/2024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09A6D-C09C-4548-B29A-6CF363A7E532}" type="datetimeFigureOut">
              <a:rPr lang="fr-FR"/>
              <a:t>17/09/2024</a:t>
            </a:fld>
            <a:endParaRPr lang="fr-BE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309A6D-C09C-4548-B29A-6CF363A7E532}" type="datetimeFigureOut">
              <a:rPr lang="fr-FR"/>
              <a:t>17/09/2024</a:t>
            </a:fld>
            <a:endParaRPr lang="fr-BE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309A6D-C09C-4548-B29A-6CF363A7E532}" type="datetimeFigureOut">
              <a:rPr lang="fr-FR"/>
              <a:t>17/09/2024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6CD23B-2524-6816-92CC-465899B5BBB5}"/>
              </a:ext>
            </a:extLst>
          </p:cNvPr>
          <p:cNvSpPr txBox="1"/>
          <p:nvPr/>
        </p:nvSpPr>
        <p:spPr>
          <a:xfrm>
            <a:off x="2317157" y="458292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latin typeface="+mj-ea"/>
                <a:ea typeface="+mj-ea"/>
              </a:rPr>
              <a:t>SUPPLEMENTARY</a:t>
            </a:r>
          </a:p>
        </p:txBody>
      </p:sp>
    </p:spTree>
    <p:extLst>
      <p:ext uri="{BB962C8B-B14F-4D97-AF65-F5344CB8AC3E}">
        <p14:creationId xmlns:p14="http://schemas.microsoft.com/office/powerpoint/2010/main" val="87360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1375" y="1361772"/>
            <a:ext cx="616959" cy="6641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2913" y="1361772"/>
            <a:ext cx="616959" cy="6641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34451" y="1361772"/>
            <a:ext cx="616959" cy="6641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55989" y="1361772"/>
            <a:ext cx="616959" cy="6641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69874" y="1693863"/>
            <a:ext cx="481536" cy="482517"/>
          </a:xfrm>
          <a:prstGeom prst="rect">
            <a:avLst/>
          </a:prstGeom>
        </p:spPr>
      </p:pic>
      <p:cxnSp>
        <p:nvCxnSpPr>
          <p:cNvPr id="9" name="Connecteur droit 8"/>
          <p:cNvCxnSpPr>
            <a:cxnSpLocks/>
          </p:cNvCxnSpPr>
          <p:nvPr/>
        </p:nvCxnSpPr>
        <p:spPr bwMode="auto">
          <a:xfrm>
            <a:off x="315207" y="1129923"/>
            <a:ext cx="5424408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 bwMode="auto">
          <a:xfrm>
            <a:off x="5825638" y="947025"/>
            <a:ext cx="914652" cy="36579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time </a:t>
            </a:r>
          </a:p>
        </p:txBody>
      </p:sp>
      <p:sp>
        <p:nvSpPr>
          <p:cNvPr id="12" name=" 11"/>
          <p:cNvSpPr/>
          <p:nvPr/>
        </p:nvSpPr>
        <p:spPr bwMode="auto">
          <a:xfrm>
            <a:off x="3541716" y="1396665"/>
            <a:ext cx="1856862" cy="5943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True survival = </a:t>
            </a:r>
            <a:r>
              <a:rPr lang="fr-FR" sz="11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2350 </a:t>
            </a:r>
            <a:r>
              <a:rPr sz="11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days</a:t>
            </a:r>
            <a:endParaRPr sz="11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True label </a:t>
            </a:r>
            <a:r>
              <a:rPr lang="fr-FR" sz="11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0.947</a:t>
            </a:r>
            <a:endParaRPr sz="11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Prediction = </a:t>
            </a:r>
            <a:r>
              <a:rPr lang="fr-FR" sz="11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0.078</a:t>
            </a:r>
            <a:endParaRPr sz="1100" b="1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ZoneTexte 11"/>
          <p:cNvSpPr/>
          <p:nvPr/>
        </p:nvSpPr>
        <p:spPr bwMode="auto">
          <a:xfrm>
            <a:off x="188640" y="12845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 err="1"/>
              <a:t>Supplementary</a:t>
            </a:r>
            <a:r>
              <a:rPr lang="fr-FR" dirty="0"/>
              <a:t> figure </a:t>
            </a:r>
            <a:r>
              <a:rPr lang="fr-FR" dirty="0" smtClean="0"/>
              <a:t>5e</a:t>
            </a:r>
            <a:endParaRPr lang="en-US" dirty="0"/>
          </a:p>
        </p:txBody>
      </p:sp>
      <p:sp>
        <p:nvSpPr>
          <p:cNvPr id="14" name=" 13"/>
          <p:cNvSpPr/>
          <p:nvPr/>
        </p:nvSpPr>
        <p:spPr bwMode="auto">
          <a:xfrm>
            <a:off x="3429016" y="7244714"/>
            <a:ext cx="2549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" name=" 14"/>
          <p:cNvSpPr/>
          <p:nvPr/>
        </p:nvSpPr>
        <p:spPr bwMode="auto">
          <a:xfrm>
            <a:off x="3616767" y="7197090"/>
            <a:ext cx="2549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" name=" 15"/>
          <p:cNvSpPr/>
          <p:nvPr/>
        </p:nvSpPr>
        <p:spPr bwMode="auto">
          <a:xfrm>
            <a:off x="3372948" y="761051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9928" y="2563637"/>
            <a:ext cx="3047999" cy="1945531"/>
          </a:xfrm>
          <a:prstGeom prst="rect">
            <a:avLst/>
          </a:prstGeom>
        </p:spPr>
      </p:pic>
      <p:sp>
        <p:nvSpPr>
          <p:cNvPr id="18" name=" 17"/>
          <p:cNvSpPr/>
          <p:nvPr/>
        </p:nvSpPr>
        <p:spPr bwMode="auto">
          <a:xfrm>
            <a:off x="6985492" y="7855902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350705" y="2748642"/>
            <a:ext cx="3261920" cy="178253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60393" y="2248845"/>
            <a:ext cx="481536" cy="48251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1375" y="606051"/>
            <a:ext cx="533853" cy="5238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1375" y="1361772"/>
            <a:ext cx="616959" cy="6641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2913" y="1361772"/>
            <a:ext cx="616959" cy="6641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34451" y="1361772"/>
            <a:ext cx="616959" cy="6641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55989" y="1361772"/>
            <a:ext cx="616959" cy="6641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69874" y="1693863"/>
            <a:ext cx="481536" cy="482518"/>
          </a:xfrm>
          <a:prstGeom prst="rect">
            <a:avLst/>
          </a:prstGeom>
        </p:spPr>
      </p:pic>
      <p:cxnSp>
        <p:nvCxnSpPr>
          <p:cNvPr id="9" name="Connecteur droit 8"/>
          <p:cNvCxnSpPr>
            <a:cxnSpLocks/>
          </p:cNvCxnSpPr>
          <p:nvPr/>
        </p:nvCxnSpPr>
        <p:spPr bwMode="auto">
          <a:xfrm>
            <a:off x="315207" y="1129923"/>
            <a:ext cx="5424408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 bwMode="auto">
          <a:xfrm>
            <a:off x="5825639" y="947025"/>
            <a:ext cx="914652" cy="36579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time </a:t>
            </a:r>
          </a:p>
        </p:txBody>
      </p:sp>
      <p:sp>
        <p:nvSpPr>
          <p:cNvPr id="12" name=" 11"/>
          <p:cNvSpPr/>
          <p:nvPr/>
        </p:nvSpPr>
        <p:spPr bwMode="auto">
          <a:xfrm>
            <a:off x="3541716" y="1396665"/>
            <a:ext cx="1856862" cy="5943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True survival = </a:t>
            </a:r>
            <a:r>
              <a:rPr lang="fr-FR" sz="11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96 </a:t>
            </a:r>
            <a:r>
              <a:rPr sz="11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days</a:t>
            </a:r>
            <a:endParaRPr sz="11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True label </a:t>
            </a:r>
            <a:r>
              <a:rPr lang="fr-FR" sz="11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0.113</a:t>
            </a:r>
            <a:endParaRPr sz="11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Prediction = </a:t>
            </a:r>
            <a:r>
              <a:rPr lang="fr-FR" sz="11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0.874</a:t>
            </a:r>
            <a:endParaRPr sz="1100" b="1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ZoneTexte 11"/>
          <p:cNvSpPr/>
          <p:nvPr/>
        </p:nvSpPr>
        <p:spPr bwMode="auto">
          <a:xfrm>
            <a:off x="188640" y="128457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 err="1"/>
              <a:t>Supplementary</a:t>
            </a:r>
            <a:r>
              <a:rPr lang="fr-FR" dirty="0"/>
              <a:t> figure </a:t>
            </a:r>
            <a:r>
              <a:rPr lang="fr-FR" dirty="0" smtClean="0"/>
              <a:t>5f</a:t>
            </a:r>
            <a:endParaRPr lang="en-US" dirty="0"/>
          </a:p>
        </p:txBody>
      </p:sp>
      <p:sp>
        <p:nvSpPr>
          <p:cNvPr id="14" name=" 13"/>
          <p:cNvSpPr/>
          <p:nvPr/>
        </p:nvSpPr>
        <p:spPr bwMode="auto">
          <a:xfrm>
            <a:off x="3429017" y="7244714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322175" y="2381248"/>
            <a:ext cx="3418115" cy="1632858"/>
          </a:xfrm>
          <a:prstGeom prst="rect">
            <a:avLst/>
          </a:prstGeom>
        </p:spPr>
      </p:pic>
      <p:sp>
        <p:nvSpPr>
          <p:cNvPr id="16" name=" 15"/>
          <p:cNvSpPr/>
          <p:nvPr/>
        </p:nvSpPr>
        <p:spPr bwMode="auto">
          <a:xfrm>
            <a:off x="3616767" y="7197089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3490" y="2204357"/>
            <a:ext cx="3148740" cy="197711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1375" y="606051"/>
            <a:ext cx="533853" cy="5238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 bwMode="auto">
          <a:xfrm>
            <a:off x="275062" y="334785"/>
            <a:ext cx="1595437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t>supp figure 1</a:t>
            </a:r>
          </a:p>
        </p:txBody>
      </p:sp>
      <p:pic>
        <p:nvPicPr>
          <p:cNvPr id="5" name="Google Shape;142;p1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476090" y="3063668"/>
            <a:ext cx="2730900" cy="20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3;p1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726245" y="887516"/>
            <a:ext cx="2730852" cy="204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4;p18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3476086" y="887490"/>
            <a:ext cx="2730904" cy="204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6;p18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726197" y="3092480"/>
            <a:ext cx="2730900" cy="19884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11"/>
          <p:cNvSpPr/>
          <p:nvPr/>
        </p:nvSpPr>
        <p:spPr bwMode="auto">
          <a:xfrm>
            <a:off x="848103" y="7195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 smtClean="0"/>
              <a:t>a</a:t>
            </a:r>
            <a:endParaRPr lang="en-US" dirty="0"/>
          </a:p>
        </p:txBody>
      </p:sp>
      <p:sp>
        <p:nvSpPr>
          <p:cNvPr id="10" name="ZoneTexte 12"/>
          <p:cNvSpPr/>
          <p:nvPr/>
        </p:nvSpPr>
        <p:spPr bwMode="auto">
          <a:xfrm>
            <a:off x="3822592" y="72733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 smtClean="0"/>
              <a:t>b</a:t>
            </a:r>
            <a:endParaRPr lang="en-US" dirty="0"/>
          </a:p>
        </p:txBody>
      </p:sp>
      <p:sp>
        <p:nvSpPr>
          <p:cNvPr id="11" name="ZoneTexte 13"/>
          <p:cNvSpPr/>
          <p:nvPr/>
        </p:nvSpPr>
        <p:spPr bwMode="auto">
          <a:xfrm>
            <a:off x="848103" y="287120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 smtClean="0"/>
              <a:t>c</a:t>
            </a:r>
            <a:endParaRPr lang="en-US" dirty="0"/>
          </a:p>
        </p:txBody>
      </p:sp>
      <p:sp>
        <p:nvSpPr>
          <p:cNvPr id="12" name="ZoneTexte 14"/>
          <p:cNvSpPr/>
          <p:nvPr/>
        </p:nvSpPr>
        <p:spPr bwMode="auto">
          <a:xfrm>
            <a:off x="3822592" y="287900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 smtClean="0"/>
              <a:t>d</a:t>
            </a:r>
            <a:endParaRPr lang="en-US" dirty="0"/>
          </a:p>
        </p:txBody>
      </p:sp>
      <p:sp>
        <p:nvSpPr>
          <p:cNvPr id="13" name=" 12"/>
          <p:cNvSpPr/>
          <p:nvPr/>
        </p:nvSpPr>
        <p:spPr bwMode="auto">
          <a:xfrm>
            <a:off x="4813578" y="2431731"/>
            <a:ext cx="372045" cy="501807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4" name="ZoneTexte 13"/>
          <p:cNvSpPr txBox="1"/>
          <p:nvPr/>
        </p:nvSpPr>
        <p:spPr bwMode="auto">
          <a:xfrm>
            <a:off x="2763244" y="480346"/>
            <a:ext cx="1352549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dirty="0"/>
              <a:t>GR cohort </a:t>
            </a:r>
          </a:p>
        </p:txBody>
      </p:sp>
      <p:sp>
        <p:nvSpPr>
          <p:cNvPr id="16" name="ZoneTexte 15"/>
          <p:cNvSpPr txBox="1"/>
          <p:nvPr/>
        </p:nvSpPr>
        <p:spPr bwMode="auto">
          <a:xfrm>
            <a:off x="2783250" y="5181599"/>
            <a:ext cx="1390649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t>CLB cohort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06844" y="5564797"/>
            <a:ext cx="2849007" cy="189933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478574" y="5590774"/>
            <a:ext cx="2771075" cy="184738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58449" y="7861875"/>
            <a:ext cx="2745797" cy="183053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533452" y="7861875"/>
            <a:ext cx="2736614" cy="182440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 bwMode="auto">
          <a:xfrm>
            <a:off x="897726" y="5318758"/>
            <a:ext cx="914436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 smtClean="0"/>
              <a:t>e</a:t>
            </a:r>
            <a:endParaRPr dirty="0"/>
          </a:p>
        </p:txBody>
      </p:sp>
      <p:sp>
        <p:nvSpPr>
          <p:cNvPr id="23" name="ZoneTexte 22"/>
          <p:cNvSpPr txBox="1"/>
          <p:nvPr/>
        </p:nvSpPr>
        <p:spPr bwMode="auto">
          <a:xfrm>
            <a:off x="3869097" y="5407875"/>
            <a:ext cx="914435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 smtClean="0"/>
              <a:t>f</a:t>
            </a:r>
            <a:endParaRPr dirty="0"/>
          </a:p>
        </p:txBody>
      </p:sp>
      <p:sp>
        <p:nvSpPr>
          <p:cNvPr id="24" name="ZoneTexte 23"/>
          <p:cNvSpPr txBox="1"/>
          <p:nvPr/>
        </p:nvSpPr>
        <p:spPr bwMode="auto">
          <a:xfrm>
            <a:off x="897726" y="7562272"/>
            <a:ext cx="914435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 smtClean="0"/>
              <a:t>g</a:t>
            </a:r>
            <a:endParaRPr dirty="0"/>
          </a:p>
        </p:txBody>
      </p:sp>
      <p:sp>
        <p:nvSpPr>
          <p:cNvPr id="25" name="ZoneTexte 24"/>
          <p:cNvSpPr txBox="1"/>
          <p:nvPr/>
        </p:nvSpPr>
        <p:spPr bwMode="auto">
          <a:xfrm>
            <a:off x="3822591" y="7591136"/>
            <a:ext cx="914435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 smtClean="0"/>
              <a:t>h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1"/>
          <p:cNvSpPr/>
          <p:nvPr/>
        </p:nvSpPr>
        <p:spPr bwMode="auto">
          <a:xfrm>
            <a:off x="188640" y="128462"/>
            <a:ext cx="2409880" cy="36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Supplementary Figure 2</a:t>
            </a:r>
            <a:endParaRPr lang="en-US"/>
          </a:p>
        </p:txBody>
      </p:sp>
      <p:pic>
        <p:nvPicPr>
          <p:cNvPr id="5" name="Picture 4" descr="C:\Users\L_VERLINGUE\Desktop\DITEP\ClinicPhase1\OS_NLP\mae_distribution_test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39888" y="7363586"/>
            <a:ext cx="3157364" cy="2368451"/>
          </a:xfrm>
          <a:prstGeom prst="rect">
            <a:avLst/>
          </a:prstGeom>
          <a:noFill/>
        </p:spPr>
      </p:pic>
      <p:sp>
        <p:nvSpPr>
          <p:cNvPr id="6" name="ZoneTexte 1"/>
          <p:cNvSpPr txBox="1"/>
          <p:nvPr/>
        </p:nvSpPr>
        <p:spPr bwMode="auto">
          <a:xfrm>
            <a:off x="109167" y="53189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 smtClean="0"/>
              <a:t>a</a:t>
            </a:r>
            <a:endParaRPr lang="en-US" dirty="0"/>
          </a:p>
        </p:txBody>
      </p:sp>
      <p:sp>
        <p:nvSpPr>
          <p:cNvPr id="7" name="ZoneTexte 7"/>
          <p:cNvSpPr txBox="1"/>
          <p:nvPr/>
        </p:nvSpPr>
        <p:spPr bwMode="auto">
          <a:xfrm>
            <a:off x="3260081" y="59713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 smtClean="0"/>
              <a:t>b</a:t>
            </a:r>
            <a:endParaRPr dirty="0"/>
          </a:p>
        </p:txBody>
      </p:sp>
      <p:sp>
        <p:nvSpPr>
          <p:cNvPr id="8" name="ZoneTexte 8"/>
          <p:cNvSpPr txBox="1"/>
          <p:nvPr/>
        </p:nvSpPr>
        <p:spPr bwMode="auto">
          <a:xfrm>
            <a:off x="185402" y="348884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 smtClean="0"/>
              <a:t>c</a:t>
            </a:r>
            <a:endParaRPr dirty="0"/>
          </a:p>
        </p:txBody>
      </p:sp>
      <p:sp>
        <p:nvSpPr>
          <p:cNvPr id="9" name=" 10"/>
          <p:cNvSpPr/>
          <p:nvPr/>
        </p:nvSpPr>
        <p:spPr bwMode="auto">
          <a:xfrm>
            <a:off x="6588416" y="10119587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" name=" 11"/>
          <p:cNvSpPr/>
          <p:nvPr/>
        </p:nvSpPr>
        <p:spPr bwMode="auto">
          <a:xfrm>
            <a:off x="6643633" y="10463071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1" name="Imag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27687" y="7466467"/>
            <a:ext cx="3552824" cy="2362199"/>
          </a:xfrm>
          <a:prstGeom prst="rect">
            <a:avLst/>
          </a:prstGeom>
        </p:spPr>
      </p:pic>
      <p:sp>
        <p:nvSpPr>
          <p:cNvPr id="12" name=" 13"/>
          <p:cNvSpPr/>
          <p:nvPr/>
        </p:nvSpPr>
        <p:spPr bwMode="auto">
          <a:xfrm>
            <a:off x="6995866" y="10003144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4" name=" 13"/>
          <p:cNvSpPr/>
          <p:nvPr/>
        </p:nvSpPr>
        <p:spPr bwMode="auto">
          <a:xfrm>
            <a:off x="3200230" y="6538445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" name=" 14"/>
          <p:cNvSpPr/>
          <p:nvPr/>
        </p:nvSpPr>
        <p:spPr bwMode="auto">
          <a:xfrm>
            <a:off x="3200230" y="6538445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31325" y="3858180"/>
            <a:ext cx="3174493" cy="2996937"/>
          </a:xfrm>
          <a:prstGeom prst="rect">
            <a:avLst/>
          </a:prstGeom>
        </p:spPr>
      </p:pic>
      <p:sp>
        <p:nvSpPr>
          <p:cNvPr id="17" name=" 16"/>
          <p:cNvSpPr/>
          <p:nvPr/>
        </p:nvSpPr>
        <p:spPr bwMode="auto">
          <a:xfrm>
            <a:off x="6726940" y="8426369"/>
            <a:ext cx="70277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62689" y="3858180"/>
            <a:ext cx="3211068" cy="2971237"/>
          </a:xfrm>
          <a:prstGeom prst="rect">
            <a:avLst/>
          </a:prstGeom>
        </p:spPr>
      </p:pic>
      <p:sp>
        <p:nvSpPr>
          <p:cNvPr id="19" name=" 18"/>
          <p:cNvSpPr/>
          <p:nvPr/>
        </p:nvSpPr>
        <p:spPr bwMode="auto">
          <a:xfrm>
            <a:off x="3200230" y="6538445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506403" y="458787"/>
            <a:ext cx="3323640" cy="311827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 bwMode="auto">
          <a:xfrm>
            <a:off x="185402" y="6991501"/>
            <a:ext cx="914435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 smtClean="0"/>
              <a:t>e</a:t>
            </a:r>
            <a:endParaRPr dirty="0"/>
          </a:p>
        </p:txBody>
      </p:sp>
      <p:sp>
        <p:nvSpPr>
          <p:cNvPr id="22" name="ZoneTexte 21"/>
          <p:cNvSpPr txBox="1"/>
          <p:nvPr/>
        </p:nvSpPr>
        <p:spPr bwMode="auto">
          <a:xfrm>
            <a:off x="1880842" y="5576401"/>
            <a:ext cx="914940" cy="27435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 dirty="0"/>
              <a:t>1=survival</a:t>
            </a:r>
          </a:p>
        </p:txBody>
      </p:sp>
      <p:sp>
        <p:nvSpPr>
          <p:cNvPr id="23" name="ZoneTexte 22"/>
          <p:cNvSpPr txBox="1"/>
          <p:nvPr/>
        </p:nvSpPr>
        <p:spPr bwMode="auto">
          <a:xfrm>
            <a:off x="693774" y="5576401"/>
            <a:ext cx="915227" cy="27435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/>
              <a:t>0=death</a:t>
            </a:r>
          </a:p>
        </p:txBody>
      </p:sp>
      <p:sp>
        <p:nvSpPr>
          <p:cNvPr id="24" name="ZoneTexte 23"/>
          <p:cNvSpPr txBox="1"/>
          <p:nvPr/>
        </p:nvSpPr>
        <p:spPr bwMode="auto">
          <a:xfrm rot="16199969">
            <a:off x="-456441" y="4495550"/>
            <a:ext cx="1444223" cy="277972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400"/>
              <a:t>True values</a:t>
            </a:r>
          </a:p>
        </p:txBody>
      </p:sp>
      <p:pic>
        <p:nvPicPr>
          <p:cNvPr id="2" name="Picture 4" descr="C:\Users\L_VERLINGUE\Desktop\DITEP\ClinicPhase1\OS_NLP\loss_camembert.png">
            <a:extLst>
              <a:ext uri="{FF2B5EF4-FFF2-40B4-BE49-F238E27FC236}">
                <a16:creationId xmlns:a16="http://schemas.microsoft.com/office/drawing/2014/main" id="{DBD1194D-5C72-5F13-CE93-C6ED53D5A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355520" y="597138"/>
            <a:ext cx="2744077" cy="2051606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6D862ED-A5D8-4B3D-1B92-F224BD7E5719}"/>
              </a:ext>
            </a:extLst>
          </p:cNvPr>
          <p:cNvSpPr txBox="1"/>
          <p:nvPr/>
        </p:nvSpPr>
        <p:spPr bwMode="auto">
          <a:xfrm>
            <a:off x="3260081" y="6985249"/>
            <a:ext cx="914435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 smtClean="0"/>
              <a:t>f</a:t>
            </a:r>
            <a:endParaRPr dirty="0"/>
          </a:p>
        </p:txBody>
      </p:sp>
      <p:sp>
        <p:nvSpPr>
          <p:cNvPr id="25" name="ZoneTexte 24"/>
          <p:cNvSpPr txBox="1"/>
          <p:nvPr/>
        </p:nvSpPr>
        <p:spPr bwMode="auto">
          <a:xfrm rot="16199969">
            <a:off x="2885589" y="4522247"/>
            <a:ext cx="1444223" cy="277972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400"/>
              <a:t>True values</a:t>
            </a:r>
          </a:p>
        </p:txBody>
      </p:sp>
      <p:sp>
        <p:nvSpPr>
          <p:cNvPr id="26" name="ZoneTexte 25"/>
          <p:cNvSpPr txBox="1"/>
          <p:nvPr/>
        </p:nvSpPr>
        <p:spPr bwMode="auto">
          <a:xfrm rot="16199969">
            <a:off x="2942483" y="1461923"/>
            <a:ext cx="1128496" cy="299466"/>
          </a:xfrm>
          <a:prstGeom prst="rect">
            <a:avLst/>
          </a:prstGeom>
          <a:solidFill>
            <a:schemeClr val="bg1"/>
          </a:solidFill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400"/>
              <a:t>True values</a:t>
            </a:r>
          </a:p>
        </p:txBody>
      </p:sp>
      <p:sp>
        <p:nvSpPr>
          <p:cNvPr id="27" name="ZoneTexte 8"/>
          <p:cNvSpPr txBox="1"/>
          <p:nvPr/>
        </p:nvSpPr>
        <p:spPr bwMode="auto">
          <a:xfrm>
            <a:off x="3256027" y="34797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 smtClean="0"/>
              <a:t>d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 bwMode="auto">
          <a:xfrm>
            <a:off x="440098" y="228600"/>
            <a:ext cx="2590798" cy="41698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t>Supplementary figure 3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47084" y="3988033"/>
            <a:ext cx="3258778" cy="24332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 bwMode="auto">
          <a:xfrm>
            <a:off x="794831" y="827712"/>
            <a:ext cx="914508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 smtClean="0"/>
              <a:t>a</a:t>
            </a:r>
            <a:endParaRPr dirty="0"/>
          </a:p>
        </p:txBody>
      </p:sp>
      <p:sp>
        <p:nvSpPr>
          <p:cNvPr id="7" name="ZoneTexte 6"/>
          <p:cNvSpPr txBox="1"/>
          <p:nvPr/>
        </p:nvSpPr>
        <p:spPr bwMode="auto">
          <a:xfrm>
            <a:off x="3641747" y="827712"/>
            <a:ext cx="914472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 smtClean="0"/>
              <a:t>b</a:t>
            </a:r>
            <a:endParaRPr dirty="0"/>
          </a:p>
        </p:txBody>
      </p:sp>
      <p:sp>
        <p:nvSpPr>
          <p:cNvPr id="8" name="ZoneTexte 7"/>
          <p:cNvSpPr txBox="1"/>
          <p:nvPr/>
        </p:nvSpPr>
        <p:spPr bwMode="auto">
          <a:xfrm>
            <a:off x="773578" y="3655019"/>
            <a:ext cx="914472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 smtClean="0"/>
              <a:t>c</a:t>
            </a:r>
            <a:endParaRPr dirty="0"/>
          </a:p>
        </p:txBody>
      </p:sp>
      <p:sp>
        <p:nvSpPr>
          <p:cNvPr id="9" name="ZoneTexte 8"/>
          <p:cNvSpPr txBox="1"/>
          <p:nvPr/>
        </p:nvSpPr>
        <p:spPr bwMode="auto">
          <a:xfrm>
            <a:off x="3578161" y="3655019"/>
            <a:ext cx="914470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 smtClean="0"/>
              <a:t>d</a:t>
            </a:r>
            <a:endParaRPr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2949" y="1374136"/>
            <a:ext cx="2899756" cy="22863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6496" y="1347134"/>
            <a:ext cx="2945083" cy="2367615"/>
          </a:xfrm>
          <a:prstGeom prst="rect">
            <a:avLst/>
          </a:prstGeom>
        </p:spPr>
      </p:pic>
      <p:sp>
        <p:nvSpPr>
          <p:cNvPr id="12" name=" 11"/>
          <p:cNvSpPr/>
          <p:nvPr/>
        </p:nvSpPr>
        <p:spPr bwMode="auto">
          <a:xfrm>
            <a:off x="4526869" y="1167682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7463" y="4226157"/>
            <a:ext cx="2854384" cy="2299365"/>
          </a:xfrm>
          <a:prstGeom prst="rect">
            <a:avLst/>
          </a:prstGeom>
        </p:spPr>
      </p:pic>
      <p:pic>
        <p:nvPicPr>
          <p:cNvPr id="1026" name="Picture 2" descr="https://lh7-us.googleusercontent.com/CM0ZPkRZqrvMX5G1FAmq58aLv9y8mtUVzIHL_0MuQx-wimN3dT52VmqrlqDB1fJTYtmSFjeMffkKQy22QRNJQX03UKKAT-a_mRrYHSYJhkSY4iy9K3B0o-5TWEK_LsaR6k9pz-HGY6yYukwjdhx-4E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4946" r="2079" b="5341"/>
          <a:stretch/>
        </p:blipFill>
        <p:spPr bwMode="auto">
          <a:xfrm>
            <a:off x="794831" y="6549131"/>
            <a:ext cx="5139945" cy="13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483" y="63459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pic>
        <p:nvPicPr>
          <p:cNvPr id="1028" name="Picture 4" descr="https://lh7-us.googleusercontent.com/xGm064t3NYrf4vwESChpNHB3Jk2x-PthTBh4ngaRjEnIL3dkmlpeLgA8QpPMeYIYCGl0uiFhCkAl0dT7lXp-omJB0uoLJfyPhhlX8HW2BAdVb9zNKKKwKyUP2GSfZHII7Q1c6IM0Ac5smabL4wN7KO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t="3046"/>
          <a:stretch/>
        </p:blipFill>
        <p:spPr bwMode="auto">
          <a:xfrm>
            <a:off x="908719" y="8193360"/>
            <a:ext cx="4980713" cy="14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483" y="783195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337249" y="7058649"/>
            <a:ext cx="942887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700" dirty="0" err="1" smtClean="0"/>
              <a:t>Mean</a:t>
            </a:r>
            <a:r>
              <a:rPr lang="fr-FR" sz="700" dirty="0" smtClean="0"/>
              <a:t> </a:t>
            </a:r>
            <a:r>
              <a:rPr lang="fr-FR" sz="700" dirty="0" err="1" smtClean="0"/>
              <a:t>absolute</a:t>
            </a:r>
            <a:r>
              <a:rPr lang="fr-FR" sz="700" dirty="0" smtClean="0"/>
              <a:t> </a:t>
            </a:r>
            <a:r>
              <a:rPr lang="fr-FR" sz="700" dirty="0" err="1" smtClean="0"/>
              <a:t>error</a:t>
            </a:r>
            <a:endParaRPr lang="fr-FR" sz="700" dirty="0"/>
          </a:p>
        </p:txBody>
      </p:sp>
      <p:sp>
        <p:nvSpPr>
          <p:cNvPr id="17" name="ZoneTexte 16"/>
          <p:cNvSpPr txBox="1"/>
          <p:nvPr/>
        </p:nvSpPr>
        <p:spPr bwMode="auto">
          <a:xfrm rot="16200000">
            <a:off x="409257" y="8695968"/>
            <a:ext cx="942887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700" dirty="0" err="1" smtClean="0"/>
              <a:t>Mean</a:t>
            </a:r>
            <a:r>
              <a:rPr lang="fr-FR" sz="700" dirty="0" smtClean="0"/>
              <a:t> </a:t>
            </a:r>
            <a:r>
              <a:rPr lang="fr-FR" sz="700" dirty="0" err="1" smtClean="0"/>
              <a:t>absolute</a:t>
            </a:r>
            <a:r>
              <a:rPr lang="fr-FR" sz="700" dirty="0" smtClean="0"/>
              <a:t> </a:t>
            </a:r>
            <a:r>
              <a:rPr lang="fr-FR" sz="700" dirty="0" err="1" smtClean="0"/>
              <a:t>error</a:t>
            </a:r>
            <a:endParaRPr lang="fr-FR" sz="700" dirty="0"/>
          </a:p>
        </p:txBody>
      </p:sp>
      <p:sp>
        <p:nvSpPr>
          <p:cNvPr id="15" name="ZoneTexte 14"/>
          <p:cNvSpPr txBox="1"/>
          <p:nvPr/>
        </p:nvSpPr>
        <p:spPr>
          <a:xfrm rot="1831422">
            <a:off x="1334278" y="9342198"/>
            <a:ext cx="62068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dirty="0" err="1" smtClean="0"/>
              <a:t>Unknow</a:t>
            </a:r>
            <a:r>
              <a:rPr lang="fr-FR" sz="500" dirty="0" smtClean="0"/>
              <a:t> </a:t>
            </a:r>
            <a:r>
              <a:rPr lang="fr-FR" sz="500" dirty="0" err="1" smtClean="0"/>
              <a:t>primary</a:t>
            </a:r>
            <a:endParaRPr lang="fr-FR" sz="500" dirty="0"/>
          </a:p>
        </p:txBody>
      </p:sp>
      <p:sp>
        <p:nvSpPr>
          <p:cNvPr id="19" name="ZoneTexte 18"/>
          <p:cNvSpPr txBox="1"/>
          <p:nvPr/>
        </p:nvSpPr>
        <p:spPr bwMode="auto">
          <a:xfrm rot="1768055">
            <a:off x="1645739" y="9279276"/>
            <a:ext cx="38183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dirty="0" err="1" smtClean="0"/>
              <a:t>Thyroid</a:t>
            </a:r>
            <a:endParaRPr lang="fr-FR" sz="500" dirty="0"/>
          </a:p>
        </p:txBody>
      </p:sp>
      <p:sp>
        <p:nvSpPr>
          <p:cNvPr id="20" name="ZoneTexte 19"/>
          <p:cNvSpPr txBox="1"/>
          <p:nvPr/>
        </p:nvSpPr>
        <p:spPr bwMode="auto">
          <a:xfrm rot="1768055">
            <a:off x="1924749" y="9313583"/>
            <a:ext cx="52131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err="1" smtClean="0"/>
              <a:t>Melanoma</a:t>
            </a:r>
            <a:endParaRPr lang="fr-FR" sz="500" dirty="0"/>
          </a:p>
        </p:txBody>
      </p:sp>
      <p:sp>
        <p:nvSpPr>
          <p:cNvPr id="21" name="ZoneTexte 20"/>
          <p:cNvSpPr txBox="1"/>
          <p:nvPr/>
        </p:nvSpPr>
        <p:spPr bwMode="auto">
          <a:xfrm rot="1840946">
            <a:off x="2203736" y="9353142"/>
            <a:ext cx="6611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err="1" smtClean="0"/>
              <a:t>Nervous</a:t>
            </a:r>
            <a:r>
              <a:rPr lang="fr-FR" sz="500" dirty="0" smtClean="0"/>
              <a:t> system</a:t>
            </a:r>
            <a:endParaRPr lang="fr-FR" sz="500" dirty="0"/>
          </a:p>
        </p:txBody>
      </p:sp>
      <p:sp>
        <p:nvSpPr>
          <p:cNvPr id="22" name="ZoneTexte 21"/>
          <p:cNvSpPr txBox="1"/>
          <p:nvPr/>
        </p:nvSpPr>
        <p:spPr bwMode="auto">
          <a:xfrm rot="1815342">
            <a:off x="2512605" y="9351340"/>
            <a:ext cx="6611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err="1" smtClean="0"/>
              <a:t>Bones</a:t>
            </a:r>
            <a:endParaRPr lang="fr-FR" sz="500" dirty="0"/>
          </a:p>
        </p:txBody>
      </p:sp>
      <p:sp>
        <p:nvSpPr>
          <p:cNvPr id="23" name="ZoneTexte 22"/>
          <p:cNvSpPr txBox="1"/>
          <p:nvPr/>
        </p:nvSpPr>
        <p:spPr bwMode="auto">
          <a:xfrm rot="1768055">
            <a:off x="2775061" y="9347976"/>
            <a:ext cx="6611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err="1" smtClean="0"/>
              <a:t>Nervous</a:t>
            </a:r>
            <a:r>
              <a:rPr lang="fr-FR" sz="500" dirty="0" smtClean="0"/>
              <a:t> system</a:t>
            </a:r>
            <a:endParaRPr lang="fr-FR" sz="500" dirty="0"/>
          </a:p>
        </p:txBody>
      </p:sp>
      <p:sp>
        <p:nvSpPr>
          <p:cNvPr id="24" name="ZoneTexte 23"/>
          <p:cNvSpPr txBox="1"/>
          <p:nvPr/>
        </p:nvSpPr>
        <p:spPr bwMode="auto">
          <a:xfrm rot="1768055">
            <a:off x="3067832" y="9347976"/>
            <a:ext cx="6611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/>
              <a:t>Head and neck</a:t>
            </a:r>
            <a:endParaRPr lang="fr-FR" sz="500" dirty="0"/>
          </a:p>
        </p:txBody>
      </p:sp>
      <p:sp>
        <p:nvSpPr>
          <p:cNvPr id="25" name="ZoneTexte 24"/>
          <p:cNvSpPr txBox="1"/>
          <p:nvPr/>
        </p:nvSpPr>
        <p:spPr bwMode="auto">
          <a:xfrm rot="1768055">
            <a:off x="3355864" y="9347976"/>
            <a:ext cx="6611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/>
              <a:t>Male </a:t>
            </a:r>
            <a:r>
              <a:rPr lang="fr-FR" sz="500" dirty="0" err="1" smtClean="0"/>
              <a:t>genital</a:t>
            </a:r>
            <a:r>
              <a:rPr lang="fr-FR" sz="500" dirty="0" err="1"/>
              <a:t>s</a:t>
            </a:r>
            <a:endParaRPr lang="fr-FR" sz="500" dirty="0"/>
          </a:p>
        </p:txBody>
      </p:sp>
      <p:sp>
        <p:nvSpPr>
          <p:cNvPr id="26" name="ZoneTexte 25"/>
          <p:cNvSpPr txBox="1"/>
          <p:nvPr/>
        </p:nvSpPr>
        <p:spPr bwMode="auto">
          <a:xfrm rot="1768055">
            <a:off x="3705086" y="9347976"/>
            <a:ext cx="6611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/>
              <a:t>Lung</a:t>
            </a:r>
            <a:endParaRPr lang="fr-FR" sz="500" dirty="0"/>
          </a:p>
        </p:txBody>
      </p:sp>
      <p:sp>
        <p:nvSpPr>
          <p:cNvPr id="27" name="ZoneTexte 26"/>
          <p:cNvSpPr txBox="1"/>
          <p:nvPr/>
        </p:nvSpPr>
        <p:spPr bwMode="auto">
          <a:xfrm rot="1768055">
            <a:off x="3976222" y="9347976"/>
            <a:ext cx="6611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err="1" smtClean="0"/>
              <a:t>Female</a:t>
            </a:r>
            <a:r>
              <a:rPr lang="fr-FR" sz="500" dirty="0" smtClean="0"/>
              <a:t> </a:t>
            </a:r>
            <a:r>
              <a:rPr lang="fr-FR" sz="500" dirty="0" err="1" smtClean="0"/>
              <a:t>genital</a:t>
            </a:r>
            <a:r>
              <a:rPr lang="fr-FR" sz="500" dirty="0" err="1"/>
              <a:t>s</a:t>
            </a:r>
            <a:endParaRPr lang="fr-FR" sz="500" dirty="0"/>
          </a:p>
        </p:txBody>
      </p:sp>
      <p:sp>
        <p:nvSpPr>
          <p:cNvPr id="28" name="ZoneTexte 27"/>
          <p:cNvSpPr txBox="1"/>
          <p:nvPr/>
        </p:nvSpPr>
        <p:spPr bwMode="auto">
          <a:xfrm rot="1768055">
            <a:off x="4272435" y="9347976"/>
            <a:ext cx="6611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err="1" smtClean="0"/>
              <a:t>Mesothelioma</a:t>
            </a:r>
            <a:endParaRPr lang="fr-FR" sz="500" dirty="0"/>
          </a:p>
        </p:txBody>
      </p:sp>
      <p:sp>
        <p:nvSpPr>
          <p:cNvPr id="29" name="ZoneTexte 28"/>
          <p:cNvSpPr txBox="1"/>
          <p:nvPr/>
        </p:nvSpPr>
        <p:spPr bwMode="auto">
          <a:xfrm rot="1768055">
            <a:off x="4556220" y="9347976"/>
            <a:ext cx="6611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err="1" smtClean="0"/>
              <a:t>Hematological</a:t>
            </a:r>
            <a:endParaRPr lang="fr-FR" sz="500" dirty="0"/>
          </a:p>
        </p:txBody>
      </p:sp>
      <p:sp>
        <p:nvSpPr>
          <p:cNvPr id="30" name="ZoneTexte 29"/>
          <p:cNvSpPr txBox="1"/>
          <p:nvPr/>
        </p:nvSpPr>
        <p:spPr bwMode="auto">
          <a:xfrm rot="1768055">
            <a:off x="4847938" y="9347976"/>
            <a:ext cx="6611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/>
              <a:t>Digestive tract</a:t>
            </a:r>
            <a:endParaRPr lang="fr-FR" sz="500" dirty="0"/>
          </a:p>
        </p:txBody>
      </p:sp>
      <p:sp>
        <p:nvSpPr>
          <p:cNvPr id="31" name="ZoneTexte 30"/>
          <p:cNvSpPr txBox="1"/>
          <p:nvPr/>
        </p:nvSpPr>
        <p:spPr bwMode="auto">
          <a:xfrm rot="1768055">
            <a:off x="5144150" y="9347976"/>
            <a:ext cx="6611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err="1" smtClean="0"/>
              <a:t>Breast</a:t>
            </a:r>
            <a:endParaRPr lang="fr-FR" sz="500" dirty="0"/>
          </a:p>
        </p:txBody>
      </p:sp>
      <p:sp>
        <p:nvSpPr>
          <p:cNvPr id="32" name="ZoneTexte 31"/>
          <p:cNvSpPr txBox="1"/>
          <p:nvPr/>
        </p:nvSpPr>
        <p:spPr bwMode="auto">
          <a:xfrm rot="1831422">
            <a:off x="1057748" y="9325915"/>
            <a:ext cx="55656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dirty="0" err="1" smtClean="0"/>
              <a:t>Miscellaneous</a:t>
            </a:r>
            <a:endParaRPr lang="fr-FR" sz="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 bwMode="auto">
          <a:xfrm>
            <a:off x="334999" y="301624"/>
            <a:ext cx="3254374" cy="47624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t>Supplementary figure 4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rcRect l="3242" b="9807"/>
          <a:stretch/>
        </p:blipFill>
        <p:spPr bwMode="auto">
          <a:xfrm>
            <a:off x="625499" y="6490348"/>
            <a:ext cx="4079921" cy="2365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 bwMode="auto">
          <a:xfrm>
            <a:off x="3790948" y="3081479"/>
            <a:ext cx="914472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 smtClean="0"/>
              <a:t>c</a:t>
            </a:r>
            <a:endParaRPr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 t="7398" r="371"/>
          <a:stretch/>
        </p:blipFill>
        <p:spPr bwMode="auto">
          <a:xfrm>
            <a:off x="3456020" y="3584848"/>
            <a:ext cx="3350145" cy="21194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rcRect t="6650"/>
          <a:stretch/>
        </p:blipFill>
        <p:spPr bwMode="auto">
          <a:xfrm>
            <a:off x="246335" y="3510765"/>
            <a:ext cx="3092661" cy="213928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 bwMode="auto">
          <a:xfrm>
            <a:off x="334999" y="667704"/>
            <a:ext cx="914580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 smtClean="0"/>
              <a:t>a</a:t>
            </a:r>
            <a:endParaRPr dirty="0"/>
          </a:p>
        </p:txBody>
      </p:sp>
      <p:sp>
        <p:nvSpPr>
          <p:cNvPr id="10" name="ZoneTexte 9"/>
          <p:cNvSpPr txBox="1"/>
          <p:nvPr/>
        </p:nvSpPr>
        <p:spPr bwMode="auto">
          <a:xfrm>
            <a:off x="334927" y="3081480"/>
            <a:ext cx="914652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 smtClean="0"/>
              <a:t>b</a:t>
            </a:r>
            <a:endParaRPr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964666" y="7104733"/>
            <a:ext cx="158749" cy="1481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 bwMode="auto">
          <a:xfrm>
            <a:off x="4964665" y="6632847"/>
            <a:ext cx="158750" cy="1481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64665" y="8013037"/>
            <a:ext cx="158749" cy="1481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ZoneTexte 13"/>
          <p:cNvSpPr txBox="1"/>
          <p:nvPr/>
        </p:nvSpPr>
        <p:spPr bwMode="auto">
          <a:xfrm>
            <a:off x="5250416" y="6569348"/>
            <a:ext cx="1344083" cy="61590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1100" dirty="0" smtClean="0"/>
              <a:t>PS score for </a:t>
            </a:r>
            <a:r>
              <a:rPr lang="fr-FR" sz="1100" dirty="0" err="1" smtClean="0"/>
              <a:t>each</a:t>
            </a:r>
            <a:r>
              <a:rPr lang="fr-FR" sz="1100" dirty="0" smtClean="0"/>
              <a:t> time point</a:t>
            </a:r>
            <a:endParaRPr sz="1100" dirty="0"/>
          </a:p>
        </p:txBody>
      </p:sp>
      <p:sp>
        <p:nvSpPr>
          <p:cNvPr id="15" name="ZoneTexte 14"/>
          <p:cNvSpPr txBox="1"/>
          <p:nvPr/>
        </p:nvSpPr>
        <p:spPr bwMode="auto">
          <a:xfrm>
            <a:off x="5250416" y="7041232"/>
            <a:ext cx="1344082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1100" dirty="0" err="1" smtClean="0"/>
              <a:t>Intervals</a:t>
            </a:r>
            <a:r>
              <a:rPr lang="fr-FR" sz="1100" dirty="0" smtClean="0"/>
              <a:t> of p</a:t>
            </a:r>
            <a:r>
              <a:rPr sz="1100" dirty="0" err="1" smtClean="0"/>
              <a:t>redicted</a:t>
            </a:r>
            <a:r>
              <a:rPr sz="1100" dirty="0" smtClean="0"/>
              <a:t> </a:t>
            </a:r>
            <a:r>
              <a:rPr lang="fr-FR" sz="1100" dirty="0" err="1" smtClean="0"/>
              <a:t>survival</a:t>
            </a:r>
            <a:r>
              <a:rPr lang="fr-FR" sz="1100" dirty="0" smtClean="0"/>
              <a:t> </a:t>
            </a:r>
            <a:r>
              <a:rPr sz="1100" dirty="0" smtClean="0"/>
              <a:t>with </a:t>
            </a:r>
            <a:r>
              <a:rPr sz="1100" dirty="0"/>
              <a:t>PS and KS removed </a:t>
            </a:r>
            <a:r>
              <a:rPr lang="fr-FR" sz="1100" dirty="0" err="1" smtClean="0"/>
              <a:t>from</a:t>
            </a:r>
            <a:r>
              <a:rPr sz="1100" dirty="0" smtClean="0"/>
              <a:t> </a:t>
            </a:r>
            <a:r>
              <a:rPr sz="1100" dirty="0"/>
              <a:t>the </a:t>
            </a:r>
            <a:r>
              <a:rPr lang="fr-FR" sz="1100" dirty="0" err="1" smtClean="0"/>
              <a:t>texts</a:t>
            </a:r>
            <a:endParaRPr sz="1100" dirty="0"/>
          </a:p>
        </p:txBody>
      </p:sp>
      <p:sp>
        <p:nvSpPr>
          <p:cNvPr id="16" name="ZoneTexte 15"/>
          <p:cNvSpPr txBox="1"/>
          <p:nvPr/>
        </p:nvSpPr>
        <p:spPr bwMode="auto">
          <a:xfrm>
            <a:off x="5250415" y="7949537"/>
            <a:ext cx="1344082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1100" dirty="0" err="1" smtClean="0"/>
              <a:t>Intervals</a:t>
            </a:r>
            <a:r>
              <a:rPr lang="fr-FR" sz="1100" dirty="0" smtClean="0"/>
              <a:t> of p</a:t>
            </a:r>
            <a:r>
              <a:rPr sz="1100" dirty="0" err="1" smtClean="0"/>
              <a:t>redicted</a:t>
            </a:r>
            <a:r>
              <a:rPr sz="1100" dirty="0" smtClean="0"/>
              <a:t> </a:t>
            </a:r>
            <a:r>
              <a:rPr lang="fr-FR" sz="1100" dirty="0" err="1" smtClean="0"/>
              <a:t>survival</a:t>
            </a:r>
            <a:r>
              <a:rPr lang="fr-FR" sz="1100" dirty="0" smtClean="0"/>
              <a:t> </a:t>
            </a:r>
            <a:r>
              <a:rPr sz="1100" dirty="0" smtClean="0"/>
              <a:t>with </a:t>
            </a:r>
            <a:r>
              <a:rPr sz="1100"/>
              <a:t>full </a:t>
            </a:r>
            <a:r>
              <a:rPr sz="1100" smtClean="0"/>
              <a:t>texts</a:t>
            </a:r>
            <a:endParaRPr sz="1100" dirty="0"/>
          </a:p>
        </p:txBody>
      </p:sp>
      <p:sp>
        <p:nvSpPr>
          <p:cNvPr id="17" name="ZoneTexte 16"/>
          <p:cNvSpPr txBox="1"/>
          <p:nvPr/>
        </p:nvSpPr>
        <p:spPr bwMode="auto">
          <a:xfrm>
            <a:off x="22248" y="8611932"/>
            <a:ext cx="1174749" cy="2434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800"/>
              <a:t>Number of documents</a:t>
            </a:r>
          </a:p>
        </p:txBody>
      </p:sp>
      <p:sp>
        <p:nvSpPr>
          <p:cNvPr id="18" name="ZoneTexte 17"/>
          <p:cNvSpPr txBox="1"/>
          <p:nvPr/>
        </p:nvSpPr>
        <p:spPr bwMode="auto">
          <a:xfrm rot="16199969">
            <a:off x="-414312" y="7180536"/>
            <a:ext cx="2026708" cy="46566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400"/>
              <a:t>Observed survival  [0-1]</a:t>
            </a:r>
          </a:p>
        </p:txBody>
      </p:sp>
      <p:pic>
        <p:nvPicPr>
          <p:cNvPr id="2" name="Image 5">
            <a:extLst>
              <a:ext uri="{FF2B5EF4-FFF2-40B4-BE49-F238E27FC236}">
                <a16:creationId xmlns:a16="http://schemas.microsoft.com/office/drawing/2014/main" id="{41B3453C-1D97-EF0C-91F2-5C44A93EF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96674" y="999390"/>
            <a:ext cx="2552586" cy="193329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CA6410C-27FC-9EC0-789F-AA9CE44D112B}"/>
              </a:ext>
            </a:extLst>
          </p:cNvPr>
          <p:cNvSpPr txBox="1"/>
          <p:nvPr/>
        </p:nvSpPr>
        <p:spPr bwMode="auto">
          <a:xfrm>
            <a:off x="335107" y="6171571"/>
            <a:ext cx="914472" cy="3741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 smtClean="0"/>
              <a:t>d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1"/>
          <p:cNvSpPr/>
          <p:nvPr/>
        </p:nvSpPr>
        <p:spPr bwMode="auto">
          <a:xfrm>
            <a:off x="188640" y="128461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 err="1"/>
              <a:t>Supplementary</a:t>
            </a:r>
            <a:r>
              <a:rPr lang="fr-FR" dirty="0"/>
              <a:t> figure </a:t>
            </a:r>
            <a:r>
              <a:rPr lang="fr-FR" dirty="0" smtClean="0"/>
              <a:t>5a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8640" y="2373041"/>
            <a:ext cx="3648074" cy="23431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1377" y="1361774"/>
            <a:ext cx="616962" cy="6641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2916" y="1361775"/>
            <a:ext cx="616961" cy="6641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34455" y="1361774"/>
            <a:ext cx="616961" cy="6641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55994" y="1361774"/>
            <a:ext cx="616961" cy="6641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69877" y="1693863"/>
            <a:ext cx="481539" cy="482522"/>
          </a:xfrm>
          <a:prstGeom prst="rect">
            <a:avLst/>
          </a:prstGeom>
        </p:spPr>
      </p:pic>
      <p:cxnSp>
        <p:nvCxnSpPr>
          <p:cNvPr id="11" name="Connecteur droit 10"/>
          <p:cNvCxnSpPr>
            <a:cxnSpLocks/>
          </p:cNvCxnSpPr>
          <p:nvPr/>
        </p:nvCxnSpPr>
        <p:spPr bwMode="auto">
          <a:xfrm>
            <a:off x="315211" y="1129926"/>
            <a:ext cx="5424413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 bwMode="auto">
          <a:xfrm>
            <a:off x="5825644" y="947028"/>
            <a:ext cx="91458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time </a:t>
            </a:r>
          </a:p>
        </p:txBody>
      </p:sp>
      <p:sp>
        <p:nvSpPr>
          <p:cNvPr id="14" name=" 13"/>
          <p:cNvSpPr/>
          <p:nvPr/>
        </p:nvSpPr>
        <p:spPr bwMode="auto">
          <a:xfrm>
            <a:off x="3541718" y="1396665"/>
            <a:ext cx="1856864" cy="5943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True survival = </a:t>
            </a:r>
            <a:r>
              <a:rPr sz="11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141 days</a:t>
            </a:r>
            <a:endParaRPr sz="11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True label </a:t>
            </a:r>
            <a:r>
              <a:rPr sz="11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0.117</a:t>
            </a:r>
            <a:endParaRPr sz="11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Prediction = </a:t>
            </a:r>
            <a:r>
              <a:rPr sz="11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0.116</a:t>
            </a:r>
          </a:p>
        </p:txBody>
      </p:sp>
      <p:sp>
        <p:nvSpPr>
          <p:cNvPr id="15" name=" 14"/>
          <p:cNvSpPr/>
          <p:nvPr/>
        </p:nvSpPr>
        <p:spPr bwMode="auto">
          <a:xfrm>
            <a:off x="4837584" y="4990028"/>
            <a:ext cx="114096" cy="191607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91377" y="606051"/>
            <a:ext cx="533853" cy="52387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541717" y="3053254"/>
            <a:ext cx="3302475" cy="98296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94631" y="2479675"/>
            <a:ext cx="481538" cy="4825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1"/>
          <p:cNvSpPr/>
          <p:nvPr/>
        </p:nvSpPr>
        <p:spPr bwMode="auto">
          <a:xfrm>
            <a:off x="188640" y="128460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 err="1"/>
              <a:t>Supplementary</a:t>
            </a:r>
            <a:r>
              <a:rPr lang="fr-FR" dirty="0"/>
              <a:t> figure </a:t>
            </a:r>
            <a:r>
              <a:rPr lang="fr-FR" dirty="0" smtClean="0"/>
              <a:t>5b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1376" y="1361773"/>
            <a:ext cx="616961" cy="6641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2915" y="1361774"/>
            <a:ext cx="616960" cy="6641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34454" y="1361773"/>
            <a:ext cx="616960" cy="6641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55993" y="1361773"/>
            <a:ext cx="616960" cy="6641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69876" y="1693863"/>
            <a:ext cx="481538" cy="482521"/>
          </a:xfrm>
          <a:prstGeom prst="rect">
            <a:avLst/>
          </a:prstGeom>
        </p:spPr>
      </p:pic>
      <p:cxnSp>
        <p:nvCxnSpPr>
          <p:cNvPr id="10" name="Connecteur droit 9"/>
          <p:cNvCxnSpPr>
            <a:cxnSpLocks/>
          </p:cNvCxnSpPr>
          <p:nvPr/>
        </p:nvCxnSpPr>
        <p:spPr bwMode="auto">
          <a:xfrm>
            <a:off x="315210" y="1129925"/>
            <a:ext cx="5424412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 bwMode="auto">
          <a:xfrm>
            <a:off x="5825643" y="947027"/>
            <a:ext cx="914580" cy="36579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time </a:t>
            </a:r>
          </a:p>
        </p:txBody>
      </p:sp>
      <p:sp>
        <p:nvSpPr>
          <p:cNvPr id="13" name=" 12"/>
          <p:cNvSpPr/>
          <p:nvPr/>
        </p:nvSpPr>
        <p:spPr bwMode="auto">
          <a:xfrm>
            <a:off x="3541717" y="1396665"/>
            <a:ext cx="1856863" cy="5943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True survival = </a:t>
            </a:r>
            <a:r>
              <a:rPr sz="11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73 days</a:t>
            </a:r>
            <a:endParaRPr sz="11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True label </a:t>
            </a:r>
            <a:r>
              <a:rPr sz="11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0.088</a:t>
            </a:r>
            <a:endParaRPr sz="11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Prediction = </a:t>
            </a:r>
            <a:r>
              <a:rPr sz="11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0.087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1376" y="606051"/>
            <a:ext cx="533853" cy="52387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4560" y="2476871"/>
            <a:ext cx="3633372" cy="227179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474126" y="2665631"/>
            <a:ext cx="3325510" cy="189427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37582" y="2176383"/>
            <a:ext cx="481536" cy="482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1"/>
          <p:cNvSpPr/>
          <p:nvPr/>
        </p:nvSpPr>
        <p:spPr bwMode="auto">
          <a:xfrm>
            <a:off x="188640" y="128460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 err="1"/>
              <a:t>Supplementary</a:t>
            </a:r>
            <a:r>
              <a:rPr lang="fr-FR" dirty="0"/>
              <a:t> figure </a:t>
            </a:r>
            <a:r>
              <a:rPr lang="fr-FR" dirty="0" smtClean="0"/>
              <a:t>5c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1376" y="1361773"/>
            <a:ext cx="616961" cy="6641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2915" y="1361774"/>
            <a:ext cx="616960" cy="6641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34454" y="1361773"/>
            <a:ext cx="616960" cy="6641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55993" y="1361773"/>
            <a:ext cx="616960" cy="6641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69876" y="1693863"/>
            <a:ext cx="481538" cy="482521"/>
          </a:xfrm>
          <a:prstGeom prst="rect">
            <a:avLst/>
          </a:prstGeom>
        </p:spPr>
      </p:pic>
      <p:cxnSp>
        <p:nvCxnSpPr>
          <p:cNvPr id="10" name="Connecteur droit 9"/>
          <p:cNvCxnSpPr>
            <a:cxnSpLocks/>
          </p:cNvCxnSpPr>
          <p:nvPr/>
        </p:nvCxnSpPr>
        <p:spPr bwMode="auto">
          <a:xfrm>
            <a:off x="315210" y="1129925"/>
            <a:ext cx="5424412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 bwMode="auto">
          <a:xfrm>
            <a:off x="5825643" y="947027"/>
            <a:ext cx="914580" cy="36579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time </a:t>
            </a:r>
          </a:p>
        </p:txBody>
      </p:sp>
      <p:sp>
        <p:nvSpPr>
          <p:cNvPr id="13" name=" 12"/>
          <p:cNvSpPr/>
          <p:nvPr/>
        </p:nvSpPr>
        <p:spPr bwMode="auto">
          <a:xfrm>
            <a:off x="3541717" y="1396665"/>
            <a:ext cx="1856863" cy="5943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True survival = </a:t>
            </a:r>
            <a:r>
              <a:rPr sz="11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391 days</a:t>
            </a:r>
            <a:endParaRPr sz="11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True label </a:t>
            </a:r>
            <a:r>
              <a:rPr sz="11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0.387</a:t>
            </a:r>
            <a:endParaRPr sz="11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Prediction = </a:t>
            </a:r>
            <a:r>
              <a:rPr sz="11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0.222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1376" y="606051"/>
            <a:ext cx="533853" cy="52387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8703" y="2668171"/>
            <a:ext cx="3342343" cy="208121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490823" y="2697945"/>
            <a:ext cx="3308811" cy="202166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50482" y="2176383"/>
            <a:ext cx="481536" cy="482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520" y="2762248"/>
            <a:ext cx="3476627" cy="2317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1375" y="1361772"/>
            <a:ext cx="616960" cy="6641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2914" y="1361773"/>
            <a:ext cx="616959" cy="6641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34453" y="1361772"/>
            <a:ext cx="616959" cy="6641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55992" y="1361772"/>
            <a:ext cx="616959" cy="6641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69875" y="1693863"/>
            <a:ext cx="481536" cy="482520"/>
          </a:xfrm>
          <a:prstGeom prst="rect">
            <a:avLst/>
          </a:prstGeom>
        </p:spPr>
      </p:pic>
      <p:cxnSp>
        <p:nvCxnSpPr>
          <p:cNvPr id="10" name="Connecteur droit 9"/>
          <p:cNvCxnSpPr>
            <a:cxnSpLocks/>
          </p:cNvCxnSpPr>
          <p:nvPr/>
        </p:nvCxnSpPr>
        <p:spPr bwMode="auto">
          <a:xfrm>
            <a:off x="315209" y="1129924"/>
            <a:ext cx="5424410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 bwMode="auto">
          <a:xfrm>
            <a:off x="5825642" y="947025"/>
            <a:ext cx="914616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t>time </a:t>
            </a:r>
          </a:p>
        </p:txBody>
      </p:sp>
      <p:sp>
        <p:nvSpPr>
          <p:cNvPr id="13" name=" 12"/>
          <p:cNvSpPr/>
          <p:nvPr/>
        </p:nvSpPr>
        <p:spPr bwMode="auto">
          <a:xfrm>
            <a:off x="3541716" y="1396665"/>
            <a:ext cx="1856862" cy="59439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True survival = </a:t>
            </a:r>
            <a:r>
              <a:rPr sz="11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1666 days</a:t>
            </a:r>
            <a:endParaRPr sz="11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True label </a:t>
            </a:r>
            <a:r>
              <a:rPr sz="11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0.874</a:t>
            </a:r>
            <a:endParaRPr sz="11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Prediction = </a:t>
            </a:r>
            <a:r>
              <a:rPr sz="11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0.875</a:t>
            </a:r>
          </a:p>
        </p:txBody>
      </p:sp>
      <p:sp>
        <p:nvSpPr>
          <p:cNvPr id="14" name="ZoneTexte 11"/>
          <p:cNvSpPr/>
          <p:nvPr/>
        </p:nvSpPr>
        <p:spPr bwMode="auto">
          <a:xfrm>
            <a:off x="188640" y="128460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dirty="0" err="1"/>
              <a:t>Supplementary</a:t>
            </a:r>
            <a:r>
              <a:rPr lang="fr-FR" dirty="0"/>
              <a:t> figure </a:t>
            </a:r>
            <a:r>
              <a:rPr lang="fr-FR" dirty="0" smtClean="0"/>
              <a:t>5d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221477" y="3185286"/>
            <a:ext cx="3600008" cy="157721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60393" y="2520987"/>
            <a:ext cx="481536" cy="48251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1375" y="606051"/>
            <a:ext cx="533853" cy="5238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Bureau">
        <a:dk1>
          <a:sysClr val="windowText" lastClr="000000"/>
        </a:dk1>
        <a:lt1>
          <a:sysClr val="window" lastClr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3411</TotalTime>
  <Words>210</Words>
  <Application>Microsoft Office PowerPoint</Application>
  <DocSecurity>0</DocSecurity>
  <PresentationFormat>Format A4 (210 x 297 mm)</PresentationFormat>
  <Paragraphs>88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VERLINGUE LOIC</dc:creator>
  <cp:keywords/>
  <dc:description/>
  <cp:lastModifiedBy>VERLINGUE Loic</cp:lastModifiedBy>
  <cp:revision>87</cp:revision>
  <dcterms:created xsi:type="dcterms:W3CDTF">2021-04-11T05:51:29Z</dcterms:created>
  <dcterms:modified xsi:type="dcterms:W3CDTF">2024-09-17T15:21:00Z</dcterms:modified>
  <cp:category/>
  <dc:identifier/>
  <cp:contentStatus/>
  <dc:language/>
  <cp:version/>
</cp:coreProperties>
</file>