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  <p:sldId id="262" r:id="rId3"/>
    <p:sldId id="260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58"/>
  </p:normalViewPr>
  <p:slideViewPr>
    <p:cSldViewPr snapToGrid="0">
      <p:cViewPr varScale="1">
        <p:scale>
          <a:sx n="70" d="100"/>
          <a:sy n="70" d="100"/>
        </p:scale>
        <p:origin x="3680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0581202258387E-2"/>
          <c:y val="1.73611359067424E-2"/>
          <c:w val="0.92222864698429596"/>
          <c:h val="0.8660164474330547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Sheet2!$AV$113:$BU$113</c:f>
              <c:strCache>
                <c:ptCount val="26"/>
                <c:pt idx="0">
                  <c:v>TP53</c:v>
                </c:pt>
                <c:pt idx="1">
                  <c:v>APC</c:v>
                </c:pt>
                <c:pt idx="2">
                  <c:v>KRAS</c:v>
                </c:pt>
                <c:pt idx="3">
                  <c:v>PIC3CA</c:v>
                </c:pt>
                <c:pt idx="4">
                  <c:v>FBXW7</c:v>
                </c:pt>
                <c:pt idx="5">
                  <c:v>SMAD4</c:v>
                </c:pt>
                <c:pt idx="6">
                  <c:v>BRAF</c:v>
                </c:pt>
                <c:pt idx="7">
                  <c:v>NRAS</c:v>
                </c:pt>
                <c:pt idx="8">
                  <c:v>SOX9</c:v>
                </c:pt>
                <c:pt idx="9">
                  <c:v>ARID1A</c:v>
                </c:pt>
                <c:pt idx="10">
                  <c:v>ERBB3</c:v>
                </c:pt>
                <c:pt idx="11">
                  <c:v>PTEN</c:v>
                </c:pt>
                <c:pt idx="12">
                  <c:v>ATM</c:v>
                </c:pt>
                <c:pt idx="13">
                  <c:v>DNMT3A</c:v>
                </c:pt>
                <c:pt idx="14">
                  <c:v>NF1</c:v>
                </c:pt>
                <c:pt idx="15">
                  <c:v>AMER1</c:v>
                </c:pt>
                <c:pt idx="16">
                  <c:v>ASXL1</c:v>
                </c:pt>
                <c:pt idx="17">
                  <c:v>CHEK2</c:v>
                </c:pt>
                <c:pt idx="18">
                  <c:v>CTNNB1</c:v>
                </c:pt>
                <c:pt idx="19">
                  <c:v>RAD54L</c:v>
                </c:pt>
                <c:pt idx="20">
                  <c:v>TSC2</c:v>
                </c:pt>
                <c:pt idx="21">
                  <c:v>BRCA2</c:v>
                </c:pt>
                <c:pt idx="22">
                  <c:v>GNAS</c:v>
                </c:pt>
                <c:pt idx="23">
                  <c:v>MSH6</c:v>
                </c:pt>
                <c:pt idx="24">
                  <c:v>PBRM1</c:v>
                </c:pt>
                <c:pt idx="25">
                  <c:v>RNF43</c:v>
                </c:pt>
              </c:strCache>
            </c:strRef>
          </c:cat>
          <c:val>
            <c:numRef>
              <c:f>Sheet2!$AV$114:$BU$114</c:f>
              <c:numCache>
                <c:formatCode>General</c:formatCode>
                <c:ptCount val="26"/>
                <c:pt idx="0">
                  <c:v>0.88235294117647056</c:v>
                </c:pt>
                <c:pt idx="1">
                  <c:v>0.82352941176470584</c:v>
                </c:pt>
                <c:pt idx="2">
                  <c:v>0.5</c:v>
                </c:pt>
                <c:pt idx="3">
                  <c:v>0.13235294117647059</c:v>
                </c:pt>
                <c:pt idx="4">
                  <c:v>0.10294117647058823</c:v>
                </c:pt>
                <c:pt idx="5">
                  <c:v>0.10294117647058823</c:v>
                </c:pt>
                <c:pt idx="6">
                  <c:v>7.3529411764705885E-2</c:v>
                </c:pt>
                <c:pt idx="7">
                  <c:v>7.3529411764705885E-2</c:v>
                </c:pt>
                <c:pt idx="8">
                  <c:v>8.8235294117647065E-2</c:v>
                </c:pt>
                <c:pt idx="9">
                  <c:v>8.8235294117647065E-2</c:v>
                </c:pt>
                <c:pt idx="10">
                  <c:v>4.4117647058823532E-2</c:v>
                </c:pt>
                <c:pt idx="11">
                  <c:v>4.4117647058823532E-2</c:v>
                </c:pt>
                <c:pt idx="12">
                  <c:v>4.4117647058823532E-2</c:v>
                </c:pt>
                <c:pt idx="13">
                  <c:v>4.4117647058823532E-2</c:v>
                </c:pt>
                <c:pt idx="14">
                  <c:v>2.9411764705882353E-2</c:v>
                </c:pt>
                <c:pt idx="15">
                  <c:v>1.4705882352941176E-2</c:v>
                </c:pt>
                <c:pt idx="16">
                  <c:v>2.9411764705882353E-2</c:v>
                </c:pt>
                <c:pt idx="17">
                  <c:v>1.4705882352941176E-2</c:v>
                </c:pt>
                <c:pt idx="18">
                  <c:v>2.9411764705882353E-2</c:v>
                </c:pt>
                <c:pt idx="19">
                  <c:v>2.9411764705882353E-2</c:v>
                </c:pt>
                <c:pt idx="20">
                  <c:v>1.4705882352941176E-2</c:v>
                </c:pt>
                <c:pt idx="21">
                  <c:v>2.9411764705882353E-2</c:v>
                </c:pt>
                <c:pt idx="22">
                  <c:v>1.4705882352941176E-2</c:v>
                </c:pt>
                <c:pt idx="23">
                  <c:v>1.4705882352941176E-2</c:v>
                </c:pt>
                <c:pt idx="24">
                  <c:v>1.4705882352941176E-2</c:v>
                </c:pt>
                <c:pt idx="25">
                  <c:v>2.9411764705882353E-2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33-CB40-B2F8-B5A15C71734A}"/>
            </c:ext>
          </c:extLst>
        </c:ser>
        <c:ser>
          <c:idx val="1"/>
          <c:order val="1"/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elete val="1"/>
          </c:dLbls>
          <c:cat>
            <c:strRef>
              <c:f>Sheet2!$AV$113:$BU$113</c:f>
              <c:strCache>
                <c:ptCount val="26"/>
                <c:pt idx="0">
                  <c:v>TP53</c:v>
                </c:pt>
                <c:pt idx="1">
                  <c:v>APC</c:v>
                </c:pt>
                <c:pt idx="2">
                  <c:v>KRAS</c:v>
                </c:pt>
                <c:pt idx="3">
                  <c:v>PIC3CA</c:v>
                </c:pt>
                <c:pt idx="4">
                  <c:v>FBXW7</c:v>
                </c:pt>
                <c:pt idx="5">
                  <c:v>SMAD4</c:v>
                </c:pt>
                <c:pt idx="6">
                  <c:v>BRAF</c:v>
                </c:pt>
                <c:pt idx="7">
                  <c:v>NRAS</c:v>
                </c:pt>
                <c:pt idx="8">
                  <c:v>SOX9</c:v>
                </c:pt>
                <c:pt idx="9">
                  <c:v>ARID1A</c:v>
                </c:pt>
                <c:pt idx="10">
                  <c:v>ERBB3</c:v>
                </c:pt>
                <c:pt idx="11">
                  <c:v>PTEN</c:v>
                </c:pt>
                <c:pt idx="12">
                  <c:v>ATM</c:v>
                </c:pt>
                <c:pt idx="13">
                  <c:v>DNMT3A</c:v>
                </c:pt>
                <c:pt idx="14">
                  <c:v>NF1</c:v>
                </c:pt>
                <c:pt idx="15">
                  <c:v>AMER1</c:v>
                </c:pt>
                <c:pt idx="16">
                  <c:v>ASXL1</c:v>
                </c:pt>
                <c:pt idx="17">
                  <c:v>CHEK2</c:v>
                </c:pt>
                <c:pt idx="18">
                  <c:v>CTNNB1</c:v>
                </c:pt>
                <c:pt idx="19">
                  <c:v>RAD54L</c:v>
                </c:pt>
                <c:pt idx="20">
                  <c:v>TSC2</c:v>
                </c:pt>
                <c:pt idx="21">
                  <c:v>BRCA2</c:v>
                </c:pt>
                <c:pt idx="22">
                  <c:v>GNAS</c:v>
                </c:pt>
                <c:pt idx="23">
                  <c:v>MSH6</c:v>
                </c:pt>
                <c:pt idx="24">
                  <c:v>PBRM1</c:v>
                </c:pt>
                <c:pt idx="25">
                  <c:v>RNF43</c:v>
                </c:pt>
              </c:strCache>
            </c:strRef>
          </c:cat>
          <c:val>
            <c:numRef>
              <c:f>Sheet2!$AV$115:$BU$115</c:f>
              <c:numCache>
                <c:formatCode>General</c:formatCode>
                <c:ptCount val="26"/>
                <c:pt idx="0">
                  <c:v>0.69696969696969702</c:v>
                </c:pt>
                <c:pt idx="1">
                  <c:v>0.78787878787878785</c:v>
                </c:pt>
                <c:pt idx="2">
                  <c:v>0.63636363636363635</c:v>
                </c:pt>
                <c:pt idx="3">
                  <c:v>0.27272727272727271</c:v>
                </c:pt>
                <c:pt idx="4">
                  <c:v>0.12121212121212122</c:v>
                </c:pt>
                <c:pt idx="5">
                  <c:v>0.12121212121212122</c:v>
                </c:pt>
                <c:pt idx="6">
                  <c:v>6.0606060606060608E-2</c:v>
                </c:pt>
                <c:pt idx="7">
                  <c:v>6.0606060606060608E-2</c:v>
                </c:pt>
                <c:pt idx="8">
                  <c:v>3.0303030303030304E-2</c:v>
                </c:pt>
                <c:pt idx="9">
                  <c:v>0</c:v>
                </c:pt>
                <c:pt idx="10">
                  <c:v>6.0606060606060608E-2</c:v>
                </c:pt>
                <c:pt idx="11">
                  <c:v>6.0606060606060608E-2</c:v>
                </c:pt>
                <c:pt idx="12">
                  <c:v>3.0303030303030304E-2</c:v>
                </c:pt>
                <c:pt idx="13">
                  <c:v>3.0303030303030304E-2</c:v>
                </c:pt>
                <c:pt idx="14">
                  <c:v>6.0606060606060608E-2</c:v>
                </c:pt>
                <c:pt idx="15">
                  <c:v>6.0606060606060608E-2</c:v>
                </c:pt>
                <c:pt idx="16">
                  <c:v>3.0303030303030304E-2</c:v>
                </c:pt>
                <c:pt idx="17">
                  <c:v>6.0606060606060608E-2</c:v>
                </c:pt>
                <c:pt idx="18">
                  <c:v>3.0303030303030304E-2</c:v>
                </c:pt>
                <c:pt idx="19">
                  <c:v>3.0303030303030304E-2</c:v>
                </c:pt>
                <c:pt idx="20">
                  <c:v>6.0606060606060608E-2</c:v>
                </c:pt>
                <c:pt idx="21">
                  <c:v>0</c:v>
                </c:pt>
                <c:pt idx="22">
                  <c:v>3.0303030303030304E-2</c:v>
                </c:pt>
                <c:pt idx="23">
                  <c:v>3.0303030303030304E-2</c:v>
                </c:pt>
                <c:pt idx="24">
                  <c:v>3.0303030303030304E-2</c:v>
                </c:pt>
                <c:pt idx="2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33-CB40-B2F8-B5A15C71734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4"/>
        <c:overlap val="-24"/>
        <c:axId val="814686752"/>
        <c:axId val="1672532591"/>
      </c:barChart>
      <c:catAx>
        <c:axId val="81468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1672532591"/>
        <c:crosses val="autoZero"/>
        <c:auto val="1"/>
        <c:lblAlgn val="ctr"/>
        <c:lblOffset val="100"/>
        <c:noMultiLvlLbl val="0"/>
      </c:catAx>
      <c:valAx>
        <c:axId val="1672532591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ja-JP"/>
          </a:p>
        </c:txPr>
        <c:crossAx val="814686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753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68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02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4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6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3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3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7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21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65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64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BEF455-3B83-E149-A1BE-4D1FA504A528}" type="datetimeFigureOut">
              <a:rPr kumimoji="1" lang="ja-JP" altLang="en-US" smtClean="0"/>
              <a:t>2025/6/22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333AD1-F797-0A46-8C75-C482913B80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33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bioportal.org/visualiz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80E1C9CA-97EA-69FF-E70E-AEA01516D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62" y="1901364"/>
            <a:ext cx="6257257" cy="121973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5F7736F-65F4-5EBB-4F08-5741A08AB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64" y="3857621"/>
            <a:ext cx="6385556" cy="152399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039463E-BC85-F91A-CB88-55A798B08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562" y="5978757"/>
            <a:ext cx="6257258" cy="1393598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FD745E-5837-D9C9-84CD-637B38083F47}"/>
              </a:ext>
            </a:extLst>
          </p:cNvPr>
          <p:cNvSpPr txBox="1"/>
          <p:nvPr/>
        </p:nvSpPr>
        <p:spPr>
          <a:xfrm>
            <a:off x="360218" y="290945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Supplementary Figure 1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B33A751-48D0-4DCB-4826-E1EA3A856CF2}"/>
              </a:ext>
            </a:extLst>
          </p:cNvPr>
          <p:cNvSpPr txBox="1"/>
          <p:nvPr/>
        </p:nvSpPr>
        <p:spPr>
          <a:xfrm>
            <a:off x="528638" y="1443031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144D22F-EB46-2185-0F7B-F45E006AAC40}"/>
              </a:ext>
            </a:extLst>
          </p:cNvPr>
          <p:cNvSpPr txBox="1"/>
          <p:nvPr/>
        </p:nvSpPr>
        <p:spPr>
          <a:xfrm>
            <a:off x="523872" y="5567378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B933FEE-A529-9489-4394-D2D40D1FC3F4}"/>
              </a:ext>
            </a:extLst>
          </p:cNvPr>
          <p:cNvSpPr txBox="1"/>
          <p:nvPr/>
        </p:nvSpPr>
        <p:spPr>
          <a:xfrm>
            <a:off x="533394" y="343376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7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A6C7C-7DAF-8764-CBFC-CC7762821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77765880-1C28-911D-C522-43CB9E8CE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8" y="2353346"/>
            <a:ext cx="6329351" cy="1409655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0493787-ED0A-4D56-4B93-16D69ECE3767}"/>
              </a:ext>
            </a:extLst>
          </p:cNvPr>
          <p:cNvSpPr txBox="1"/>
          <p:nvPr/>
        </p:nvSpPr>
        <p:spPr>
          <a:xfrm>
            <a:off x="533392" y="1990739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00B5A63-A201-5878-F5A9-ADA495DFD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8" y="4706968"/>
            <a:ext cx="6329358" cy="1409656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E74746-BEDC-2A0E-0A84-746A1198D464}"/>
              </a:ext>
            </a:extLst>
          </p:cNvPr>
          <p:cNvSpPr txBox="1"/>
          <p:nvPr/>
        </p:nvSpPr>
        <p:spPr>
          <a:xfrm>
            <a:off x="528626" y="428627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15D88A-AF58-ED99-AEA3-6DA42EBF5EBF}"/>
              </a:ext>
            </a:extLst>
          </p:cNvPr>
          <p:cNvSpPr txBox="1"/>
          <p:nvPr/>
        </p:nvSpPr>
        <p:spPr>
          <a:xfrm>
            <a:off x="884770" y="7552654"/>
            <a:ext cx="5424393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b="1" dirty="0">
                <a:latin typeface="Century" panose="02040604050505020304" pitchFamily="18" charset="0"/>
              </a:rPr>
              <a:t>Supplementary Figure 1. </a:t>
            </a:r>
            <a:r>
              <a:rPr lang="en-US" altLang="ja-JP" sz="1100" dirty="0">
                <a:latin typeface="Century" panose="02040604050505020304" pitchFamily="18" charset="0"/>
              </a:rPr>
              <a:t>Lollipop charts of genes in colorectal cancer. </a:t>
            </a:r>
          </a:p>
          <a:p>
            <a:r>
              <a:rPr lang="en-US" altLang="ja-JP" sz="1100" dirty="0">
                <a:latin typeface="Century" panose="02040604050505020304" pitchFamily="18" charset="0"/>
              </a:rPr>
              <a:t>A) </a:t>
            </a:r>
            <a:r>
              <a:rPr lang="en-US" altLang="ja-JP" sz="1100" i="1" dirty="0">
                <a:latin typeface="Century" panose="02040604050505020304" pitchFamily="18" charset="0"/>
              </a:rPr>
              <a:t>TP53</a:t>
            </a:r>
            <a:r>
              <a:rPr lang="en-US" altLang="ja-JP" sz="1100" dirty="0">
                <a:latin typeface="Century" panose="02040604050505020304" pitchFamily="18" charset="0"/>
              </a:rPr>
              <a:t>, B) </a:t>
            </a:r>
            <a:r>
              <a:rPr lang="en-US" altLang="ja-JP" sz="1100" i="1" dirty="0">
                <a:latin typeface="Century" panose="02040604050505020304" pitchFamily="18" charset="0"/>
              </a:rPr>
              <a:t>APC</a:t>
            </a:r>
            <a:r>
              <a:rPr lang="en-US" altLang="ja-JP" sz="1100" dirty="0">
                <a:latin typeface="Century" panose="02040604050505020304" pitchFamily="18" charset="0"/>
              </a:rPr>
              <a:t>, C) </a:t>
            </a:r>
            <a:r>
              <a:rPr lang="en-US" altLang="ja-JP" sz="1100" i="1" dirty="0">
                <a:latin typeface="Century" panose="02040604050505020304" pitchFamily="18" charset="0"/>
              </a:rPr>
              <a:t>KRAS</a:t>
            </a:r>
            <a:r>
              <a:rPr lang="en-US" altLang="ja-JP" sz="1100" dirty="0">
                <a:latin typeface="Century" panose="02040604050505020304" pitchFamily="18" charset="0"/>
              </a:rPr>
              <a:t>, D) </a:t>
            </a:r>
            <a:r>
              <a:rPr lang="en-US" altLang="ja-JP" sz="1100" i="1" dirty="0">
                <a:latin typeface="Century" panose="02040604050505020304" pitchFamily="18" charset="0"/>
              </a:rPr>
              <a:t>PIK3CA</a:t>
            </a:r>
            <a:r>
              <a:rPr lang="en-US" altLang="ja-JP" sz="1100" dirty="0">
                <a:latin typeface="Century" panose="02040604050505020304" pitchFamily="18" charset="0"/>
              </a:rPr>
              <a:t>, and E) </a:t>
            </a:r>
            <a:r>
              <a:rPr lang="en-US" altLang="ja-JP" sz="1100" i="1" dirty="0">
                <a:latin typeface="Century" panose="02040604050505020304" pitchFamily="18" charset="0"/>
              </a:rPr>
              <a:t>SMAD4 </a:t>
            </a:r>
            <a:r>
              <a:rPr lang="en-US" altLang="ja-JP" sz="1100" dirty="0">
                <a:latin typeface="Century" panose="02040604050505020304" pitchFamily="18" charset="0"/>
              </a:rPr>
              <a:t>mutations are mapped with Mutation Mapper in </a:t>
            </a:r>
            <a:r>
              <a:rPr lang="en-US" altLang="ja-JP" sz="1100" dirty="0" err="1">
                <a:latin typeface="Century" panose="02040604050505020304" pitchFamily="18" charset="0"/>
              </a:rPr>
              <a:t>cBioportal</a:t>
            </a:r>
            <a:r>
              <a:rPr lang="en-US" altLang="ja-JP" sz="1100" dirty="0">
                <a:latin typeface="Century" panose="02040604050505020304" pitchFamily="18" charset="0"/>
              </a:rPr>
              <a:t> website (</a:t>
            </a:r>
            <a:r>
              <a:rPr lang="en-US" altLang="ja-JP" sz="1100" u="sng" dirty="0">
                <a:latin typeface="Century" panose="02040604050505020304" pitchFamily="18" charset="0"/>
                <a:hlinkClick r:id="rId4"/>
              </a:rPr>
              <a:t>https://www.cbioportal.org/visualize</a:t>
            </a:r>
            <a:r>
              <a:rPr lang="en-US" altLang="ja-JP" sz="1100" dirty="0">
                <a:latin typeface="Century" panose="02040604050505020304" pitchFamily="18" charset="0"/>
              </a:rPr>
              <a:t>). Different types of mutations are represented by each color: green, missense mutation; black, truncating mutation; and purple, splice mutation. </a:t>
            </a:r>
            <a:endParaRPr lang="ja-JP" altLang="ja-JP" sz="1100">
              <a:latin typeface="Century" panose="02040604050505020304" pitchFamily="18" charset="0"/>
            </a:endParaRPr>
          </a:p>
          <a:p>
            <a:endParaRPr kumimoji="1" lang="ja-JP" altLang="en-US" sz="110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0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BB105E27-ACFB-BAD5-B3A9-CB2795ED74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736574"/>
              </p:ext>
            </p:extLst>
          </p:nvPr>
        </p:nvGraphicFramePr>
        <p:xfrm>
          <a:off x="454132" y="2207705"/>
          <a:ext cx="5949736" cy="4901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2B24F3-B232-9DF1-266C-917280D31F9E}"/>
              </a:ext>
            </a:extLst>
          </p:cNvPr>
          <p:cNvGrpSpPr/>
          <p:nvPr/>
        </p:nvGrpSpPr>
        <p:grpSpPr>
          <a:xfrm>
            <a:off x="4957767" y="3031621"/>
            <a:ext cx="798123" cy="671928"/>
            <a:chOff x="4114805" y="4252916"/>
            <a:chExt cx="798123" cy="671928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58BAB0E9-CB02-8B0A-548A-912E8B4DC04D}"/>
                </a:ext>
              </a:extLst>
            </p:cNvPr>
            <p:cNvSpPr/>
            <p:nvPr/>
          </p:nvSpPr>
          <p:spPr>
            <a:xfrm>
              <a:off x="4114805" y="4357693"/>
              <a:ext cx="142875" cy="157163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A63CDAD2-2033-CCA9-D95E-42AD24D08773}"/>
                </a:ext>
              </a:extLst>
            </p:cNvPr>
            <p:cNvSpPr/>
            <p:nvPr/>
          </p:nvSpPr>
          <p:spPr>
            <a:xfrm>
              <a:off x="4124329" y="4681547"/>
              <a:ext cx="142875" cy="157163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22A1290-6028-8DF3-6607-EF319FF13A7F}"/>
                </a:ext>
              </a:extLst>
            </p:cNvPr>
            <p:cNvSpPr txBox="1"/>
            <p:nvPr/>
          </p:nvSpPr>
          <p:spPr>
            <a:xfrm>
              <a:off x="4329114" y="4586290"/>
              <a:ext cx="5838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>
                  <a:latin typeface="Arial" panose="020B0604020202020204" pitchFamily="34" charset="0"/>
                  <a:cs typeface="Arial" panose="020B0604020202020204" pitchFamily="34" charset="0"/>
                </a:rPr>
                <a:t>right</a:t>
              </a:r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23E0F55-B474-4218-2115-7837FEE56D55}"/>
                </a:ext>
              </a:extLst>
            </p:cNvPr>
            <p:cNvSpPr txBox="1"/>
            <p:nvPr/>
          </p:nvSpPr>
          <p:spPr>
            <a:xfrm>
              <a:off x="4367211" y="4252916"/>
              <a:ext cx="4587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600" dirty="0">
                  <a:latin typeface="Arial" panose="020B0604020202020204" pitchFamily="34" charset="0"/>
                  <a:cs typeface="Arial" panose="020B0604020202020204" pitchFamily="34" charset="0"/>
                </a:rPr>
                <a:t>left</a:t>
              </a:r>
              <a:endParaRPr kumimoji="1" lang="ja-JP" alt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EBF8CD3-216C-C1DF-98BE-E93B3D20A931}"/>
              </a:ext>
            </a:extLst>
          </p:cNvPr>
          <p:cNvSpPr txBox="1"/>
          <p:nvPr/>
        </p:nvSpPr>
        <p:spPr>
          <a:xfrm>
            <a:off x="360218" y="290945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Supplementary Figure 2</a:t>
            </a:r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A89FE5F-9F85-5164-65BA-491B7A35B9FC}"/>
              </a:ext>
            </a:extLst>
          </p:cNvPr>
          <p:cNvSpPr txBox="1"/>
          <p:nvPr/>
        </p:nvSpPr>
        <p:spPr>
          <a:xfrm>
            <a:off x="844316" y="8037575"/>
            <a:ext cx="5559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b="1" dirty="0">
                <a:latin typeface="Century" panose="02040604050505020304" pitchFamily="18" charset="0"/>
              </a:rPr>
              <a:t>Supplementary Figure 2. </a:t>
            </a:r>
            <a:r>
              <a:rPr lang="en-US" altLang="ja-JP" sz="1100" dirty="0">
                <a:latin typeface="Century" panose="02040604050505020304" pitchFamily="18" charset="0"/>
              </a:rPr>
              <a:t>Profile of genomic alterations comparing sidedness in colorectal cancer (CRC). Blue bars indicate the alteration frequency in left-sided CRC, and red bars indicate right-sided CRC. </a:t>
            </a:r>
            <a:endParaRPr lang="ja-JP" altLang="ja-JP" sz="1100">
              <a:latin typeface="Century" panose="02040604050505020304" pitchFamily="18" charset="0"/>
            </a:endParaRPr>
          </a:p>
          <a:p>
            <a:endParaRPr kumimoji="1" lang="ja-JP" altLang="en-US" sz="110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52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6076</TotalTime>
  <Words>124</Words>
  <Application>Microsoft Macintosh PowerPoint</Application>
  <PresentationFormat>A4 210 x 297 mm</PresentationFormat>
  <Paragraphs>12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Century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裕貴 田邊</dc:creator>
  <cp:lastModifiedBy>裕貴 田邊</cp:lastModifiedBy>
  <cp:revision>11</cp:revision>
  <cp:lastPrinted>2025-05-03T05:02:19Z</cp:lastPrinted>
  <dcterms:created xsi:type="dcterms:W3CDTF">2025-05-01T02:54:47Z</dcterms:created>
  <dcterms:modified xsi:type="dcterms:W3CDTF">2025-06-22T06:56:09Z</dcterms:modified>
</cp:coreProperties>
</file>