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0058400" cy="57419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6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84898" autoAdjust="0"/>
  </p:normalViewPr>
  <p:slideViewPr>
    <p:cSldViewPr snapToGrid="0">
      <p:cViewPr varScale="1">
        <p:scale>
          <a:sx n="129" d="100"/>
          <a:sy n="129" d="100"/>
        </p:scale>
        <p:origin x="1992" y="184"/>
      </p:cViewPr>
      <p:guideLst>
        <p:guide orient="horz" pos="180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7890ED-11B8-4800-B8B2-72C7F4E99478}" type="datetimeFigureOut">
              <a:rPr lang="en-US" smtClean="0"/>
              <a:t>7/12/25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5488" y="1143000"/>
            <a:ext cx="54070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101A8-4275-45CB-8E2F-D2818FB704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768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101A8-4275-45CB-8E2F-D2818FB7047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972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939720"/>
            <a:ext cx="7543800" cy="1999062"/>
          </a:xfrm>
        </p:spPr>
        <p:txBody>
          <a:bodyPr anchor="b"/>
          <a:lstStyle>
            <a:lvl1pPr algn="ctr"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3015873"/>
            <a:ext cx="7543800" cy="1386318"/>
          </a:xfrm>
        </p:spPr>
        <p:txBody>
          <a:bodyPr/>
          <a:lstStyle>
            <a:lvl1pPr marL="0" indent="0" algn="ctr">
              <a:buNone/>
              <a:defRPr sz="1980"/>
            </a:lvl1pPr>
            <a:lvl2pPr marL="377190" indent="0" algn="ctr">
              <a:buNone/>
              <a:defRPr sz="1650"/>
            </a:lvl2pPr>
            <a:lvl3pPr marL="754380" indent="0" algn="ctr">
              <a:buNone/>
              <a:defRPr sz="1485"/>
            </a:lvl3pPr>
            <a:lvl4pPr marL="1131570" indent="0" algn="ctr">
              <a:buNone/>
              <a:defRPr sz="1320"/>
            </a:lvl4pPr>
            <a:lvl5pPr marL="1508760" indent="0" algn="ctr">
              <a:buNone/>
              <a:defRPr sz="1320"/>
            </a:lvl5pPr>
            <a:lvl6pPr marL="1885950" indent="0" algn="ctr">
              <a:buNone/>
              <a:defRPr sz="1320"/>
            </a:lvl6pPr>
            <a:lvl7pPr marL="2263140" indent="0" algn="ctr">
              <a:buNone/>
              <a:defRPr sz="1320"/>
            </a:lvl7pPr>
            <a:lvl8pPr marL="2640330" indent="0" algn="ctr">
              <a:buNone/>
              <a:defRPr sz="1320"/>
            </a:lvl8pPr>
            <a:lvl9pPr marL="3017520" indent="0" algn="ctr">
              <a:buNone/>
              <a:defRPr sz="13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7/12/25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213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7/12/25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44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2" y="305708"/>
            <a:ext cx="2168843" cy="48660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305708"/>
            <a:ext cx="6380798" cy="486606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7/12/25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833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7/12/25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955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6" y="1431510"/>
            <a:ext cx="8675370" cy="2388507"/>
          </a:xfrm>
        </p:spPr>
        <p:txBody>
          <a:bodyPr anchor="b"/>
          <a:lstStyle>
            <a:lvl1pPr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6" y="3842614"/>
            <a:ext cx="8675370" cy="1256059"/>
          </a:xfrm>
        </p:spPr>
        <p:txBody>
          <a:bodyPr/>
          <a:lstStyle>
            <a:lvl1pPr marL="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1pPr>
            <a:lvl2pPr marL="377190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2pPr>
            <a:lvl3pPr marL="754380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3pPr>
            <a:lvl4pPr marL="113157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4pPr>
            <a:lvl5pPr marL="150876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5pPr>
            <a:lvl6pPr marL="188595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6pPr>
            <a:lvl7pPr marL="226314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7pPr>
            <a:lvl8pPr marL="264033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8pPr>
            <a:lvl9pPr marL="301752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7/12/25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861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1528538"/>
            <a:ext cx="4274820" cy="36432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1528538"/>
            <a:ext cx="4274820" cy="36432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7/12/25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83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305708"/>
            <a:ext cx="8675370" cy="11098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407585"/>
            <a:ext cx="4255174" cy="689836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760" indent="0">
              <a:buNone/>
              <a:defRPr sz="1320" b="1"/>
            </a:lvl5pPr>
            <a:lvl6pPr marL="1885950" indent="0">
              <a:buNone/>
              <a:defRPr sz="1320" b="1"/>
            </a:lvl6pPr>
            <a:lvl7pPr marL="2263140" indent="0">
              <a:buNone/>
              <a:defRPr sz="1320" b="1"/>
            </a:lvl7pPr>
            <a:lvl8pPr marL="2640330" indent="0">
              <a:buNone/>
              <a:defRPr sz="1320" b="1"/>
            </a:lvl8pPr>
            <a:lvl9pPr marL="3017520" indent="0">
              <a:buNone/>
              <a:defRPr sz="13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097421"/>
            <a:ext cx="4255174" cy="308499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5" y="1407585"/>
            <a:ext cx="4276130" cy="689836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760" indent="0">
              <a:buNone/>
              <a:defRPr sz="1320" b="1"/>
            </a:lvl5pPr>
            <a:lvl6pPr marL="1885950" indent="0">
              <a:buNone/>
              <a:defRPr sz="1320" b="1"/>
            </a:lvl6pPr>
            <a:lvl7pPr marL="2263140" indent="0">
              <a:buNone/>
              <a:defRPr sz="1320" b="1"/>
            </a:lvl7pPr>
            <a:lvl8pPr marL="2640330" indent="0">
              <a:buNone/>
              <a:defRPr sz="1320" b="1"/>
            </a:lvl8pPr>
            <a:lvl9pPr marL="3017520" indent="0">
              <a:buNone/>
              <a:defRPr sz="13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5" y="2097421"/>
            <a:ext cx="4276130" cy="308499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7/12/25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073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7/12/25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57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7/12/25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54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382799"/>
            <a:ext cx="3244096" cy="1339797"/>
          </a:xfrm>
        </p:spPr>
        <p:txBody>
          <a:bodyPr anchor="b"/>
          <a:lstStyle>
            <a:lvl1pPr>
              <a:defRPr sz="26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826740"/>
            <a:ext cx="5092065" cy="4080533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1722596"/>
            <a:ext cx="3244096" cy="3191323"/>
          </a:xfrm>
        </p:spPr>
        <p:txBody>
          <a:bodyPr/>
          <a:lstStyle>
            <a:lvl1pPr marL="0" indent="0">
              <a:buNone/>
              <a:defRPr sz="1320"/>
            </a:lvl1pPr>
            <a:lvl2pPr marL="377190" indent="0">
              <a:buNone/>
              <a:defRPr sz="1155"/>
            </a:lvl2pPr>
            <a:lvl3pPr marL="754380" indent="0">
              <a:buNone/>
              <a:defRPr sz="990"/>
            </a:lvl3pPr>
            <a:lvl4pPr marL="1131570" indent="0">
              <a:buNone/>
              <a:defRPr sz="825"/>
            </a:lvl4pPr>
            <a:lvl5pPr marL="1508760" indent="0">
              <a:buNone/>
              <a:defRPr sz="825"/>
            </a:lvl5pPr>
            <a:lvl6pPr marL="1885950" indent="0">
              <a:buNone/>
              <a:defRPr sz="825"/>
            </a:lvl6pPr>
            <a:lvl7pPr marL="2263140" indent="0">
              <a:buNone/>
              <a:defRPr sz="825"/>
            </a:lvl7pPr>
            <a:lvl8pPr marL="2640330" indent="0">
              <a:buNone/>
              <a:defRPr sz="825"/>
            </a:lvl8pPr>
            <a:lvl9pPr marL="3017520" indent="0">
              <a:buNone/>
              <a:defRPr sz="82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7/12/25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86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382799"/>
            <a:ext cx="3244096" cy="1339797"/>
          </a:xfrm>
        </p:spPr>
        <p:txBody>
          <a:bodyPr anchor="b"/>
          <a:lstStyle>
            <a:lvl1pPr>
              <a:defRPr sz="26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826740"/>
            <a:ext cx="5092065" cy="4080533"/>
          </a:xfrm>
        </p:spPr>
        <p:txBody>
          <a:bodyPr anchor="t"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760" indent="0">
              <a:buNone/>
              <a:defRPr sz="1650"/>
            </a:lvl5pPr>
            <a:lvl6pPr marL="1885950" indent="0">
              <a:buNone/>
              <a:defRPr sz="1650"/>
            </a:lvl6pPr>
            <a:lvl7pPr marL="2263140" indent="0">
              <a:buNone/>
              <a:defRPr sz="1650"/>
            </a:lvl7pPr>
            <a:lvl8pPr marL="2640330" indent="0">
              <a:buNone/>
              <a:defRPr sz="1650"/>
            </a:lvl8pPr>
            <a:lvl9pPr marL="3017520" indent="0">
              <a:buNone/>
              <a:defRPr sz="16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1722596"/>
            <a:ext cx="3244096" cy="3191323"/>
          </a:xfrm>
        </p:spPr>
        <p:txBody>
          <a:bodyPr/>
          <a:lstStyle>
            <a:lvl1pPr marL="0" indent="0">
              <a:buNone/>
              <a:defRPr sz="1320"/>
            </a:lvl1pPr>
            <a:lvl2pPr marL="377190" indent="0">
              <a:buNone/>
              <a:defRPr sz="1155"/>
            </a:lvl2pPr>
            <a:lvl3pPr marL="754380" indent="0">
              <a:buNone/>
              <a:defRPr sz="990"/>
            </a:lvl3pPr>
            <a:lvl4pPr marL="1131570" indent="0">
              <a:buNone/>
              <a:defRPr sz="825"/>
            </a:lvl4pPr>
            <a:lvl5pPr marL="1508760" indent="0">
              <a:buNone/>
              <a:defRPr sz="825"/>
            </a:lvl5pPr>
            <a:lvl6pPr marL="1885950" indent="0">
              <a:buNone/>
              <a:defRPr sz="825"/>
            </a:lvl6pPr>
            <a:lvl7pPr marL="2263140" indent="0">
              <a:buNone/>
              <a:defRPr sz="825"/>
            </a:lvl7pPr>
            <a:lvl8pPr marL="2640330" indent="0">
              <a:buNone/>
              <a:defRPr sz="825"/>
            </a:lvl8pPr>
            <a:lvl9pPr marL="3017520" indent="0">
              <a:buNone/>
              <a:defRPr sz="82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7/12/25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644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305708"/>
            <a:ext cx="8675370" cy="11098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1528538"/>
            <a:ext cx="8675370" cy="36432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5321972"/>
            <a:ext cx="2263140" cy="3057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559BE-96A6-4C40-8576-E268AFCD6E85}" type="datetimeFigureOut">
              <a:rPr lang="en-US" smtClean="0"/>
              <a:t>7/12/25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5321972"/>
            <a:ext cx="3394710" cy="3057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5321972"/>
            <a:ext cx="2263140" cy="3057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8610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4380" rtl="0" eaLnBrk="1" latinLnBrk="0" hangingPunct="1">
        <a:lnSpc>
          <a:spcPct val="90000"/>
        </a:lnSpc>
        <a:spcBef>
          <a:spcPct val="0"/>
        </a:spcBef>
        <a:buNone/>
        <a:defRPr sz="36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595" indent="-188595" algn="l" defTabSz="754380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94297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3pPr>
      <a:lvl4pPr marL="132016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69735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207454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45173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82892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20611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76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314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4033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752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851" y="32154"/>
            <a:ext cx="95286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Implementation of a </a:t>
            </a:r>
            <a:r>
              <a:rPr lang="en-US" sz="2800" b="1" dirty="0" err="1"/>
              <a:t>biparametric</a:t>
            </a:r>
            <a:r>
              <a:rPr lang="en-US" sz="2800" b="1" dirty="0"/>
              <a:t> prostate MRI protocol with a recall system for intravenous contrast: an analysis of recall rates and comparison of PI-RADS category distribution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130" y="4774424"/>
            <a:ext cx="3940150" cy="85759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3B7F15C-7625-FA45-4AAA-6A8651864020}"/>
              </a:ext>
            </a:extLst>
          </p:cNvPr>
          <p:cNvSpPr txBox="1"/>
          <p:nvPr/>
        </p:nvSpPr>
        <p:spPr>
          <a:xfrm>
            <a:off x="0" y="1417147"/>
            <a:ext cx="4967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DD6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 1: </a:t>
            </a:r>
            <a:r>
              <a:rPr lang="en-CA" sz="24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Description of recalled subjects</a:t>
            </a:r>
            <a:r>
              <a:rPr lang="en-CA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59F789-3379-FDB0-AA34-D24923C9F4CE}"/>
              </a:ext>
            </a:extLst>
          </p:cNvPr>
          <p:cNvSpPr txBox="1"/>
          <p:nvPr/>
        </p:nvSpPr>
        <p:spPr>
          <a:xfrm>
            <a:off x="4928836" y="1417148"/>
            <a:ext cx="51295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DD6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 </a:t>
            </a:r>
            <a:r>
              <a:rPr lang="en-CA" sz="2400" b="1" dirty="0">
                <a:solidFill>
                  <a:srgbClr val="FDD6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2: </a:t>
            </a:r>
            <a:r>
              <a:rPr lang="en-CA" sz="24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The distribution of PI-RADS categories before and after implementation of bp-MRI remained unchanged (X</a:t>
            </a:r>
            <a:r>
              <a:rPr lang="en-CA" sz="2400" baseline="30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2</a:t>
            </a:r>
            <a:r>
              <a:rPr lang="en-CA" sz="24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, p=0.09) 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DA9060C-58DD-1E68-3CB7-C96EF5C7C19F}"/>
              </a:ext>
            </a:extLst>
          </p:cNvPr>
          <p:cNvCxnSpPr>
            <a:cxnSpLocks/>
          </p:cNvCxnSpPr>
          <p:nvPr/>
        </p:nvCxnSpPr>
        <p:spPr>
          <a:xfrm>
            <a:off x="0" y="1418091"/>
            <a:ext cx="10058400" cy="0"/>
          </a:xfrm>
          <a:prstGeom prst="line">
            <a:avLst/>
          </a:prstGeom>
          <a:ln>
            <a:solidFill>
              <a:srgbClr val="FDD604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7365A8B-D6B6-85CB-0750-EB32C79F0712}"/>
              </a:ext>
            </a:extLst>
          </p:cNvPr>
          <p:cNvCxnSpPr>
            <a:cxnSpLocks/>
          </p:cNvCxnSpPr>
          <p:nvPr/>
        </p:nvCxnSpPr>
        <p:spPr>
          <a:xfrm flipV="1">
            <a:off x="4928836" y="1417148"/>
            <a:ext cx="0" cy="4324840"/>
          </a:xfrm>
          <a:prstGeom prst="line">
            <a:avLst/>
          </a:prstGeom>
          <a:ln>
            <a:solidFill>
              <a:srgbClr val="FDD604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F90A13A-C881-D5E7-7B75-EE2519063255}"/>
              </a:ext>
            </a:extLst>
          </p:cNvPr>
          <p:cNvSpPr txBox="1"/>
          <p:nvPr/>
        </p:nvSpPr>
        <p:spPr>
          <a:xfrm>
            <a:off x="0" y="2096768"/>
            <a:ext cx="5029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CA" sz="2400" b="1" dirty="0">
                <a:solidFill>
                  <a:srgbClr val="FDD6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Recall rate 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n-CA" sz="2400" b="1" dirty="0">
                <a:solidFill>
                  <a:srgbClr val="FDD6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6.6% 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(36/547)</a:t>
            </a:r>
          </a:p>
          <a:p>
            <a:endParaRPr lang="en-C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</a:pPr>
            <a:r>
              <a:rPr lang="en-CA" sz="2400" b="1" dirty="0">
                <a:solidFill>
                  <a:srgbClr val="FDD6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52.8% 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(19/36) recalled were </a:t>
            </a:r>
            <a:r>
              <a:rPr lang="en-CA" sz="2400" b="1" dirty="0">
                <a:solidFill>
                  <a:srgbClr val="FDD6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upgraded to higher PI-RADS</a:t>
            </a:r>
          </a:p>
          <a:p>
            <a:endParaRPr lang="en-CA" sz="2400" b="1" dirty="0">
              <a:solidFill>
                <a:srgbClr val="FDD60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Findings consistent with current literature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870DBE51-364E-8450-64DB-F9549D5D8C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056133"/>
              </p:ext>
            </p:extLst>
          </p:nvPr>
        </p:nvGraphicFramePr>
        <p:xfrm>
          <a:off x="5788643" y="3340616"/>
          <a:ext cx="3409950" cy="108000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57300">
                  <a:extLst>
                    <a:ext uri="{9D8B030D-6E8A-4147-A177-3AD203B41FA5}">
                      <a16:colId xmlns:a16="http://schemas.microsoft.com/office/drawing/2014/main" val="3130969347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837131890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1771290605"/>
                    </a:ext>
                  </a:extLst>
                </a:gridCol>
              </a:tblGrid>
              <a:tr h="216000">
                <a:tc rowSpan="2"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b="1" kern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PI-RADS Category</a:t>
                      </a:r>
                      <a:endParaRPr lang="en-CA" sz="1200" b="1" kern="100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b="1" kern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Frequency (%)</a:t>
                      </a:r>
                      <a:endParaRPr lang="en-CA" sz="1200" b="1" kern="100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878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b="1" kern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Before</a:t>
                      </a:r>
                      <a:r>
                        <a:rPr lang="en-US" sz="1200" b="0" kern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(n=225)</a:t>
                      </a:r>
                      <a:endParaRPr lang="en-CA" sz="1200" b="0" kern="100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b="1" kern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After</a:t>
                      </a:r>
                      <a:r>
                        <a:rPr lang="en-US" sz="1200" b="0" kern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(n=225)</a:t>
                      </a:r>
                      <a:endParaRPr lang="en-CA" sz="1200" b="0" kern="100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118174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b="0" kern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 &amp; 2</a:t>
                      </a:r>
                      <a:endParaRPr lang="en-CA" sz="1200" b="0" kern="100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b="0" kern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79 (35.1)</a:t>
                      </a:r>
                      <a:endParaRPr lang="en-CA" sz="1200" b="0" kern="100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b="0" kern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88 (39.1)</a:t>
                      </a:r>
                      <a:endParaRPr lang="en-CA" sz="1200" b="0" kern="100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60389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b="0" kern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n-CA" sz="1200" b="0" kern="100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b="0" kern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30 (13.3)</a:t>
                      </a:r>
                      <a:endParaRPr lang="en-CA" sz="1200" b="0" kern="100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b="0" kern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16 (7.1)</a:t>
                      </a:r>
                      <a:endParaRPr lang="en-CA" sz="1200" b="0" kern="100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6553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b="0" kern="0" cap="none" spc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4 &amp; 5</a:t>
                      </a:r>
                      <a:endParaRPr lang="en-CA" sz="1200" b="0" kern="100" cap="none" spc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b="0" kern="0" cap="none" spc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116 (51.6)</a:t>
                      </a:r>
                      <a:endParaRPr lang="en-CA" sz="1200" b="0" kern="100" cap="none" spc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b="0" kern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121 (53.8)</a:t>
                      </a:r>
                      <a:endParaRPr lang="en-CA" sz="1200" b="0" kern="100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006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6295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128</Words>
  <Application>Microsoft Macintosh PowerPoint</Application>
  <PresentationFormat>Custom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Company>BIDMC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Brook,Olga R. (HMFP - Radiology)</dc:creator>
  <cp:lastModifiedBy>JD Brown</cp:lastModifiedBy>
  <cp:revision>22</cp:revision>
  <dcterms:created xsi:type="dcterms:W3CDTF">2020-06-22T01:49:04Z</dcterms:created>
  <dcterms:modified xsi:type="dcterms:W3CDTF">2025-07-12T18:25:18Z</dcterms:modified>
</cp:coreProperties>
</file>