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5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65990-A7F8-BF29-BC28-1312AC665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DB6D0-E81E-588A-9E1A-C8BAD03C3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CDC7A-97B3-789A-81A5-73C3EC855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A593C-163F-325A-BC79-BBB92EBE1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1C6D7-27D6-5C75-A93A-BC1147A0B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0658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1891-93BD-BB46-AE0B-928BA184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D7B87-9342-5E9A-E4EA-BCD49C82F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C1127-1306-9E0C-931F-7A60872C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16632-7B73-54A0-EFAC-E79A775E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56830-1EF3-7808-0B60-7F929866E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37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A6DAC-9B91-4A72-E8D6-F936D3D65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E1D75-E950-F7C9-6973-8E05FB6F1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FA61-D7C8-24DF-A9FA-E59317334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7B5EF-E387-5053-9819-9E82F5081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60FE7-0BEE-F175-BECB-1A759E390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69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AD2A8-9712-FE8A-699B-E0FD65AA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7A1D6-383F-496C-3CD8-EBB6BF294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C1DC6D-B3D9-4952-6E5C-4B140A00A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0C404-D194-693A-B4C7-E5F28650E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B2FBB-8623-1C0F-E626-4C47B007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845D6-EF0D-1EEC-DEB7-A8A488C02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5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121B-0B39-ADD4-72C5-3CB767D1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F1231-21FB-135F-7EC1-91B29B44A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5950B-79A6-2A37-67CD-7C3199D5F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BF74B6-1AF0-406C-855E-FCFB3EF86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3B6BE1-DF4D-7DF4-6DDE-95CDC0D91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C07D6-BE32-0CAC-C427-C6A4F61C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24062C-5679-B080-1EF5-7316FCC76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5AB02D-EE57-C02E-7990-C57782417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312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4682B-2990-7C1B-DE99-39AE8403F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E4D8B-CE8A-3495-FECF-DFC4E411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CCC308-61D5-0429-0711-9042EAD0E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9EC5CE-EC89-62FC-7216-431C99D3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11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980E80-5AD5-59CF-22B4-D325AE9F5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A52A1F-BA21-9777-27AF-2C380BFC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C01FD-788C-FF98-6965-5744887CF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106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9E69-438E-2994-ED91-B78611F6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120E-EF2C-4B11-B190-D3EB54D93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8ACDF-0C4E-BF7F-707F-8C9C41D48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72A95B-617E-3F67-AEBE-FC791AC6D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693F10-1EA6-87DC-80F2-EE19D141E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1B820-BC8B-27FA-88E3-8C81CD33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35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762B-1960-98D5-6DC5-98DA1E779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0E93B-F6A3-88A7-39B7-E874C08FB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8E79E-1B11-5291-85E0-12FF6B05B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B411C-7D12-953E-DDEB-6717024A7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D424B-DC05-D235-DC81-6C787DFA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88839-9A3C-2C2C-06E2-94395791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69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7CD37-BE37-57FB-6724-9AA8699C3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5B0BC-E911-F4AC-3935-43CF41011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BA2D3-0062-7943-33D9-BB4F4E6C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7255F-D14E-4F0E-FB5B-EAF21870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C5D5D-3C7D-D6FC-5DBE-B3947923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94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D45158-5ED9-AAF2-35D3-24EBFDB63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2A7359-A6D3-0EFA-0E5B-BA3CB91DA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BD65E-13D7-B166-DB29-6FE0E3FA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8D4C2-A716-0F1B-50A2-658B145D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4BE91-85EE-7EDD-03B0-A737C031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823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FF1FB-8EB2-D0F5-3705-B02643698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52C42-56EA-5101-328F-AA6E80C1D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D0715-64A0-50F3-2783-4AEE7D8FA5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3AE4F-F9EC-4669-9ABC-6260C8172A99}" type="datetimeFigureOut">
              <a:rPr lang="en-IN" smtClean="0"/>
              <a:t>12-07-2025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2B337-EB84-A10A-8F23-AC9719F6C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FFB50-45B8-EBBA-5CCC-FB0D06FD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D9DBE-3B64-42ED-AB11-DA894632A5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1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Color-chart-for-the-measurement-of-methemoglobin-The-color-chart-was-prepared-according_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pmc/articles/PMC9536159/figure/f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89BC64-466A-C63E-61C8-DD63AEA93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5524" y="603000"/>
            <a:ext cx="6133672" cy="4351338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B030FD63-2EB8-43A1-F2D7-1346B2499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405" y="5732980"/>
            <a:ext cx="8432091" cy="7823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1: Arterial blood gas test results along with co-oximetry ( to monitor levels of methaemoglobin and saturation gap) on day 1 &amp; 2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3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95569A-F08C-6FF1-096D-FA21E39F5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7987" y="342644"/>
            <a:ext cx="3618480" cy="4351338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5A837972-BCE1-5C22-A15A-FEC1344C3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405" y="5732980"/>
            <a:ext cx="8894429" cy="7823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2: Arterial blood gas test results  ( to monitor levels of methaemoglobin) on day  2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5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CC072A-4A12-ACBD-F23F-24B9E7482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994" r="67657" b="16137"/>
          <a:stretch>
            <a:fillRect/>
          </a:stretch>
        </p:blipFill>
        <p:spPr>
          <a:xfrm>
            <a:off x="4232953" y="980030"/>
            <a:ext cx="3133617" cy="3946599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8B82F6A6-7722-CDB4-2DDE-8C3F57994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405" y="5732980"/>
            <a:ext cx="8894429" cy="7823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</a:t>
            </a:r>
            <a:r>
              <a:rPr lang="en-IN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N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Arterial blood gas test results  ( to monitor levels of methaemoglobin) on day  3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23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FB799B-A94B-355E-35FE-5089DC6EF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" t="103" r="72090" b="28140"/>
          <a:stretch>
            <a:fillRect/>
          </a:stretch>
        </p:blipFill>
        <p:spPr>
          <a:xfrm>
            <a:off x="4037744" y="1090224"/>
            <a:ext cx="3575407" cy="4468095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84395CED-3781-196D-9C7C-56AE5BC2F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405" y="5732980"/>
            <a:ext cx="8894429" cy="7823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</a:t>
            </a:r>
            <a:r>
              <a:rPr lang="en-IN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IN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Arterial blood gas test results  ( to monitor levels of methaemoglobin) on day  4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4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0943BE-257A-C07A-032C-4F3099685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057" b="26459"/>
          <a:stretch>
            <a:fillRect/>
          </a:stretch>
        </p:blipFill>
        <p:spPr>
          <a:xfrm>
            <a:off x="1822261" y="523983"/>
            <a:ext cx="5883358" cy="3626777"/>
          </a:xfr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056F4DFF-44AD-A0E1-D0A6-6CC89777F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568" y="4803789"/>
            <a:ext cx="6766934" cy="11391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5: Methylene blue induced green coloured urine</a:t>
            </a:r>
            <a:r>
              <a:rPr lang="en-IN" sz="1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IN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:</a:t>
            </a:r>
            <a:r>
              <a:rPr lang="en-IN" sz="1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Methylene blue [Antidote of choice for acquired (toxic) methemoglobinemia] is metabolized to leuco-methylene blue and combine with urochrome (yellow pigment in urine), which results in green colour.</a:t>
            </a:r>
            <a:endParaRPr lang="en-IN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4771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D26CEE-6FF5-0C8E-429D-A031D08D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596" y="1255709"/>
            <a:ext cx="5706745" cy="15157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711646-EB1D-EE0C-6E23-14D6E2E62326}"/>
              </a:ext>
            </a:extLst>
          </p:cNvPr>
          <p:cNvSpPr txBox="1"/>
          <p:nvPr/>
        </p:nvSpPr>
        <p:spPr>
          <a:xfrm>
            <a:off x="90556" y="3563937"/>
            <a:ext cx="1192454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Figure 6:</a:t>
            </a:r>
            <a:r>
              <a:rPr lang="en-IN" dirty="0"/>
              <a:t> represents colour scale of different shades of blood (from bright red to dark brown) indicating rough estimation of</a:t>
            </a:r>
          </a:p>
          <a:p>
            <a:r>
              <a:rPr lang="en-IN" dirty="0"/>
              <a:t> methemoglobinemia percentage.</a:t>
            </a:r>
          </a:p>
          <a:p>
            <a:r>
              <a:rPr lang="en-IN" i="1" dirty="0"/>
              <a:t>Image source: </a:t>
            </a:r>
            <a:r>
              <a:rPr lang="en-IN" i="1" dirty="0" err="1"/>
              <a:t>Shihana</a:t>
            </a:r>
            <a:r>
              <a:rPr lang="en-IN" i="1" dirty="0"/>
              <a:t> F, Dissanayake D, Buckley N, Dawson A. A Simple Quantitative Bedside Test to Determine</a:t>
            </a:r>
          </a:p>
          <a:p>
            <a:r>
              <a:rPr lang="en-IN" i="1" dirty="0"/>
              <a:t> </a:t>
            </a:r>
            <a:r>
              <a:rPr lang="en-IN" i="1" dirty="0" err="1"/>
              <a:t>Methemoglobin</a:t>
            </a:r>
            <a:r>
              <a:rPr lang="en-IN" i="1" dirty="0"/>
              <a:t>. </a:t>
            </a:r>
          </a:p>
          <a:p>
            <a:r>
              <a:rPr lang="en-IN" i="1" dirty="0"/>
              <a:t>Annals of emergency medicine. 2009. 55. 184-9. 10.1016/j.annemergmed.2009.07.022. (Accessed on 9</a:t>
            </a:r>
            <a:r>
              <a:rPr lang="en-IN" i="1" baseline="30000" dirty="0"/>
              <a:t>th</a:t>
            </a:r>
            <a:r>
              <a:rPr lang="en-IN" i="1" dirty="0"/>
              <a:t> April 2024) Copyright</a:t>
            </a:r>
          </a:p>
          <a:p>
            <a:r>
              <a:rPr lang="en-IN" i="1" dirty="0"/>
              <a:t> © 2009 </a:t>
            </a:r>
          </a:p>
          <a:p>
            <a:r>
              <a:rPr lang="en-IN" i="1" dirty="0"/>
              <a:t>The Authors Available under: Creative Commons Attribution 4.0 International. </a:t>
            </a:r>
          </a:p>
          <a:p>
            <a:r>
              <a:rPr lang="en-IN" dirty="0"/>
              <a:t>Available From: </a:t>
            </a:r>
            <a:r>
              <a:rPr lang="en-IN" u="sng" dirty="0">
                <a:hlinkClick r:id="rId3"/>
              </a:rPr>
              <a:t>https://www.researchgate.net/figure/Color-chart-for-the-measurement-of-methemoglobin-</a:t>
            </a:r>
          </a:p>
          <a:p>
            <a:r>
              <a:rPr lang="en-IN" u="sng" dirty="0">
                <a:hlinkClick r:id="rId3"/>
              </a:rPr>
              <a:t>The-color-chart-was-prepared-according_</a:t>
            </a:r>
            <a:r>
              <a:rPr lang="en-IN" u="sng" dirty="0">
                <a:hlinkClick r:id="rId4"/>
              </a:rPr>
              <a:t>fig2</a:t>
            </a:r>
            <a:r>
              <a:rPr lang="en-IN" dirty="0"/>
              <a:t>_26884296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9282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236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shelly dhawan</dc:creator>
  <cp:lastModifiedBy>shelly dhawan</cp:lastModifiedBy>
  <cp:revision>4</cp:revision>
  <dcterms:created xsi:type="dcterms:W3CDTF">2025-07-09T06:24:59Z</dcterms:created>
  <dcterms:modified xsi:type="dcterms:W3CDTF">2025-07-12T06:12:37Z</dcterms:modified>
</cp:coreProperties>
</file>