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3631"/>
  </p:normalViewPr>
  <p:slideViewPr>
    <p:cSldViewPr snapToGrid="0" snapToObjects="1">
      <p:cViewPr varScale="1">
        <p:scale>
          <a:sx n="120" d="100"/>
          <a:sy n="120" d="100"/>
        </p:scale>
        <p:origin x="8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95F54-0212-774D-A283-6CF80E95B36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FE053-8153-F948-B2E8-203CBC24352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974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294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202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6997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618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687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4729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9229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351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561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3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756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40FDA-EE03-F14D-97A4-2BD09C979DF7}" type="datetimeFigureOut">
              <a:rPr kumimoji="1" lang="zh-CN" altLang="en-US" smtClean="0"/>
              <a:t>2021/8/19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C5AF8-0638-8941-AE6F-EAC2901AAA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44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3200" b="1" dirty="0">
                <a:latin typeface="Times New Roman" charset="0"/>
                <a:ea typeface="Times New Roman" charset="0"/>
                <a:cs typeface="Times New Roman" charset="0"/>
              </a:rPr>
              <a:t>Temporal and Spatial Expression Characteristics of MiR-155 and </a:t>
            </a:r>
            <a:r>
              <a:rPr lang="en-US" altLang="zh-CN" sz="3200" b="1" dirty="0" err="1">
                <a:latin typeface="Times New Roman" charset="0"/>
                <a:ea typeface="Times New Roman" charset="0"/>
                <a:cs typeface="Times New Roman" charset="0"/>
              </a:rPr>
              <a:t>Rheb</a:t>
            </a:r>
            <a:r>
              <a:rPr lang="en-US" altLang="zh-CN" sz="3200" b="1" dirty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altLang="zh-CN" sz="3200" b="1" dirty="0" err="1">
                <a:latin typeface="Times New Roman" charset="0"/>
                <a:ea typeface="Times New Roman" charset="0"/>
                <a:cs typeface="Times New Roman" charset="0"/>
              </a:rPr>
              <a:t>mTOR</a:t>
            </a:r>
            <a:r>
              <a:rPr lang="en-US" altLang="zh-CN" sz="3200" b="1" dirty="0">
                <a:latin typeface="Times New Roman" charset="0"/>
                <a:ea typeface="Times New Roman" charset="0"/>
                <a:cs typeface="Times New Roman" charset="0"/>
              </a:rPr>
              <a:t> Signaling Pathway in Ischemia–Reperfusion Injury of Rats</a:t>
            </a:r>
            <a:endParaRPr lang="zh-CN" altLang="zh-CN" sz="32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 smtClean="0">
                <a:latin typeface="Times New Roman" charset="0"/>
                <a:ea typeface="Times New Roman" charset="0"/>
                <a:cs typeface="Times New Roman" charset="0"/>
              </a:rPr>
              <a:t>Yu-E 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Yan 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1,†,*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Xu-</a:t>
            </a:r>
            <a:r>
              <a:rPr lang="en-US" altLang="zh-CN" sz="2000" dirty="0" err="1">
                <a:latin typeface="Times New Roman" charset="0"/>
                <a:ea typeface="Times New Roman" charset="0"/>
                <a:cs typeface="Times New Roman" charset="0"/>
              </a:rPr>
              <a:t>Rong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 Zhu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1,† 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Fang He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Jing Xiong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Ye Tian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 , Wen-Zhen Shi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 ,Bing Li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altLang="zh-CN" sz="2000" dirty="0" err="1">
                <a:latin typeface="Times New Roman" charset="0"/>
                <a:ea typeface="Times New Roman" charset="0"/>
                <a:cs typeface="Times New Roman" charset="0"/>
              </a:rPr>
              <a:t>Zhi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-Qin Liu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,Nai-Bin Gu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Xiao-Tao Jia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,Ge-Min Zhu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Jing-Jing Du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Hua Guo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, Zheng-Li Di</a:t>
            </a:r>
            <a:r>
              <a:rPr lang="en-US" altLang="zh-CN" sz="2000" baseline="30000" dirty="0">
                <a:latin typeface="Times New Roman" charset="0"/>
                <a:ea typeface="Times New Roman" charset="0"/>
                <a:cs typeface="Times New Roman" charset="0"/>
              </a:rPr>
              <a:t>1,*</a:t>
            </a:r>
            <a:r>
              <a:rPr lang="en-US" altLang="zh-CN" sz="20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endParaRPr lang="zh-CN" altLang="en-US" sz="2000" dirty="0">
              <a:solidFill>
                <a:schemeClr val="dk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7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952001" y="10890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819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" r="9715" b="1122"/>
          <a:stretch>
            <a:fillRect/>
          </a:stretch>
        </p:blipFill>
        <p:spPr bwMode="auto">
          <a:xfrm>
            <a:off x="1405401" y="990600"/>
            <a:ext cx="45466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6590329" y="1959409"/>
            <a:ext cx="4251501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0" eaLnBrk="0" latinLnBrk="0" hangingPunct="0"/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A：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Expression of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mTOR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and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p-mTOR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by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Western blot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method</a:t>
            </a:r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；</a:t>
            </a:r>
            <a:endParaRPr lang="en-US" altLang="zh-CN" sz="2000" dirty="0" smtClean="0">
              <a:latin typeface="Times" charset="0"/>
              <a:ea typeface="Times" charset="0"/>
              <a:cs typeface="Times" charset="0"/>
            </a:endParaRPr>
          </a:p>
          <a:p>
            <a:pPr rtl="0" eaLnBrk="0" latinLnBrk="0" hangingPunct="0"/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B：</a:t>
            </a:r>
            <a:r>
              <a:rPr lang="en-US" altLang="zh-CN" sz="2000" dirty="0" smtClean="0">
                <a:latin typeface="Times" charset="0"/>
                <a:ea typeface="Times" charset="0"/>
                <a:cs typeface="Times" charset="0"/>
              </a:rPr>
              <a:t>analysis 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of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mTOR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gray value</a:t>
            </a:r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；</a:t>
            </a:r>
            <a:endParaRPr lang="en-US" altLang="zh-CN" sz="2000" dirty="0" smtClean="0">
              <a:latin typeface="Times" charset="0"/>
              <a:ea typeface="Times" charset="0"/>
              <a:cs typeface="Times" charset="0"/>
            </a:endParaRPr>
          </a:p>
          <a:p>
            <a:pPr rtl="0" eaLnBrk="0" latinLnBrk="0" hangingPunct="0"/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C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： 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analysis of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p-mTOR/mTOR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gray </a:t>
            </a:r>
            <a:r>
              <a:rPr lang="en-US" altLang="zh-CN" sz="2000" dirty="0" smtClean="0">
                <a:latin typeface="Times" charset="0"/>
                <a:ea typeface="Times" charset="0"/>
                <a:cs typeface="Times" charset="0"/>
              </a:rPr>
              <a:t>value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.</a:t>
            </a:r>
            <a:r>
              <a:rPr kumimoji="1" lang="en-US" altLang="zh-CN" sz="2000" dirty="0" smtClean="0">
                <a:latin typeface="Times" charset="0"/>
                <a:ea typeface="Times" charset="0"/>
                <a:cs typeface="Times" charset="0"/>
              </a:rPr>
              <a:t> </a:t>
            </a:r>
          </a:p>
          <a:p>
            <a:pPr rtl="0" eaLnBrk="0" latinLnBrk="0" hangingPunct="0"/>
            <a:r>
              <a:rPr kumimoji="1" lang="en-US" altLang="zh-CN" sz="2000" dirty="0" smtClean="0">
                <a:latin typeface="Times" charset="0"/>
                <a:ea typeface="Times" charset="0"/>
                <a:cs typeface="Times" charset="0"/>
              </a:rPr>
              <a:t>The </a:t>
            </a:r>
            <a:r>
              <a:rPr kumimoji="1" lang="en-US" altLang="zh-CN" sz="2000" dirty="0">
                <a:latin typeface="Times" charset="0"/>
                <a:ea typeface="Times" charset="0"/>
                <a:cs typeface="Times" charset="0"/>
              </a:rPr>
              <a:t>data was showed as 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mean ± SD </a:t>
            </a:r>
            <a:r>
              <a:rPr kumimoji="1" lang="zh-CN" altLang="en-US" sz="2000" dirty="0">
                <a:latin typeface="Times" charset="0"/>
                <a:ea typeface="Times" charset="0"/>
                <a:cs typeface="Times" charset="0"/>
              </a:rPr>
              <a:t>，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*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compared to the relative control group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，P﹤0.05，**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compared to the relative control group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，P&lt;0.01，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All the data are from four independent assays</a:t>
            </a:r>
            <a:r>
              <a:rPr kumimoji="1" lang="en-US" altLang="zh-CN" sz="2000" dirty="0">
                <a:latin typeface="Times" charset="0"/>
                <a:ea typeface="Times" charset="0"/>
                <a:cs typeface="Times" charset="0"/>
              </a:rPr>
              <a:t>(n=4), one-way ANOVA analysis was </a:t>
            </a:r>
            <a:r>
              <a:rPr kumimoji="1" lang="en-US" altLang="zh-CN" sz="2000" dirty="0" smtClean="0">
                <a:latin typeface="Times" charset="0"/>
                <a:ea typeface="Times" charset="0"/>
                <a:cs typeface="Times" charset="0"/>
              </a:rPr>
              <a:t>used.</a:t>
            </a:r>
            <a:endParaRPr lang="zh-CN" altLang="zh-CN" sz="2000" dirty="0">
              <a:latin typeface="Times" charset="0"/>
              <a:ea typeface="Times" charset="0"/>
              <a:cs typeface="Times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1200" dirty="0">
              <a:latin typeface="Arial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1435" y="384805"/>
            <a:ext cx="83330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b="1" dirty="0">
                <a:latin typeface="Times" charset="0"/>
                <a:ea typeface="Times" charset="0"/>
                <a:cs typeface="Times" charset="0"/>
              </a:rPr>
              <a:t>Complementary </a:t>
            </a:r>
            <a:r>
              <a:rPr lang="en-US" altLang="zh-CN" b="1" dirty="0" smtClean="0">
                <a:latin typeface="Times" charset="0"/>
                <a:ea typeface="Times" charset="0"/>
                <a:cs typeface="Times" charset="0"/>
              </a:rPr>
              <a:t>Figure1</a:t>
            </a:r>
            <a:r>
              <a:rPr lang="zh-CN" altLang="zh-CN" b="1" dirty="0">
                <a:latin typeface="Times" charset="0"/>
                <a:ea typeface="Times" charset="0"/>
                <a:cs typeface="Times" charset="0"/>
              </a:rPr>
              <a:t>：</a:t>
            </a:r>
            <a:r>
              <a:rPr lang="en-US" altLang="zh-CN" b="1" dirty="0">
                <a:latin typeface="Times" charset="0"/>
                <a:ea typeface="Times" charset="0"/>
                <a:cs typeface="Times" charset="0"/>
              </a:rPr>
              <a:t>the expression change of </a:t>
            </a:r>
            <a:r>
              <a:rPr lang="en-US" altLang="zh-CN" b="1" dirty="0" err="1">
                <a:latin typeface="Times" charset="0"/>
                <a:ea typeface="Times" charset="0"/>
                <a:cs typeface="Times" charset="0"/>
              </a:rPr>
              <a:t>mTOR</a:t>
            </a:r>
            <a:r>
              <a:rPr lang="zh-CN" altLang="zh-CN" b="1" dirty="0">
                <a:latin typeface="Times" charset="0"/>
                <a:ea typeface="Times" charset="0"/>
                <a:cs typeface="Times" charset="0"/>
              </a:rPr>
              <a:t>、</a:t>
            </a:r>
            <a:r>
              <a:rPr lang="en-US" altLang="zh-CN" b="1" dirty="0">
                <a:latin typeface="Times" charset="0"/>
                <a:ea typeface="Times" charset="0"/>
                <a:cs typeface="Times" charset="0"/>
              </a:rPr>
              <a:t>p-</a:t>
            </a:r>
            <a:r>
              <a:rPr lang="en-US" altLang="zh-CN" b="1" dirty="0" err="1">
                <a:latin typeface="Times" charset="0"/>
                <a:ea typeface="Times" charset="0"/>
                <a:cs typeface="Times" charset="0"/>
              </a:rPr>
              <a:t>mTOR</a:t>
            </a:r>
            <a:r>
              <a:rPr lang="en-US" altLang="zh-CN" b="1" dirty="0">
                <a:latin typeface="Times" charset="0"/>
                <a:ea typeface="Times" charset="0"/>
                <a:cs typeface="Times" charset="0"/>
              </a:rPr>
              <a:t> in the MCAO/R</a:t>
            </a:r>
            <a:r>
              <a:rPr lang="zh-CN" altLang="en-US" b="1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b="1" dirty="0">
                <a:latin typeface="Times" charset="0"/>
                <a:ea typeface="Times" charset="0"/>
                <a:cs typeface="Times" charset="0"/>
              </a:rPr>
              <a:t>model rats’ brain tissues </a:t>
            </a:r>
            <a:endParaRPr lang="zh-CN" altLang="zh-CN" sz="1400" b="1" dirty="0"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23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S6K大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493" y="619251"/>
            <a:ext cx="45720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3921" y="15852"/>
            <a:ext cx="11459689" cy="1143000"/>
          </a:xfrm>
        </p:spPr>
        <p:txBody>
          <a:bodyPr/>
          <a:lstStyle/>
          <a:p>
            <a:pPr algn="l"/>
            <a:r>
              <a:rPr lang="en-US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Complementary </a:t>
            </a:r>
            <a:r>
              <a:rPr lang="en-US" altLang="zh-CN" sz="2000" b="1" dirty="0" smtClean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Figure2</a:t>
            </a:r>
            <a:r>
              <a:rPr lang="zh-CN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：</a:t>
            </a:r>
            <a:r>
              <a:rPr lang="en-US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the expression change of p70S6K1</a:t>
            </a:r>
            <a:r>
              <a:rPr lang="zh-CN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、</a:t>
            </a:r>
            <a:r>
              <a:rPr lang="en-US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p-p70S6K1 in the MCAO/R</a:t>
            </a:r>
            <a:r>
              <a:rPr lang="zh-CN" altLang="en-US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sz="2000" b="1" dirty="0" smtClean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/>
            </a:r>
            <a:br>
              <a:rPr lang="en-US" altLang="zh-CN" sz="2000" b="1" dirty="0" smtClean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</a:br>
            <a:r>
              <a:rPr lang="en-US" altLang="zh-CN" sz="2000" b="1" dirty="0" smtClean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model </a:t>
            </a:r>
            <a:r>
              <a:rPr lang="en-US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rats’ brain tissues </a:t>
            </a:r>
            <a:r>
              <a:rPr lang="zh-CN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/>
            </a:r>
            <a:br>
              <a:rPr lang="zh-CN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</a:br>
            <a:endParaRPr lang="zh-CN" altLang="en-US" sz="2000" b="1" dirty="0">
              <a:solidFill>
                <a:schemeClr val="dk1"/>
              </a:solidFill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96001" y="5392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6913766" y="2280312"/>
            <a:ext cx="4391543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0" eaLnBrk="0" latinLnBrk="0" hangingPunct="0"/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A：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Expression of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p70S6K1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and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p-p70S6K1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by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Western blot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method</a:t>
            </a:r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；</a:t>
            </a:r>
            <a:endParaRPr lang="en-US" altLang="zh-CN" sz="2000" dirty="0" smtClean="0">
              <a:latin typeface="Times" charset="0"/>
              <a:ea typeface="Times" charset="0"/>
              <a:cs typeface="Times" charset="0"/>
            </a:endParaRPr>
          </a:p>
          <a:p>
            <a:pPr rtl="0" eaLnBrk="0" latinLnBrk="0" hangingPunct="0"/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B：</a:t>
            </a:r>
            <a:r>
              <a:rPr lang="en-US" altLang="zh-CN" sz="2000" dirty="0" smtClean="0">
                <a:latin typeface="Times" charset="0"/>
                <a:ea typeface="Times" charset="0"/>
                <a:cs typeface="Times" charset="0"/>
              </a:rPr>
              <a:t>analysis 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of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p70S6K1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gray value</a:t>
            </a:r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；</a:t>
            </a:r>
            <a:endParaRPr lang="en-US" altLang="zh-CN" sz="2000" dirty="0" smtClean="0">
              <a:latin typeface="Times" charset="0"/>
              <a:ea typeface="Times" charset="0"/>
              <a:cs typeface="Times" charset="0"/>
            </a:endParaRPr>
          </a:p>
          <a:p>
            <a:pPr rtl="0" eaLnBrk="0" latinLnBrk="0" hangingPunct="0"/>
            <a:r>
              <a:rPr lang="zh-CN" altLang="zh-CN" sz="2000" dirty="0" smtClean="0">
                <a:latin typeface="Times" charset="0"/>
                <a:ea typeface="Times" charset="0"/>
                <a:cs typeface="Times" charset="0"/>
              </a:rPr>
              <a:t>C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： 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analysis of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p-p70S6K1/ p70S6K1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gray </a:t>
            </a:r>
            <a:r>
              <a:rPr lang="en-US" altLang="zh-CN" sz="2000" dirty="0" smtClean="0">
                <a:latin typeface="Times" charset="0"/>
                <a:ea typeface="Times" charset="0"/>
                <a:cs typeface="Times" charset="0"/>
              </a:rPr>
              <a:t>value.</a:t>
            </a:r>
          </a:p>
          <a:p>
            <a:pPr rtl="0" eaLnBrk="0" latinLnBrk="0" hangingPunct="0"/>
            <a:r>
              <a:rPr kumimoji="1" lang="en-US" altLang="zh-CN" sz="200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kumimoji="1" lang="en-US" altLang="zh-CN" sz="2000" dirty="0">
                <a:latin typeface="Times" charset="0"/>
                <a:ea typeface="Times" charset="0"/>
                <a:cs typeface="Times" charset="0"/>
              </a:rPr>
              <a:t>The data was showed as 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mean ± SD </a:t>
            </a:r>
            <a:r>
              <a:rPr kumimoji="1" lang="zh-CN" altLang="en-US" sz="2000" dirty="0">
                <a:latin typeface="Times" charset="0"/>
                <a:ea typeface="Times" charset="0"/>
                <a:cs typeface="Times" charset="0"/>
              </a:rPr>
              <a:t>，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*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compared to the relative control group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，P﹤0.05，**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compared to the relative control group </a:t>
            </a:r>
            <a:r>
              <a:rPr lang="zh-CN" altLang="zh-CN" sz="2000" dirty="0">
                <a:latin typeface="Times" charset="0"/>
                <a:ea typeface="Times" charset="0"/>
                <a:cs typeface="Times" charset="0"/>
              </a:rPr>
              <a:t>，P&lt;0.01，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 All the data are from four independent assays</a:t>
            </a:r>
            <a:r>
              <a:rPr kumimoji="1" lang="en-US" altLang="zh-CN" sz="2000" dirty="0">
                <a:latin typeface="Times" charset="0"/>
                <a:ea typeface="Times" charset="0"/>
                <a:cs typeface="Times" charset="0"/>
              </a:rPr>
              <a:t>(n=4), one-way ANOVA analysis was used </a:t>
            </a:r>
            <a:r>
              <a:rPr lang="en-US" altLang="zh-CN" sz="2000" dirty="0">
                <a:latin typeface="Times" charset="0"/>
                <a:ea typeface="Times" charset="0"/>
                <a:cs typeface="Times" charset="0"/>
              </a:rPr>
              <a:t>.</a:t>
            </a:r>
            <a:endParaRPr lang="zh-CN" altLang="zh-CN" sz="2000" dirty="0">
              <a:latin typeface="Times" charset="0"/>
              <a:ea typeface="Times" charset="0"/>
              <a:cs typeface="Times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6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7521" y="293744"/>
            <a:ext cx="10782795" cy="7920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Complementary </a:t>
            </a:r>
            <a:r>
              <a:rPr lang="en-US" altLang="zh-CN" sz="2000" b="1" dirty="0" smtClean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Figure3</a:t>
            </a:r>
            <a:r>
              <a:rPr lang="zh-CN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：</a:t>
            </a:r>
            <a:r>
              <a:rPr lang="en-US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the cellular location of autophagy in the MCAO/R</a:t>
            </a:r>
            <a:r>
              <a:rPr lang="zh-CN" altLang="en-US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sz="20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model rats’ brain tissues </a:t>
            </a:r>
            <a:r>
              <a:rPr lang="zh-CN" altLang="zh-CN" sz="2800" b="1" dirty="0">
                <a:latin typeface="Times" charset="0"/>
                <a:ea typeface="Times" charset="0"/>
                <a:cs typeface="Times" charset="0"/>
              </a:rPr>
              <a:t/>
            </a:r>
            <a:br>
              <a:rPr lang="zh-CN" altLang="zh-CN" sz="2800" b="1" dirty="0">
                <a:latin typeface="Times" charset="0"/>
                <a:ea typeface="Times" charset="0"/>
                <a:cs typeface="Times" charset="0"/>
              </a:rPr>
            </a:br>
            <a:endParaRPr kumimoji="1" lang="zh-CN" altLang="en-US" sz="2800" b="1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90294" y="5181613"/>
            <a:ext cx="10303502" cy="9090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sz="2200" dirty="0">
                <a:latin typeface="Times" charset="0"/>
                <a:ea typeface="Times" charset="0"/>
                <a:cs typeface="Times" charset="0"/>
              </a:rPr>
              <a:t>Label the brain cells by LC3</a:t>
            </a:r>
            <a:r>
              <a:rPr lang="zh-CN" altLang="zh-CN" sz="2200" dirty="0">
                <a:latin typeface="Times" charset="0"/>
                <a:ea typeface="Times" charset="0"/>
                <a:cs typeface="Times" charset="0"/>
              </a:rPr>
              <a:t>、</a:t>
            </a:r>
            <a:r>
              <a:rPr lang="en-US" altLang="zh-CN" sz="2200" dirty="0" err="1">
                <a:latin typeface="Times" charset="0"/>
                <a:ea typeface="Times" charset="0"/>
                <a:cs typeface="Times" charset="0"/>
              </a:rPr>
              <a:t>NeuN</a:t>
            </a:r>
            <a:r>
              <a:rPr lang="zh-CN" altLang="zh-CN" sz="2200" dirty="0">
                <a:latin typeface="Times" charset="0"/>
                <a:ea typeface="Times" charset="0"/>
                <a:cs typeface="Times" charset="0"/>
              </a:rPr>
              <a:t>、</a:t>
            </a:r>
            <a:r>
              <a:rPr lang="en-US" altLang="zh-CN" sz="2200" dirty="0">
                <a:latin typeface="Times" charset="0"/>
                <a:ea typeface="Times" charset="0"/>
                <a:cs typeface="Times" charset="0"/>
              </a:rPr>
              <a:t>GFAP and </a:t>
            </a:r>
            <a:r>
              <a:rPr lang="en-US" altLang="zh-CN" sz="2200" dirty="0" smtClean="0">
                <a:latin typeface="Times" charset="0"/>
                <a:ea typeface="Times" charset="0"/>
                <a:cs typeface="Times" charset="0"/>
              </a:rPr>
              <a:t>DAPI, respectively representing </a:t>
            </a:r>
            <a:r>
              <a:rPr lang="en-US" altLang="zh-CN" sz="2200" dirty="0">
                <a:latin typeface="Times" charset="0"/>
                <a:ea typeface="Times" charset="0"/>
                <a:cs typeface="Times" charset="0"/>
              </a:rPr>
              <a:t>autophagy, neurons, astrocytes and nucleus. </a:t>
            </a:r>
            <a:endParaRPr lang="en-US" altLang="zh-CN" sz="2200" dirty="0" smtClean="0">
              <a:latin typeface="Times" charset="0"/>
              <a:ea typeface="Times" charset="0"/>
              <a:cs typeface="Times" charset="0"/>
            </a:endParaRPr>
          </a:p>
          <a:p>
            <a:pPr marL="0" indent="0">
              <a:buNone/>
            </a:pPr>
            <a:r>
              <a:rPr lang="en-US" altLang="zh-CN" sz="2200" dirty="0" smtClean="0">
                <a:latin typeface="Times" charset="0"/>
                <a:ea typeface="Times" charset="0"/>
                <a:cs typeface="Times" charset="0"/>
              </a:rPr>
              <a:t>Scale </a:t>
            </a:r>
            <a:r>
              <a:rPr lang="en-US" altLang="zh-CN" sz="2200" dirty="0">
                <a:latin typeface="Times" charset="0"/>
                <a:ea typeface="Times" charset="0"/>
                <a:cs typeface="Times" charset="0"/>
              </a:rPr>
              <a:t>bar = 50μm.</a:t>
            </a:r>
            <a:endParaRPr lang="zh-CN" altLang="zh-CN" sz="2200" dirty="0">
              <a:latin typeface="Times" charset="0"/>
              <a:ea typeface="Times" charset="0"/>
              <a:cs typeface="Times" charset="0"/>
            </a:endParaRPr>
          </a:p>
          <a:p>
            <a:endParaRPr kumimoji="1" lang="zh-CN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00001" y="724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904" y="1085744"/>
            <a:ext cx="5600700" cy="387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69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7532" y="365019"/>
            <a:ext cx="9785268" cy="8063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sz="24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Complementary </a:t>
            </a:r>
            <a:r>
              <a:rPr lang="en-US" altLang="zh-CN" sz="2400" b="1" dirty="0" smtClean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Figure4</a:t>
            </a:r>
            <a:r>
              <a:rPr lang="zh-CN" altLang="zh-CN" sz="24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：</a:t>
            </a:r>
            <a:r>
              <a:rPr lang="en-US" altLang="zh-CN" sz="24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the expression change of </a:t>
            </a:r>
            <a:r>
              <a:rPr lang="zh-CN" altLang="zh-CN" sz="2400" b="1" dirty="0">
                <a:latin typeface="Times" charset="0"/>
                <a:ea typeface="Times" charset="0"/>
                <a:cs typeface="Times" charset="0"/>
              </a:rPr>
              <a:t>LC3-II/I</a:t>
            </a:r>
            <a:r>
              <a:rPr lang="en-US" altLang="zh-CN" sz="24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 in the MCAO/R</a:t>
            </a:r>
            <a:r>
              <a:rPr lang="zh-CN" altLang="en-US" sz="24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altLang="zh-CN" sz="2400" b="1" dirty="0">
                <a:solidFill>
                  <a:schemeClr val="dk1"/>
                </a:solidFill>
                <a:latin typeface="Times" charset="0"/>
                <a:ea typeface="Times" charset="0"/>
                <a:cs typeface="Times" charset="0"/>
              </a:rPr>
              <a:t>model rats’ brain tissues </a:t>
            </a:r>
            <a:r>
              <a:rPr lang="zh-CN" altLang="zh-CN" sz="2400" b="1" dirty="0">
                <a:latin typeface="Times" charset="0"/>
                <a:ea typeface="Times" charset="0"/>
                <a:cs typeface="Times" charset="0"/>
              </a:rPr>
              <a:t/>
            </a:r>
            <a:br>
              <a:rPr lang="zh-CN" altLang="zh-CN" sz="2400" b="1" dirty="0">
                <a:latin typeface="Times" charset="0"/>
                <a:ea typeface="Times" charset="0"/>
                <a:cs typeface="Times" charset="0"/>
              </a:rPr>
            </a:br>
            <a:endParaRPr kumimoji="1" lang="zh-CN" altLang="en-US" sz="2400" b="1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8400" y="10458000"/>
            <a:ext cx="7332120" cy="969163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7532" y="5367499"/>
            <a:ext cx="978526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0" eaLnBrk="0" latinLnBrk="0" hangingPunct="0"/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A：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 Expression of 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LC3-II/I 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by 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Western blot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 method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；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analysis of 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LC3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-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I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 and 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LC3-II 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gray value.</a:t>
            </a:r>
            <a:r>
              <a:rPr kumimoji="1" lang="en-US" altLang="zh-CN" dirty="0">
                <a:latin typeface="Times" charset="0"/>
                <a:ea typeface="Times" charset="0"/>
                <a:cs typeface="Times" charset="0"/>
              </a:rPr>
              <a:t> The data was showed as 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mean ± SD </a:t>
            </a:r>
            <a:r>
              <a:rPr kumimoji="1" lang="zh-CN" altLang="en-US" dirty="0">
                <a:latin typeface="Times" charset="0"/>
                <a:ea typeface="Times" charset="0"/>
                <a:cs typeface="Times" charset="0"/>
              </a:rPr>
              <a:t>，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*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compared to the relative control group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，P﹤0.05，**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 compared to the relative control group </a:t>
            </a:r>
            <a:r>
              <a:rPr lang="zh-CN" altLang="zh-CN" dirty="0">
                <a:latin typeface="Times" charset="0"/>
                <a:ea typeface="Times" charset="0"/>
                <a:cs typeface="Times" charset="0"/>
              </a:rPr>
              <a:t>，P&lt;0.01，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 All the data are from four independent assays</a:t>
            </a:r>
            <a:r>
              <a:rPr kumimoji="1" lang="en-US" altLang="zh-CN" dirty="0">
                <a:latin typeface="Times" charset="0"/>
                <a:ea typeface="Times" charset="0"/>
                <a:cs typeface="Times" charset="0"/>
              </a:rPr>
              <a:t>(n=4), one-way ANOVA analysis was used </a:t>
            </a:r>
            <a:r>
              <a:rPr lang="en-US" altLang="zh-CN" dirty="0">
                <a:latin typeface="Times" charset="0"/>
                <a:ea typeface="Times" charset="0"/>
                <a:cs typeface="Times" charset="0"/>
              </a:rPr>
              <a:t>.</a:t>
            </a:r>
            <a:endParaRPr lang="zh-CN" altLang="zh-CN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792001" y="868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1268" name="Picture 4" descr="LC3333333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000" y="1071800"/>
            <a:ext cx="4533900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4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385</Words>
  <Application>Microsoft Macintosh PowerPoint</Application>
  <PresentationFormat>宽屏</PresentationFormat>
  <Paragraphs>17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Arial</vt:lpstr>
      <vt:lpstr>DengXian</vt:lpstr>
      <vt:lpstr>DengXian Light</vt:lpstr>
      <vt:lpstr>Times</vt:lpstr>
      <vt:lpstr>Times New Roman</vt:lpstr>
      <vt:lpstr>Office 主题</vt:lpstr>
      <vt:lpstr>Temporal and Spatial Expression Characteristics of MiR-155 and Rheb/mTOR Signaling Pathway in Ischemia–Reperfusion Injury of Rats</vt:lpstr>
      <vt:lpstr>PowerPoint 演示文稿</vt:lpstr>
      <vt:lpstr>Complementary Figure2：the expression change of p70S6K1、p-p70S6K1 in the MCAO/R  model rats’ brain tissues  </vt:lpstr>
      <vt:lpstr>Complementary Figure3：the cellular location of autophagy in the MCAO/R model rats’ brain tissues  </vt:lpstr>
      <vt:lpstr>Complementary Figure4：the expression change of LC3-II/I in the MCAO/R model rats’ brain tissues  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Complementary Datas</dc:title>
  <dc:creator>Microsoft Office 用户</dc:creator>
  <cp:lastModifiedBy>Microsoft Office 用户</cp:lastModifiedBy>
  <cp:revision>6</cp:revision>
  <dcterms:created xsi:type="dcterms:W3CDTF">2020-01-19T12:01:45Z</dcterms:created>
  <dcterms:modified xsi:type="dcterms:W3CDTF">2021-08-19T08:23:22Z</dcterms:modified>
</cp:coreProperties>
</file>