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74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14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257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08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7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46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05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326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52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7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8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6D4E8-A471-4440-858F-AC64AFC1D97A}" type="datetimeFigureOut">
              <a:rPr lang="pt-BR" smtClean="0"/>
              <a:t>22/09/2021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6746C-7DCA-47FD-9EC3-5FFCB05F95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31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png"/><Relationship Id="rId7" Type="http://schemas.openxmlformats.org/officeDocument/2006/relationships/image" Target="../media/image6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mp"/><Relationship Id="rId11" Type="http://schemas.openxmlformats.org/officeDocument/2006/relationships/image" Target="../media/image10.tmp"/><Relationship Id="rId5" Type="http://schemas.openxmlformats.org/officeDocument/2006/relationships/image" Target="../media/image4.tmp"/><Relationship Id="rId10" Type="http://schemas.openxmlformats.org/officeDocument/2006/relationships/image" Target="../media/image9.tmp"/><Relationship Id="rId4" Type="http://schemas.openxmlformats.org/officeDocument/2006/relationships/image" Target="../media/image3.png"/><Relationship Id="rId9" Type="http://schemas.openxmlformats.org/officeDocument/2006/relationships/image" Target="../media/image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63826" y="22193"/>
            <a:ext cx="11967475" cy="6707988"/>
            <a:chOff x="163826" y="22193"/>
            <a:chExt cx="11967475" cy="6707988"/>
          </a:xfrm>
        </p:grpSpPr>
        <p:grpSp>
          <p:nvGrpSpPr>
            <p:cNvPr id="2" name="Grupo 1"/>
            <p:cNvGrpSpPr/>
            <p:nvPr/>
          </p:nvGrpSpPr>
          <p:grpSpPr>
            <a:xfrm>
              <a:off x="163826" y="22193"/>
              <a:ext cx="11967475" cy="6707988"/>
              <a:chOff x="162539" y="22192"/>
              <a:chExt cx="12051425" cy="6858059"/>
            </a:xfrm>
          </p:grpSpPr>
          <p:grpSp>
            <p:nvGrpSpPr>
              <p:cNvPr id="29" name="Grupo 28"/>
              <p:cNvGrpSpPr/>
              <p:nvPr/>
            </p:nvGrpSpPr>
            <p:grpSpPr>
              <a:xfrm>
                <a:off x="162539" y="75088"/>
                <a:ext cx="3406128" cy="6805162"/>
                <a:chOff x="136778" y="75088"/>
                <a:chExt cx="3406128" cy="6805162"/>
              </a:xfrm>
            </p:grpSpPr>
            <p:pic>
              <p:nvPicPr>
                <p:cNvPr id="4" name="Imagem 3" descr="Recorte de Tela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0905" y="75088"/>
                  <a:ext cx="1978376" cy="1862851"/>
                </a:xfrm>
                <a:prstGeom prst="rect">
                  <a:avLst/>
                </a:prstGeom>
              </p:spPr>
            </p:pic>
            <p:sp>
              <p:nvSpPr>
                <p:cNvPr id="7" name="CaixaDeTexto 6"/>
                <p:cNvSpPr txBox="1"/>
                <p:nvPr/>
              </p:nvSpPr>
              <p:spPr>
                <a:xfrm>
                  <a:off x="136778" y="1959562"/>
                  <a:ext cx="3406128" cy="943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t-BR" b="1" dirty="0" err="1"/>
                    <a:t>c</a:t>
                  </a:r>
                  <a:r>
                    <a:rPr lang="pt-BR" b="1" dirty="0" err="1" smtClean="0"/>
                    <a:t>arboxylate</a:t>
                  </a:r>
                  <a:r>
                    <a:rPr lang="pt-BR" b="1" dirty="0" smtClean="0"/>
                    <a:t> </a:t>
                  </a:r>
                  <a:r>
                    <a:rPr lang="pt-BR" b="1" dirty="0" err="1" smtClean="0"/>
                    <a:t>groups</a:t>
                  </a:r>
                  <a:r>
                    <a:rPr lang="pt-BR" b="1" dirty="0" smtClean="0"/>
                    <a:t>/glucose </a:t>
                  </a:r>
                  <a:r>
                    <a:rPr lang="pt-BR" b="1" dirty="0" err="1" smtClean="0"/>
                    <a:t>units</a:t>
                  </a:r>
                  <a:r>
                    <a:rPr lang="pt-BR" b="1" dirty="0" smtClean="0"/>
                    <a:t> </a:t>
                  </a:r>
                  <a:endParaRPr lang="pt-BR" b="1" dirty="0"/>
                </a:p>
                <a:p>
                  <a:pPr algn="ctr"/>
                  <a:r>
                    <a:rPr lang="pt-BR" b="1" dirty="0" err="1" smtClean="0"/>
                    <a:t>Alg</a:t>
                  </a:r>
                  <a:r>
                    <a:rPr lang="pt-BR" b="1" dirty="0" smtClean="0"/>
                    <a:t>, NFCT </a:t>
                  </a:r>
                  <a:r>
                    <a:rPr lang="pt-BR" b="1" dirty="0" err="1" smtClean="0"/>
                    <a:t>and</a:t>
                  </a:r>
                  <a:r>
                    <a:rPr lang="pt-BR" b="1" dirty="0" smtClean="0"/>
                    <a:t> CNCT</a:t>
                  </a:r>
                </a:p>
                <a:p>
                  <a:pPr algn="ctr"/>
                  <a:r>
                    <a:rPr lang="pt-BR" b="1" dirty="0" smtClean="0"/>
                    <a:t>(</a:t>
                  </a:r>
                  <a:r>
                    <a:rPr lang="pt-BR" b="1" dirty="0" err="1" smtClean="0"/>
                    <a:t>ionic</a:t>
                  </a:r>
                  <a:r>
                    <a:rPr lang="pt-BR" b="1" dirty="0" smtClean="0"/>
                    <a:t> </a:t>
                  </a:r>
                  <a:r>
                    <a:rPr lang="pt-BR" b="1" dirty="0" err="1" smtClean="0"/>
                    <a:t>crosslinking</a:t>
                  </a:r>
                  <a:r>
                    <a:rPr lang="pt-BR" b="1" dirty="0" smtClean="0"/>
                    <a:t>)</a:t>
                  </a:r>
                  <a:endParaRPr lang="pt-BR" b="1" dirty="0"/>
                </a:p>
              </p:txBody>
            </p:sp>
            <p:sp>
              <p:nvSpPr>
                <p:cNvPr id="15" name="CaixaDeTexto 14"/>
                <p:cNvSpPr txBox="1"/>
                <p:nvPr/>
              </p:nvSpPr>
              <p:spPr>
                <a:xfrm>
                  <a:off x="312009" y="5936263"/>
                  <a:ext cx="2756167" cy="943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t-BR" b="1" dirty="0" err="1"/>
                    <a:t>c</a:t>
                  </a:r>
                  <a:r>
                    <a:rPr lang="pt-BR" b="1" dirty="0" err="1" smtClean="0"/>
                    <a:t>arboxylate</a:t>
                  </a:r>
                  <a:r>
                    <a:rPr lang="pt-BR" b="1" dirty="0" smtClean="0"/>
                    <a:t>/</a:t>
                  </a:r>
                  <a:r>
                    <a:rPr lang="pt-BR" b="1" dirty="0" err="1" smtClean="0"/>
                    <a:t>amine</a:t>
                  </a:r>
                  <a:r>
                    <a:rPr lang="pt-BR" b="1" dirty="0" smtClean="0"/>
                    <a:t> </a:t>
                  </a:r>
                  <a:r>
                    <a:rPr lang="pt-BR" b="1" dirty="0" err="1" smtClean="0"/>
                    <a:t>groups</a:t>
                  </a:r>
                  <a:r>
                    <a:rPr lang="pt-BR" b="1" dirty="0" smtClean="0"/>
                    <a:t> </a:t>
                  </a:r>
                  <a:endParaRPr lang="pt-BR" b="1" dirty="0"/>
                </a:p>
                <a:p>
                  <a:pPr algn="ctr"/>
                  <a:r>
                    <a:rPr lang="pt-BR" b="1" dirty="0" err="1" smtClean="0"/>
                    <a:t>Alg</a:t>
                  </a:r>
                  <a:r>
                    <a:rPr lang="pt-BR" b="1" dirty="0" smtClean="0"/>
                    <a:t>, NFCT </a:t>
                  </a:r>
                  <a:r>
                    <a:rPr lang="pt-BR" b="1" dirty="0" err="1" smtClean="0"/>
                    <a:t>or</a:t>
                  </a:r>
                  <a:r>
                    <a:rPr lang="pt-BR" b="1" dirty="0" smtClean="0"/>
                    <a:t> CNCT/</a:t>
                  </a:r>
                  <a:r>
                    <a:rPr lang="pt-BR" b="1" dirty="0" err="1" smtClean="0"/>
                    <a:t>Ch</a:t>
                  </a:r>
                  <a:endParaRPr lang="pt-BR" b="1" dirty="0" smtClean="0"/>
                </a:p>
                <a:p>
                  <a:pPr algn="ctr"/>
                  <a:r>
                    <a:rPr lang="pt-BR" b="1" dirty="0" smtClean="0"/>
                    <a:t>(</a:t>
                  </a:r>
                  <a:r>
                    <a:rPr lang="pt-BR" b="1" dirty="0" err="1" smtClean="0"/>
                    <a:t>semi-IPN</a:t>
                  </a:r>
                  <a:r>
                    <a:rPr lang="pt-BR" b="1" dirty="0" smtClean="0"/>
                    <a:t>)</a:t>
                  </a:r>
                  <a:endParaRPr lang="pt-BR" b="1" dirty="0"/>
                </a:p>
              </p:txBody>
            </p:sp>
          </p:grpSp>
          <p:grpSp>
            <p:nvGrpSpPr>
              <p:cNvPr id="20" name="Grupo 19"/>
              <p:cNvGrpSpPr/>
              <p:nvPr/>
            </p:nvGrpSpPr>
            <p:grpSpPr>
              <a:xfrm>
                <a:off x="3501435" y="22192"/>
                <a:ext cx="3786241" cy="6858059"/>
                <a:chOff x="3849167" y="22192"/>
                <a:chExt cx="3786241" cy="6858059"/>
              </a:xfrm>
            </p:grpSpPr>
            <p:sp>
              <p:nvSpPr>
                <p:cNvPr id="6" name="CaixaDeTexto 5"/>
                <p:cNvSpPr txBox="1"/>
                <p:nvPr/>
              </p:nvSpPr>
              <p:spPr>
                <a:xfrm>
                  <a:off x="3849167" y="2951738"/>
                  <a:ext cx="3786241" cy="346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b="1" dirty="0" err="1" smtClean="0"/>
                    <a:t>Alg</a:t>
                  </a:r>
                  <a:r>
                    <a:rPr lang="pt-BR" sz="1600" b="1" dirty="0" smtClean="0"/>
                    <a:t>/</a:t>
                  </a:r>
                  <a:r>
                    <a:rPr lang="pt-BR" sz="1600" b="1" dirty="0" err="1" smtClean="0"/>
                    <a:t>Ch</a:t>
                  </a:r>
                  <a:r>
                    <a:rPr lang="pt-BR" sz="1600" b="1" dirty="0" smtClean="0"/>
                    <a:t> </a:t>
                  </a:r>
                  <a:r>
                    <a:rPr lang="pt-BR" sz="1600" b="1" dirty="0" err="1" smtClean="0"/>
                    <a:t>and</a:t>
                  </a:r>
                  <a:r>
                    <a:rPr lang="pt-BR" sz="1600" b="1" dirty="0" smtClean="0"/>
                    <a:t> NFC </a:t>
                  </a:r>
                  <a:r>
                    <a:rPr lang="pt-BR" sz="1600" b="1" dirty="0" err="1" smtClean="0"/>
                    <a:t>or</a:t>
                  </a:r>
                  <a:r>
                    <a:rPr lang="pt-BR" sz="1600" b="1" dirty="0" smtClean="0"/>
                    <a:t> NFCT </a:t>
                  </a:r>
                  <a:r>
                    <a:rPr lang="pt-BR" sz="1600" b="1" dirty="0" err="1" smtClean="0"/>
                    <a:t>semi-IPN</a:t>
                  </a:r>
                  <a:r>
                    <a:rPr lang="pt-BR" sz="1600" b="1" dirty="0" smtClean="0"/>
                    <a:t> </a:t>
                  </a:r>
                  <a:endParaRPr lang="pt-BR" sz="1600" b="1" dirty="0"/>
                </a:p>
              </p:txBody>
            </p:sp>
            <p:pic>
              <p:nvPicPr>
                <p:cNvPr id="10" name="Imagem 9" descr="Recorte de Tela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46654" y="1589755"/>
                  <a:ext cx="1809423" cy="1333750"/>
                </a:xfrm>
                <a:prstGeom prst="rect">
                  <a:avLst/>
                </a:prstGeom>
              </p:spPr>
            </p:pic>
            <p:pic>
              <p:nvPicPr>
                <p:cNvPr id="11" name="Imagem 10" descr="Recorte de Tela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58628" y="5052745"/>
                  <a:ext cx="1931750" cy="1466832"/>
                </a:xfrm>
                <a:prstGeom prst="rect">
                  <a:avLst/>
                </a:prstGeom>
              </p:spPr>
            </p:pic>
            <p:pic>
              <p:nvPicPr>
                <p:cNvPr id="17" name="Imagem 16" descr="Recorte de Tela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58628" y="3375558"/>
                  <a:ext cx="1797449" cy="1662641"/>
                </a:xfrm>
                <a:prstGeom prst="rect">
                  <a:avLst/>
                </a:prstGeom>
              </p:spPr>
            </p:pic>
            <p:pic>
              <p:nvPicPr>
                <p:cNvPr id="18" name="Imagem 17" descr="Recorte de Tela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95804" y="22192"/>
                  <a:ext cx="1729507" cy="1494635"/>
                </a:xfrm>
                <a:prstGeom prst="rect">
                  <a:avLst/>
                </a:prstGeom>
              </p:spPr>
            </p:pic>
            <p:sp>
              <p:nvSpPr>
                <p:cNvPr id="19" name="CaixaDeTexto 18"/>
                <p:cNvSpPr txBox="1"/>
                <p:nvPr/>
              </p:nvSpPr>
              <p:spPr>
                <a:xfrm>
                  <a:off x="3871868" y="6534123"/>
                  <a:ext cx="3453216" cy="346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b="1" dirty="0" err="1" smtClean="0"/>
                    <a:t>Alg</a:t>
                  </a:r>
                  <a:r>
                    <a:rPr lang="pt-BR" sz="1600" b="1" dirty="0" smtClean="0"/>
                    <a:t>/</a:t>
                  </a:r>
                  <a:r>
                    <a:rPr lang="pt-BR" sz="1600" b="1" dirty="0" err="1" smtClean="0"/>
                    <a:t>Ch</a:t>
                  </a:r>
                  <a:r>
                    <a:rPr lang="pt-BR" sz="1600" b="1" dirty="0" smtClean="0"/>
                    <a:t> </a:t>
                  </a:r>
                  <a:r>
                    <a:rPr lang="pt-BR" sz="1600" b="1" dirty="0" err="1"/>
                    <a:t>and</a:t>
                  </a:r>
                  <a:r>
                    <a:rPr lang="pt-BR" sz="1600" b="1" dirty="0"/>
                    <a:t> CNC </a:t>
                  </a:r>
                  <a:r>
                    <a:rPr lang="pt-BR" sz="1600" b="1" dirty="0" err="1"/>
                    <a:t>or</a:t>
                  </a:r>
                  <a:r>
                    <a:rPr lang="pt-BR" sz="1600" b="1" dirty="0"/>
                    <a:t> </a:t>
                  </a:r>
                  <a:r>
                    <a:rPr lang="pt-BR" sz="1600" b="1" dirty="0" smtClean="0"/>
                    <a:t>CNCT </a:t>
                  </a:r>
                  <a:r>
                    <a:rPr lang="pt-BR" sz="1600" b="1" dirty="0" err="1" smtClean="0"/>
                    <a:t>semi-IPN</a:t>
                  </a:r>
                  <a:endParaRPr lang="pt-BR" sz="1600" b="1" dirty="0"/>
                </a:p>
              </p:txBody>
            </p:sp>
          </p:grpSp>
          <p:pic>
            <p:nvPicPr>
              <p:cNvPr id="22" name="Imagem 21" descr="Recorte de Tela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91758" y="4284838"/>
                <a:ext cx="2510813" cy="2461325"/>
              </a:xfrm>
              <a:prstGeom prst="rect">
                <a:avLst/>
              </a:prstGeom>
            </p:spPr>
          </p:pic>
          <p:pic>
            <p:nvPicPr>
              <p:cNvPr id="24" name="Imagem 23" descr="Recorte de Tela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21678" y="22192"/>
                <a:ext cx="2592286" cy="2450295"/>
              </a:xfrm>
              <a:prstGeom prst="rect">
                <a:avLst/>
              </a:prstGeom>
            </p:spPr>
          </p:pic>
          <p:pic>
            <p:nvPicPr>
              <p:cNvPr id="26" name="Imagem 25" descr="Recorte de Tela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42686" y="22192"/>
                <a:ext cx="2503655" cy="2450296"/>
              </a:xfrm>
              <a:prstGeom prst="rect">
                <a:avLst/>
              </a:prstGeom>
            </p:spPr>
          </p:pic>
          <p:sp>
            <p:nvSpPr>
              <p:cNvPr id="30" name="Seta à esquerda, à direita e acima 29"/>
              <p:cNvSpPr/>
              <p:nvPr/>
            </p:nvSpPr>
            <p:spPr>
              <a:xfrm rot="5400000">
                <a:off x="1876328" y="2487186"/>
                <a:ext cx="893635" cy="1846134"/>
              </a:xfrm>
              <a:prstGeom prst="leftRightUp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1" name="Seta para a direita 30"/>
              <p:cNvSpPr/>
              <p:nvPr/>
            </p:nvSpPr>
            <p:spPr>
              <a:xfrm>
                <a:off x="5805965" y="1044846"/>
                <a:ext cx="1114646" cy="502276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2" name="Seta para a direita 31"/>
              <p:cNvSpPr/>
              <p:nvPr/>
            </p:nvSpPr>
            <p:spPr>
              <a:xfrm>
                <a:off x="6010825" y="4787061"/>
                <a:ext cx="1031861" cy="502276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9980276" y="2738665"/>
                <a:ext cx="191770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2000" b="1" i="1" dirty="0" err="1" smtClean="0">
                    <a:solidFill>
                      <a:srgbClr val="00B050"/>
                    </a:solidFill>
                  </a:rPr>
                  <a:t>Eco-friendly</a:t>
                </a:r>
                <a:endParaRPr lang="pt-BR" sz="2000" b="1" i="1" dirty="0" smtClean="0">
                  <a:solidFill>
                    <a:srgbClr val="00B050"/>
                  </a:solidFill>
                </a:endParaRPr>
              </a:p>
              <a:p>
                <a:pPr algn="ctr"/>
                <a:r>
                  <a:rPr lang="pt-BR" sz="2000" b="1" i="1" dirty="0" smtClean="0">
                    <a:solidFill>
                      <a:srgbClr val="00B050"/>
                    </a:solidFill>
                  </a:rPr>
                  <a:t>Green </a:t>
                </a:r>
                <a:r>
                  <a:rPr lang="pt-BR" sz="2000" b="1" i="1" dirty="0" err="1" smtClean="0">
                    <a:solidFill>
                      <a:srgbClr val="00B050"/>
                    </a:solidFill>
                  </a:rPr>
                  <a:t>chemistry</a:t>
                </a:r>
                <a:endParaRPr lang="pt-BR" sz="2000" b="1" i="1" dirty="0" smtClean="0">
                  <a:solidFill>
                    <a:srgbClr val="00B050"/>
                  </a:solidFill>
                </a:endParaRPr>
              </a:p>
              <a:p>
                <a:pPr algn="ctr"/>
                <a:r>
                  <a:rPr lang="pt-BR" sz="2000" b="1" i="1" dirty="0" err="1" smtClean="0">
                    <a:solidFill>
                      <a:srgbClr val="00B050"/>
                    </a:solidFill>
                  </a:rPr>
                  <a:t>Sustainability</a:t>
                </a:r>
                <a:endParaRPr lang="pt-BR" sz="2000" b="1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7" name="CaixaDeTexto 26"/>
              <p:cNvSpPr txBox="1"/>
              <p:nvPr/>
            </p:nvSpPr>
            <p:spPr>
              <a:xfrm>
                <a:off x="7477969" y="2738665"/>
                <a:ext cx="1789362" cy="10383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2000" b="1" i="1" dirty="0" err="1" smtClean="0">
                    <a:solidFill>
                      <a:srgbClr val="FF0000"/>
                    </a:solidFill>
                  </a:rPr>
                  <a:t>Cell</a:t>
                </a:r>
                <a:r>
                  <a:rPr lang="pt-BR" sz="2000" b="1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pt-BR" sz="2000" b="1" i="1" dirty="0" err="1" smtClean="0">
                    <a:solidFill>
                      <a:srgbClr val="FF0000"/>
                    </a:solidFill>
                  </a:rPr>
                  <a:t>adhesion</a:t>
                </a:r>
                <a:endParaRPr lang="pt-BR" sz="2000" b="1" i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pt-BR" sz="2000" b="1" i="1" dirty="0" err="1" smtClean="0">
                    <a:solidFill>
                      <a:srgbClr val="FF0000"/>
                    </a:solidFill>
                  </a:rPr>
                  <a:t>Proliferation</a:t>
                </a:r>
                <a:endParaRPr lang="pt-BR" sz="2000" b="1" i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pt-BR" sz="2000" b="1" i="1" dirty="0" err="1" smtClean="0">
                    <a:solidFill>
                      <a:srgbClr val="FF0000"/>
                    </a:solidFill>
                  </a:rPr>
                  <a:t>Differentiation</a:t>
                </a:r>
                <a:endParaRPr lang="pt-BR" sz="2000" b="1" i="1" dirty="0" smtClean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28" name="Imagem 27" descr="Recorte de Tela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5846" y="4201223"/>
              <a:ext cx="2469671" cy="2397804"/>
            </a:xfrm>
            <a:prstGeom prst="rect">
              <a:avLst/>
            </a:prstGeom>
          </p:spPr>
        </p:pic>
        <p:pic>
          <p:nvPicPr>
            <p:cNvPr id="23" name="Imagem 22" descr="Recorte de Tela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06" t="9229" r="24458" b="3619"/>
            <a:stretch/>
          </p:blipFill>
          <p:spPr>
            <a:xfrm>
              <a:off x="695117" y="3799566"/>
              <a:ext cx="1889982" cy="1927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00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42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Eder Jose Siqueira</dc:creator>
  <cp:lastModifiedBy>Eder</cp:lastModifiedBy>
  <cp:revision>35</cp:revision>
  <dcterms:created xsi:type="dcterms:W3CDTF">2020-09-02T20:25:35Z</dcterms:created>
  <dcterms:modified xsi:type="dcterms:W3CDTF">2021-09-22T22:03:54Z</dcterms:modified>
</cp:coreProperties>
</file>