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7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ja-JP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Neonatal acute kidney disease in the NCCHD-</a:t>
            </a:r>
            <a:r>
              <a:rPr lang="en-US" altLang="ja-JP" sz="3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neoAKI</a:t>
            </a:r>
            <a:r>
              <a:rPr lang="en-US" altLang="ja-JP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Cohort: </a:t>
            </a:r>
          </a:p>
          <a:p>
            <a:pPr>
              <a:lnSpc>
                <a:spcPct val="100000"/>
              </a:lnSpc>
            </a:pPr>
            <a:r>
              <a:rPr lang="en-US" altLang="ja-JP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risk factors and prognostic outcomes</a:t>
            </a:r>
            <a:endParaRPr lang="ja-JP" altLang="ja-JP" sz="3600"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9513" y="1154855"/>
            <a:ext cx="12011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</a:t>
            </a:r>
            <a:r>
              <a:rPr lang="en-US" altLang="ja-JP" sz="1800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To investigate the risk factors and outcomes of neonatal AKD in a cohort of neonates with AKI.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2000" b="1" dirty="0">
                <a:solidFill>
                  <a:schemeClr val="bg1"/>
                </a:solidFill>
                <a:latin typeface="+mj-lt"/>
              </a:rPr>
              <a:t>Nishi et al. 2025</a:t>
            </a:r>
            <a:endParaRPr lang="en-GB" altLang="ja-JP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10450" y="5826750"/>
            <a:ext cx="7607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altLang="ja-JP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Neonatal AKD was common and associated with increased mortality and major adverse kidney events.</a:t>
            </a:r>
            <a:r>
              <a:rPr lang="en-US" altLang="ja-JP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A</a:t>
            </a:r>
            <a:r>
              <a:rPr lang="en-US" altLang="ja-JP" kern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minoglycoside exposure and lower birth weight were independently associated with AKD.</a:t>
            </a:r>
            <a:r>
              <a:rPr lang="ja-JP" altLang="ja-JP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" altLang="ja-JP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25">
            <a:extLst>
              <a:ext uri="{FF2B5EF4-FFF2-40B4-BE49-F238E27FC236}">
                <a16:creationId xmlns:a16="http://schemas.microsoft.com/office/drawing/2014/main" id="{3429228E-13F2-E65C-E663-799A021375D8}"/>
              </a:ext>
            </a:extLst>
          </p:cNvPr>
          <p:cNvSpPr txBox="1"/>
          <p:nvPr/>
        </p:nvSpPr>
        <p:spPr>
          <a:xfrm>
            <a:off x="212360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51A962D-66A0-F525-7AF7-F6ACC1C9966C}"/>
              </a:ext>
            </a:extLst>
          </p:cNvPr>
          <p:cNvSpPr txBox="1"/>
          <p:nvPr/>
        </p:nvSpPr>
        <p:spPr>
          <a:xfrm>
            <a:off x="801075" y="2281359"/>
            <a:ext cx="16259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>
                <a:solidFill>
                  <a:srgbClr val="002060"/>
                </a:solidFill>
              </a:rPr>
              <a:t>345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neonates </a:t>
            </a:r>
          </a:p>
          <a:p>
            <a:pPr algn="ctr"/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AKI</a:t>
            </a:r>
            <a:endParaRPr kumimoji="1" lang="ja-JP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Straight Arrow Connector 13">
            <a:extLst>
              <a:ext uri="{FF2B5EF4-FFF2-40B4-BE49-F238E27FC236}">
                <a16:creationId xmlns:a16="http://schemas.microsoft.com/office/drawing/2014/main" id="{95A1D419-E310-2560-1C47-B459BD41BB98}"/>
              </a:ext>
            </a:extLst>
          </p:cNvPr>
          <p:cNvCxnSpPr>
            <a:cxnSpLocks/>
          </p:cNvCxnSpPr>
          <p:nvPr/>
        </p:nvCxnSpPr>
        <p:spPr>
          <a:xfrm>
            <a:off x="1708950" y="3665537"/>
            <a:ext cx="1121794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11C24FCD-613D-54F4-D5A3-E2733C5FB2D9}"/>
              </a:ext>
            </a:extLst>
          </p:cNvPr>
          <p:cNvCxnSpPr>
            <a:cxnSpLocks/>
          </p:cNvCxnSpPr>
          <p:nvPr/>
        </p:nvCxnSpPr>
        <p:spPr>
          <a:xfrm>
            <a:off x="2202288" y="3653417"/>
            <a:ext cx="0" cy="625601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E127E6-EA60-A08E-53D7-B4B9C5F3ED48}"/>
              </a:ext>
            </a:extLst>
          </p:cNvPr>
          <p:cNvSpPr txBox="1"/>
          <p:nvPr/>
        </p:nvSpPr>
        <p:spPr>
          <a:xfrm>
            <a:off x="1651338" y="4241211"/>
            <a:ext cx="101957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>
                <a:solidFill>
                  <a:srgbClr val="002060"/>
                </a:solidFill>
              </a:rPr>
              <a:t>65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were</a:t>
            </a:r>
          </a:p>
          <a:p>
            <a:pPr algn="ctr"/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excluded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2DC40BC-6884-D10C-5227-EF06E42FAC9F}"/>
              </a:ext>
            </a:extLst>
          </p:cNvPr>
          <p:cNvCxnSpPr>
            <a:cxnSpLocks/>
          </p:cNvCxnSpPr>
          <p:nvPr/>
        </p:nvCxnSpPr>
        <p:spPr>
          <a:xfrm flipH="1">
            <a:off x="2828700" y="2853164"/>
            <a:ext cx="8244" cy="1600947"/>
          </a:xfrm>
          <a:prstGeom prst="line">
            <a:avLst/>
          </a:prstGeom>
          <a:ln w="31750">
            <a:solidFill>
              <a:srgbClr val="0043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7925AA-F424-23B4-7120-8250280A064C}"/>
              </a:ext>
            </a:extLst>
          </p:cNvPr>
          <p:cNvSpPr txBox="1"/>
          <p:nvPr/>
        </p:nvSpPr>
        <p:spPr>
          <a:xfrm>
            <a:off x="4401772" y="2415202"/>
            <a:ext cx="15025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85</a:t>
            </a:r>
            <a:r>
              <a:rPr kumimoji="1" lang="en-US" altLang="ja-JP" sz="2400" dirty="0">
                <a:solidFill>
                  <a:srgbClr val="002060"/>
                </a:solidFill>
              </a:rPr>
              <a:t> (30%) </a:t>
            </a:r>
          </a:p>
          <a:p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AKD neonates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C518D3C-BE45-0984-F73E-4E6B030FE8F5}"/>
              </a:ext>
            </a:extLst>
          </p:cNvPr>
          <p:cNvSpPr txBox="1"/>
          <p:nvPr/>
        </p:nvSpPr>
        <p:spPr>
          <a:xfrm>
            <a:off x="4424793" y="4060397"/>
            <a:ext cx="15055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0066B5"/>
                </a:solidFill>
              </a:rPr>
              <a:t>195</a:t>
            </a:r>
            <a:r>
              <a:rPr kumimoji="1" lang="en-US" altLang="ja-JP" sz="2400" dirty="0">
                <a:solidFill>
                  <a:srgbClr val="002060"/>
                </a:solidFill>
              </a:rPr>
              <a:t> (70%) </a:t>
            </a:r>
          </a:p>
          <a:p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Non-AKD </a:t>
            </a:r>
          </a:p>
          <a:p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neonates</a:t>
            </a:r>
          </a:p>
        </p:txBody>
      </p:sp>
      <p:cxnSp>
        <p:nvCxnSpPr>
          <p:cNvPr id="15" name="Straight Arrow Connector 13">
            <a:extLst>
              <a:ext uri="{FF2B5EF4-FFF2-40B4-BE49-F238E27FC236}">
                <a16:creationId xmlns:a16="http://schemas.microsoft.com/office/drawing/2014/main" id="{91FD387B-A0B3-C787-F566-0598732E798F}"/>
              </a:ext>
            </a:extLst>
          </p:cNvPr>
          <p:cNvCxnSpPr>
            <a:cxnSpLocks/>
          </p:cNvCxnSpPr>
          <p:nvPr/>
        </p:nvCxnSpPr>
        <p:spPr>
          <a:xfrm>
            <a:off x="2828700" y="2853164"/>
            <a:ext cx="838622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3">
            <a:extLst>
              <a:ext uri="{FF2B5EF4-FFF2-40B4-BE49-F238E27FC236}">
                <a16:creationId xmlns:a16="http://schemas.microsoft.com/office/drawing/2014/main" id="{FE6454C5-FD51-1BA4-F15E-9638CA6969E4}"/>
              </a:ext>
            </a:extLst>
          </p:cNvPr>
          <p:cNvCxnSpPr>
            <a:cxnSpLocks/>
          </p:cNvCxnSpPr>
          <p:nvPr/>
        </p:nvCxnSpPr>
        <p:spPr>
          <a:xfrm>
            <a:off x="2825723" y="4454111"/>
            <a:ext cx="838622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4ED482D-9071-1FB4-9D6C-77A836BBD948}"/>
              </a:ext>
            </a:extLst>
          </p:cNvPr>
          <p:cNvSpPr txBox="1"/>
          <p:nvPr/>
        </p:nvSpPr>
        <p:spPr>
          <a:xfrm>
            <a:off x="315900" y="5089509"/>
            <a:ext cx="5971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kern="0" dirty="0"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AKD, acute kidney disease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altLang="ja-JP" sz="12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AKI</a:t>
            </a:r>
            <a:r>
              <a:rPr lang="en-US" altLang="ja-JP" sz="1200" kern="0" dirty="0"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acute kidney injury;</a:t>
            </a:r>
            <a:r>
              <a:rPr lang="ja-JP" altLang="ja-JP" sz="12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CLD, </a:t>
            </a:r>
            <a:r>
              <a:rPr lang="en-US" altLang="ja-JP" sz="1200" kern="0" dirty="0"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chronic lung disease</a:t>
            </a:r>
          </a:p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IVH, </a:t>
            </a:r>
            <a:r>
              <a:rPr lang="en-US" altLang="ja-JP" sz="1200" kern="0" dirty="0"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intraventricular hemorrhage</a:t>
            </a:r>
            <a:r>
              <a:rPr lang="ja-JP" altLang="ja-JP" sz="12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; MAKE90, </a:t>
            </a:r>
            <a:r>
              <a:rPr lang="en-US" altLang="ja-JP" sz="1200" kern="0" dirty="0"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major adverse kidney events at 90 days</a:t>
            </a:r>
            <a:r>
              <a:rPr lang="ja-JP" altLang="ja-JP" sz="12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8CF2D97-08C9-BADA-8F51-F47D324570FE}"/>
              </a:ext>
            </a:extLst>
          </p:cNvPr>
          <p:cNvSpPr txBox="1"/>
          <p:nvPr/>
        </p:nvSpPr>
        <p:spPr>
          <a:xfrm>
            <a:off x="6144640" y="3595535"/>
            <a:ext cx="4409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kern="0">
                <a:effectLst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■</a:t>
            </a:r>
            <a:r>
              <a:rPr lang="en-US" altLang="ja-JP" sz="1200" b="1" kern="0" dirty="0">
                <a:effectLst/>
                <a:latin typeface="Times New Roman" panose="02020603050405020304" pitchFamily="18" charset="0"/>
                <a:ea typeface="ＭＳ Ｐゴシック" panose="020B0600070205080204" pitchFamily="34" charset="-128"/>
              </a:rPr>
              <a:t>Multivariable logistic regression analysis of AKD development</a:t>
            </a:r>
            <a:r>
              <a:rPr lang="ja-JP" altLang="ja-JP" sz="1200">
                <a:effectLst/>
              </a:rPr>
              <a:t> </a:t>
            </a:r>
            <a:endParaRPr kumimoji="1" lang="ja-JP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グラフィックス 29" descr="赤ちゃん">
            <a:extLst>
              <a:ext uri="{FF2B5EF4-FFF2-40B4-BE49-F238E27FC236}">
                <a16:creationId xmlns:a16="http://schemas.microsoft.com/office/drawing/2014/main" id="{D61616C8-0BD2-1D2A-F4CE-33F3F60C6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04" y="2900884"/>
            <a:ext cx="1523917" cy="1523917"/>
          </a:xfrm>
          <a:prstGeom prst="rect">
            <a:avLst/>
          </a:prstGeom>
        </p:spPr>
      </p:pic>
      <p:pic>
        <p:nvPicPr>
          <p:cNvPr id="31" name="グラフィックス 30" descr="赤ちゃん">
            <a:extLst>
              <a:ext uri="{FF2B5EF4-FFF2-40B4-BE49-F238E27FC236}">
                <a16:creationId xmlns:a16="http://schemas.microsoft.com/office/drawing/2014/main" id="{62B6CC32-92A8-9390-1032-D52FDCC92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04198" y="2197194"/>
            <a:ext cx="1162691" cy="1162691"/>
          </a:xfrm>
          <a:prstGeom prst="rect">
            <a:avLst/>
          </a:prstGeom>
        </p:spPr>
      </p:pic>
      <p:pic>
        <p:nvPicPr>
          <p:cNvPr id="33" name="グラフィックス 32" descr="赤ちゃん">
            <a:extLst>
              <a:ext uri="{FF2B5EF4-FFF2-40B4-BE49-F238E27FC236}">
                <a16:creationId xmlns:a16="http://schemas.microsoft.com/office/drawing/2014/main" id="{A14FA293-E0D4-6906-FA00-BFE1589DA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04198" y="4007789"/>
            <a:ext cx="1162691" cy="1162691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C7182F4-3621-A55B-655A-82828116049A}"/>
              </a:ext>
            </a:extLst>
          </p:cNvPr>
          <p:cNvSpPr txBox="1"/>
          <p:nvPr/>
        </p:nvSpPr>
        <p:spPr>
          <a:xfrm>
            <a:off x="6144640" y="1709377"/>
            <a:ext cx="36735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en" altLang="ja-JP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Outcomes of neonates with and without AKD </a:t>
            </a:r>
            <a:endParaRPr lang="en" altLang="ja-JP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34FDAC67-304C-26D2-CFCC-38E59141A3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163" y="3843676"/>
            <a:ext cx="5814871" cy="170224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DB52E33-75F5-B628-82F0-DF52BC42F8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03" y="1962245"/>
            <a:ext cx="5894443" cy="158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3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3177</TotalTime>
  <Words>138</Words>
  <Application>Microsoft Macintosh PowerPoint</Application>
  <PresentationFormat>ワイド画面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プレゼンテーション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健太朗 西</cp:lastModifiedBy>
  <cp:revision>67</cp:revision>
  <dcterms:created xsi:type="dcterms:W3CDTF">2019-06-13T12:30:18Z</dcterms:created>
  <dcterms:modified xsi:type="dcterms:W3CDTF">2025-07-03T11:27:49Z</dcterms:modified>
</cp:coreProperties>
</file>