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 varScale="1">
        <p:scale>
          <a:sx n="57" d="100"/>
          <a:sy n="57" d="100"/>
        </p:scale>
        <p:origin x="948" y="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4" Type="http://schemas.openxmlformats.org/officeDocument/2006/relationships/image" Target="../media/image5.emf"/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BAA56-55EE-46A7-8D03-1041486BB4B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BB20D-9DE7-4BCD-848F-6B9A5FEF8BA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BAA56-55EE-46A7-8D03-1041486BB4B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BB20D-9DE7-4BCD-848F-6B9A5FEF8BA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BAA56-55EE-46A7-8D03-1041486BB4B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BB20D-9DE7-4BCD-848F-6B9A5FEF8BA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BAA56-55EE-46A7-8D03-1041486BB4B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BB20D-9DE7-4BCD-848F-6B9A5FEF8BA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BAA56-55EE-46A7-8D03-1041486BB4B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BB20D-9DE7-4BCD-848F-6B9A5FEF8BA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BAA56-55EE-46A7-8D03-1041486BB4B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BB20D-9DE7-4BCD-848F-6B9A5FEF8BA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BAA56-55EE-46A7-8D03-1041486BB4B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BB20D-9DE7-4BCD-848F-6B9A5FEF8BA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BAA56-55EE-46A7-8D03-1041486BB4B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BB20D-9DE7-4BCD-848F-6B9A5FEF8BA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BAA56-55EE-46A7-8D03-1041486BB4B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BB20D-9DE7-4BCD-848F-6B9A5FEF8BA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BAA56-55EE-46A7-8D03-1041486BB4B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BB20D-9DE7-4BCD-848F-6B9A5FEF8BA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BAA56-55EE-46A7-8D03-1041486BB4B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BB20D-9DE7-4BCD-848F-6B9A5FEF8BA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DBBAA56-55EE-46A7-8D03-1041486BB4B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40BB20D-9DE7-4BCD-848F-6B9A5FEF8BA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image" Target="../media/image4.emf"/><Relationship Id="rId8" Type="http://schemas.openxmlformats.org/officeDocument/2006/relationships/oleObject" Target="../embeddings/oleObject3.bin"/><Relationship Id="rId7" Type="http://schemas.openxmlformats.org/officeDocument/2006/relationships/tags" Target="../tags/tag3.x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2.bin"/><Relationship Id="rId4" Type="http://schemas.openxmlformats.org/officeDocument/2006/relationships/tags" Target="../tags/tag2.xml"/><Relationship Id="rId3" Type="http://schemas.openxmlformats.org/officeDocument/2006/relationships/image" Target="../media/image2.emf"/><Relationship Id="rId2" Type="http://schemas.openxmlformats.org/officeDocument/2006/relationships/oleObject" Target="../embeddings/oleObject1.bin"/><Relationship Id="rId14" Type="http://schemas.openxmlformats.org/officeDocument/2006/relationships/vmlDrawing" Target="../drawings/vmlDrawing1.vml"/><Relationship Id="rId13" Type="http://schemas.openxmlformats.org/officeDocument/2006/relationships/slideLayout" Target="../slideLayouts/slideLayout2.xml"/><Relationship Id="rId12" Type="http://schemas.openxmlformats.org/officeDocument/2006/relationships/image" Target="../media/image5.emf"/><Relationship Id="rId11" Type="http://schemas.openxmlformats.org/officeDocument/2006/relationships/oleObject" Target="../embeddings/oleObject4.bin"/><Relationship Id="rId10" Type="http://schemas.openxmlformats.org/officeDocument/2006/relationships/tags" Target="../tags/tag4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2.v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6.emf"/><Relationship Id="rId1" Type="http://schemas.openxmlformats.org/officeDocument/2006/relationships/oleObject" Target="../embeddings/oleObject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 descr="picture"/>
          <p:cNvPicPr>
            <a:picLocks noChangeAspect="1"/>
          </p:cNvPicPr>
          <p:nvPr/>
        </p:nvPicPr>
        <p:blipFill>
          <a:blip r:embed="rId1"/>
          <a:srcRect l="14260" t="16176" r="11570" b="17167"/>
          <a:stretch>
            <a:fillRect/>
          </a:stretch>
        </p:blipFill>
        <p:spPr>
          <a:xfrm>
            <a:off x="1989966" y="213624"/>
            <a:ext cx="8424545" cy="585089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2389150" y="6220144"/>
            <a:ext cx="69778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6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Figure S1. </a:t>
            </a:r>
            <a:r>
              <a:rPr lang="en-US" altLang="zh-CN" sz="18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The ion mass spectrum of MFAE</a:t>
            </a:r>
            <a:r>
              <a:rPr lang="en-US" altLang="zh-CN" sz="16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 by UPLC-ESI-MS/MS</a:t>
            </a:r>
            <a:r>
              <a:rPr lang="en-US" altLang="zh-CN" sz="1600" b="1" kern="100" dirty="0">
                <a:latin typeface="Times New Roman" panose="02020603050405020304" pitchFamily="18" charset="0"/>
                <a:ea typeface="宋体" panose="02010600030101010101" pitchFamily="2" charset="-122"/>
              </a:rPr>
              <a:t>.</a:t>
            </a:r>
            <a:endParaRPr lang="zh-CN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组合 14"/>
          <p:cNvGrpSpPr/>
          <p:nvPr/>
        </p:nvGrpSpPr>
        <p:grpSpPr>
          <a:xfrm>
            <a:off x="1860550" y="77470"/>
            <a:ext cx="8818880" cy="5828665"/>
            <a:chOff x="2930" y="1"/>
            <a:chExt cx="13888" cy="9179"/>
          </a:xfrm>
        </p:grpSpPr>
        <p:graphicFrame>
          <p:nvGraphicFramePr>
            <p:cNvPr id="4" name="对象 3"/>
            <p:cNvGraphicFramePr/>
            <p:nvPr>
              <p:custDataLst>
                <p:tags r:id="rId1"/>
              </p:custDataLst>
            </p:nvPr>
          </p:nvGraphicFramePr>
          <p:xfrm>
            <a:off x="3285" y="106"/>
            <a:ext cx="6140" cy="445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" name="" r:id="rId2" imgW="3797300" imgH="3022600" progId="Prism7.Document">
                    <p:embed/>
                  </p:oleObj>
                </mc:Choice>
                <mc:Fallback>
                  <p:oleObj name="" r:id="rId2" imgW="3797300" imgH="3022600" progId="Prism7.Document">
                    <p:embed/>
                    <p:pic>
                      <p:nvPicPr>
                        <p:cNvPr id="0" name="对象 117"/>
                        <p:cNvPicPr/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3285" y="106"/>
                          <a:ext cx="6140" cy="4456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" name="对象 4"/>
            <p:cNvGraphicFramePr/>
            <p:nvPr>
              <p:custDataLst>
                <p:tags r:id="rId4"/>
              </p:custDataLst>
            </p:nvPr>
          </p:nvGraphicFramePr>
          <p:xfrm>
            <a:off x="10478" y="1"/>
            <a:ext cx="6341" cy="456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" name="" r:id="rId5" imgW="3803650" imgH="2927350" progId="Prism7.Document">
                    <p:embed/>
                  </p:oleObj>
                </mc:Choice>
                <mc:Fallback>
                  <p:oleObj name="" r:id="rId5" imgW="3803650" imgH="2927350" progId="Prism7.Document">
                    <p:embed/>
                    <p:pic>
                      <p:nvPicPr>
                        <p:cNvPr id="0" name="对象 118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10478" y="1"/>
                          <a:ext cx="6341" cy="4561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" name="对象 5"/>
            <p:cNvGraphicFramePr/>
            <p:nvPr>
              <p:custDataLst>
                <p:tags r:id="rId7"/>
              </p:custDataLst>
            </p:nvPr>
          </p:nvGraphicFramePr>
          <p:xfrm>
            <a:off x="3132" y="4562"/>
            <a:ext cx="6258" cy="461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" name="" r:id="rId8" imgW="3790950" imgH="2908300" progId="Prism7.Document">
                    <p:embed/>
                  </p:oleObj>
                </mc:Choice>
                <mc:Fallback>
                  <p:oleObj name="" r:id="rId8" imgW="3790950" imgH="2908300" progId="Prism7.Document">
                    <p:embed/>
                    <p:pic>
                      <p:nvPicPr>
                        <p:cNvPr id="0" name="对象 119"/>
                        <p:cNvPicPr/>
                        <p:nvPr/>
                      </p:nvPicPr>
                      <p:blipFill>
                        <a:blip r:embed="rId9"/>
                        <a:stretch>
                          <a:fillRect/>
                        </a:stretch>
                      </p:blipFill>
                      <p:spPr>
                        <a:xfrm>
                          <a:off x="3132" y="4562"/>
                          <a:ext cx="6258" cy="4618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" name="对象 7"/>
            <p:cNvGraphicFramePr/>
            <p:nvPr>
              <p:custDataLst>
                <p:tags r:id="rId10"/>
              </p:custDataLst>
            </p:nvPr>
          </p:nvGraphicFramePr>
          <p:xfrm>
            <a:off x="10442" y="4544"/>
            <a:ext cx="6346" cy="46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" name="" r:id="rId11" imgW="3803650" imgH="2863850" progId="Prism7.Document">
                    <p:embed/>
                  </p:oleObj>
                </mc:Choice>
                <mc:Fallback>
                  <p:oleObj name="" r:id="rId11" imgW="3803650" imgH="2863850" progId="Prism7.Document">
                    <p:embed/>
                    <p:pic>
                      <p:nvPicPr>
                        <p:cNvPr id="0" name="对象 120"/>
                        <p:cNvPicPr/>
                        <p:nvPr/>
                      </p:nvPicPr>
                      <p:blipFill>
                        <a:blip r:embed="rId12"/>
                        <a:stretch>
                          <a:fillRect/>
                        </a:stretch>
                      </p:blipFill>
                      <p:spPr>
                        <a:xfrm>
                          <a:off x="10442" y="4544"/>
                          <a:ext cx="6346" cy="4636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" name="文本框 9"/>
            <p:cNvSpPr txBox="1"/>
            <p:nvPr/>
          </p:nvSpPr>
          <p:spPr>
            <a:xfrm>
              <a:off x="3018" y="298"/>
              <a:ext cx="511" cy="436"/>
            </a:xfrm>
            <a:prstGeom prst="rect">
              <a:avLst/>
            </a:prstGeom>
            <a:noFill/>
          </p:spPr>
          <p:txBody>
            <a:bodyPr wrap="square" rtlCol="0" anchor="t">
              <a:noAutofit/>
            </a:bodyPr>
            <a:lstStyle/>
            <a:p>
              <a:r>
                <a:rPr lang="en-US" altLang="zh-CN" dirty="0"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A</a:t>
              </a:r>
              <a:endPara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endParaRPr>
            </a:p>
          </p:txBody>
        </p:sp>
        <p:sp>
          <p:nvSpPr>
            <p:cNvPr id="11" name="文本框 10"/>
            <p:cNvSpPr txBox="1"/>
            <p:nvPr/>
          </p:nvSpPr>
          <p:spPr>
            <a:xfrm>
              <a:off x="10120" y="352"/>
              <a:ext cx="533" cy="452"/>
            </a:xfrm>
            <a:prstGeom prst="rect">
              <a:avLst/>
            </a:prstGeom>
            <a:noFill/>
          </p:spPr>
          <p:txBody>
            <a:bodyPr wrap="square" rtlCol="0" anchor="t">
              <a:noAutofit/>
            </a:bodyPr>
            <a:lstStyle/>
            <a:p>
              <a:r>
                <a:rPr lang="en-US" altLang="zh-CN" dirty="0"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B</a:t>
              </a:r>
              <a:endPara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endParaRPr>
            </a:p>
          </p:txBody>
        </p:sp>
        <p:sp>
          <p:nvSpPr>
            <p:cNvPr id="12" name="文本框 11"/>
            <p:cNvSpPr txBox="1"/>
            <p:nvPr/>
          </p:nvSpPr>
          <p:spPr>
            <a:xfrm>
              <a:off x="2930" y="4754"/>
              <a:ext cx="533" cy="452"/>
            </a:xfrm>
            <a:prstGeom prst="rect">
              <a:avLst/>
            </a:prstGeom>
            <a:noFill/>
          </p:spPr>
          <p:txBody>
            <a:bodyPr wrap="square" rtlCol="0" anchor="t">
              <a:noAutofit/>
            </a:bodyPr>
            <a:lstStyle/>
            <a:p>
              <a:r>
                <a:rPr lang="en-US" altLang="zh-CN"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C</a:t>
              </a:r>
              <a:endParaRPr lang="en-US" altLang="zh-CN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endParaRPr>
            </a:p>
          </p:txBody>
        </p:sp>
        <p:sp>
          <p:nvSpPr>
            <p:cNvPr id="13" name="文本框 12"/>
            <p:cNvSpPr txBox="1"/>
            <p:nvPr/>
          </p:nvSpPr>
          <p:spPr>
            <a:xfrm>
              <a:off x="10169" y="4754"/>
              <a:ext cx="533" cy="452"/>
            </a:xfrm>
            <a:prstGeom prst="rect">
              <a:avLst/>
            </a:prstGeom>
            <a:noFill/>
          </p:spPr>
          <p:txBody>
            <a:bodyPr wrap="square" rtlCol="0" anchor="t">
              <a:noAutofit/>
            </a:bodyPr>
            <a:lstStyle/>
            <a:p>
              <a:r>
                <a:rPr lang="en-US" altLang="zh-CN" dirty="0"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D</a:t>
              </a:r>
              <a:endPara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endParaRPr>
            </a:p>
          </p:txBody>
        </p:sp>
      </p:grpSp>
      <p:sp>
        <p:nvSpPr>
          <p:cNvPr id="14" name="文本框 13"/>
          <p:cNvSpPr txBox="1"/>
          <p:nvPr/>
        </p:nvSpPr>
        <p:spPr>
          <a:xfrm>
            <a:off x="1891591" y="5883704"/>
            <a:ext cx="9163514" cy="9531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altLang="zh-CN" sz="14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Figure S2. Effects of MFAE pretreatment on different oxidative stress-related factors in H</a:t>
            </a:r>
            <a:r>
              <a:rPr lang="en-US" altLang="zh-CN" sz="1400" b="1" kern="100" baseline="-250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en-US" altLang="zh-CN" sz="14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O</a:t>
            </a:r>
            <a:r>
              <a:rPr lang="en-US" altLang="zh-CN" sz="1400" b="1" kern="100" baseline="-250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en-US" altLang="zh-CN" sz="14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-induced LO2 cells. </a:t>
            </a:r>
            <a:endParaRPr lang="zh-CN" altLang="zh-CN" sz="1400" b="1" kern="100" dirty="0">
              <a:effectLst/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342900" indent="-342900" algn="just">
              <a:buAutoNum type="alphaUcPeriod"/>
            </a:pPr>
            <a:r>
              <a:rPr lang="en-US" altLang="zh-CN" sz="1400" b="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Malondialdehyde (MDA), B. Glutathione (GSH), C. Superoxide dismutase (SOD), D. Catalase (CAT).</a:t>
            </a:r>
            <a:endParaRPr lang="en-US" altLang="zh-CN" sz="1400" b="0" kern="100" dirty="0">
              <a:effectLst/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algn="just"/>
            <a:r>
              <a:rPr lang="en-US" altLang="zh-CN" sz="14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Note: LO2 cells were preincubated with MFAE (0.2 and 1.0 mg/mL), C3G (0.2 mg/mL), NAC (0.1 </a:t>
            </a:r>
            <a:r>
              <a:rPr lang="en-US" altLang="zh-CN" sz="1400" kern="100" dirty="0" err="1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m</a:t>
            </a:r>
            <a:r>
              <a:rPr lang="en-US" altLang="zh-CN" sz="1400" kern="100" dirty="0" err="1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M</a:t>
            </a:r>
            <a:r>
              <a:rPr lang="en-US" altLang="zh-CN" sz="14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/L) for 24 h and then stimulated with H</a:t>
            </a:r>
            <a:r>
              <a:rPr lang="en-US" altLang="zh-CN" sz="1400" kern="100" baseline="-250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en-US" altLang="zh-CN" sz="14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O</a:t>
            </a:r>
            <a:r>
              <a:rPr lang="en-US" altLang="zh-CN" sz="1400" kern="100" baseline="-250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en-US" altLang="zh-CN" sz="14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 (1.0 mM) for an additional 4 h.  *, P&lt;0.05; **, P&lt;0.01; ***, P&lt;0.001.</a:t>
            </a:r>
            <a:endParaRPr lang="en-US" altLang="zh-CN" sz="1400" kern="100" dirty="0">
              <a:effectLst/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2116926" y="4922895"/>
            <a:ext cx="8599397" cy="78675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F</a:t>
            </a:r>
            <a:r>
              <a:rPr lang="en-US" altLang="zh-CN" sz="16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igure</a:t>
            </a:r>
            <a:r>
              <a:rPr lang="en-US" altLang="zh-CN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S3.  Effects of MFAE on the reproduction of </a:t>
            </a:r>
            <a:r>
              <a:rPr lang="en-US" altLang="zh-CN" sz="16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C. elegans</a:t>
            </a:r>
            <a:r>
              <a:rPr lang="en-US" altLang="zh-CN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. </a:t>
            </a:r>
            <a:endParaRPr lang="en-US" altLang="zh-CN" sz="1600" b="1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Note: N2 nematodes were exposed to either MFAE (0.2, 1.0, 5.0 mg/mL) or C3G (0.2 mg/mL) for 6 d. </a:t>
            </a:r>
            <a:endParaRPr lang="en-US" altLang="zh-CN" sz="16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graphicFrame>
        <p:nvGraphicFramePr>
          <p:cNvPr id="5" name="对象 4"/>
          <p:cNvGraphicFramePr/>
          <p:nvPr/>
        </p:nvGraphicFramePr>
        <p:xfrm>
          <a:off x="3124200" y="970152"/>
          <a:ext cx="5943599" cy="40813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" name="Prism 8" r:id="rId1" imgW="3752850" imgH="2667000" progId="Prism8.Document">
                  <p:embed/>
                </p:oleObj>
              </mc:Choice>
              <mc:Fallback>
                <p:oleObj name="Prism 8" r:id="rId1" imgW="3752850" imgH="2667000" progId="Prism8.Document">
                  <p:embed/>
                  <p:pic>
                    <p:nvPicPr>
                      <p:cNvPr id="0" name="对象 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124200" y="970152"/>
                        <a:ext cx="5943599" cy="408134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ags/tag1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KSO_WM_BEAUTIFY_FLAG" val=""/>
</p:tagLst>
</file>

<file path=ppt/tags/tag4.xml><?xml version="1.0" encoding="utf-8"?>
<p:tagLst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635</Words>
  <Application>WPS 演示</Application>
  <PresentationFormat>宽屏</PresentationFormat>
  <Paragraphs>17</Paragraphs>
  <Slides>3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5</vt:i4>
      </vt:variant>
      <vt:variant>
        <vt:lpstr>幻灯片标题</vt:lpstr>
      </vt:variant>
      <vt:variant>
        <vt:i4>3</vt:i4>
      </vt:variant>
    </vt:vector>
  </HeadingPairs>
  <TitlesOfParts>
    <vt:vector size="18" baseType="lpstr">
      <vt:lpstr>Arial</vt:lpstr>
      <vt:lpstr>宋体</vt:lpstr>
      <vt:lpstr>Wingdings</vt:lpstr>
      <vt:lpstr>Times New Roman</vt:lpstr>
      <vt:lpstr>等线</vt:lpstr>
      <vt:lpstr>微软雅黑</vt:lpstr>
      <vt:lpstr>Arial Unicode MS</vt:lpstr>
      <vt:lpstr>等线 Light</vt:lpstr>
      <vt:lpstr>Calibri</vt:lpstr>
      <vt:lpstr>Office 主题​​</vt:lpstr>
      <vt:lpstr>Prism7.Document</vt:lpstr>
      <vt:lpstr>Prism7.Document</vt:lpstr>
      <vt:lpstr>Prism7.Document</vt:lpstr>
      <vt:lpstr>Prism7.Document</vt:lpstr>
      <vt:lpstr>Prism8.Document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Gui Zhongzheng</dc:creator>
  <cp:lastModifiedBy>李煜麒</cp:lastModifiedBy>
  <cp:revision>5</cp:revision>
  <dcterms:created xsi:type="dcterms:W3CDTF">2025-01-06T02:16:00Z</dcterms:created>
  <dcterms:modified xsi:type="dcterms:W3CDTF">2025-06-26T11:55:28Z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017DF2AD4AAA4B1CAD97A014C37F7B69_12</vt:lpwstr>
  </property>
  <property fmtid="{D5CDD505-2E9C-101B-9397-08002B2CF9AE}" pid="3" name="KSOProductBuildVer">
    <vt:lpwstr>2052-12.1.0.21915</vt:lpwstr>
  </property>
</Properties>
</file>