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6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garet" initials="M" lastIdx="17" clrIdx="0">
    <p:extLst>
      <p:ext uri="{19B8F6BF-5375-455C-9EA6-DF929625EA0E}">
        <p15:presenceInfo xmlns:p15="http://schemas.microsoft.com/office/powerpoint/2012/main" userId="4d3f945266e59f82" providerId="Windows Live"/>
      </p:ext>
    </p:extLst>
  </p:cmAuthor>
  <p:cmAuthor id="2" name="CARLY G SOBOL" initials="CGS" lastIdx="10" clrIdx="1">
    <p:extLst>
      <p:ext uri="{19B8F6BF-5375-455C-9EA6-DF929625EA0E}">
        <p15:presenceInfo xmlns:p15="http://schemas.microsoft.com/office/powerpoint/2012/main" userId="S::csobol@wisc.edu::6b3f3b5c-254e-41ed-b8aa-3e27da74f9d9" providerId="AD"/>
      </p:ext>
    </p:extLst>
  </p:cmAuthor>
  <p:cmAuthor id="3" name="GRETCHEN SCHWARZE" initials="GS" lastIdx="6" clrIdx="2">
    <p:extLst>
      <p:ext uri="{19B8F6BF-5375-455C-9EA6-DF929625EA0E}">
        <p15:presenceInfo xmlns:p15="http://schemas.microsoft.com/office/powerpoint/2012/main" userId="GRETCHEN SCHWARZ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E79"/>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78"/>
    <p:restoredTop sz="75940"/>
  </p:normalViewPr>
  <p:slideViewPr>
    <p:cSldViewPr snapToGrid="0">
      <p:cViewPr varScale="1">
        <p:scale>
          <a:sx n="86" d="100"/>
          <a:sy n="86" d="100"/>
        </p:scale>
        <p:origin x="128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F6EDF7-5EBD-6C46-8B12-1B2C4CBC6672}" type="datetimeFigureOut">
              <a:rPr lang="en-US" smtClean="0"/>
              <a:t>7/1/25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CCA248-16C4-DA48-8BC9-EC1CC3672FC4}" type="slidenum">
              <a:rPr lang="en-US" smtClean="0"/>
              <a:t>‹#›</a:t>
            </a:fld>
            <a:endParaRPr lang="en-US"/>
          </a:p>
        </p:txBody>
      </p:sp>
    </p:spTree>
    <p:extLst>
      <p:ext uri="{BB962C8B-B14F-4D97-AF65-F5344CB8AC3E}">
        <p14:creationId xmlns:p14="http://schemas.microsoft.com/office/powerpoint/2010/main" val="2810151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CCA248-16C4-DA48-8BC9-EC1CC3672FC4}" type="slidenum">
              <a:rPr lang="en-US" smtClean="0"/>
              <a:t>1</a:t>
            </a:fld>
            <a:endParaRPr lang="en-US"/>
          </a:p>
        </p:txBody>
      </p:sp>
    </p:spTree>
    <p:extLst>
      <p:ext uri="{BB962C8B-B14F-4D97-AF65-F5344CB8AC3E}">
        <p14:creationId xmlns:p14="http://schemas.microsoft.com/office/powerpoint/2010/main" val="917686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5B57B-06DC-4DEC-1B26-36D2E9304A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CC7BA2-1C15-D92D-33E4-70E4949261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C775EB-30CB-0CAA-30CB-39B725E23E44}"/>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5" name="Footer Placeholder 4">
            <a:extLst>
              <a:ext uri="{FF2B5EF4-FFF2-40B4-BE49-F238E27FC236}">
                <a16:creationId xmlns:a16="http://schemas.microsoft.com/office/drawing/2014/main" id="{F7BB4F9D-145B-E366-A033-6FBED93AA9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0F928-B663-B4E6-FDF1-0B7E734FE562}"/>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2243653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0F6FB-19ED-5B04-EBD6-3C7BDB3EE4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96D2E1-A1A2-45D3-9095-18D9C7F11E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CA5716-38D0-1F09-24C2-21ED282CC6BD}"/>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5" name="Footer Placeholder 4">
            <a:extLst>
              <a:ext uri="{FF2B5EF4-FFF2-40B4-BE49-F238E27FC236}">
                <a16:creationId xmlns:a16="http://schemas.microsoft.com/office/drawing/2014/main" id="{F53281D8-6096-CE89-AE3C-A3ABEEF10A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CF159D-37E9-85FB-AF29-DF813C7DD8BD}"/>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2616246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56933-393D-636E-2B5A-C1CB167960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B5C376-EDC2-8AB5-4038-FB80DA11C5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783956-7CE5-89CB-5D1C-570BF30A672E}"/>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5" name="Footer Placeholder 4">
            <a:extLst>
              <a:ext uri="{FF2B5EF4-FFF2-40B4-BE49-F238E27FC236}">
                <a16:creationId xmlns:a16="http://schemas.microsoft.com/office/drawing/2014/main" id="{8BAE1CC6-DDC0-8767-DE8B-1A739A6F06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54BC1C-1AF3-F44B-CAA0-97775E285CC6}"/>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3603928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17832-1742-8625-6515-2ABE39330C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6A5F0C-3988-2F22-500E-A72019E0CA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33F942-26BD-1D5C-935E-BDB2DE384D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106979-51CD-4B33-75BC-90F98AE822E7}"/>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6" name="Footer Placeholder 5">
            <a:extLst>
              <a:ext uri="{FF2B5EF4-FFF2-40B4-BE49-F238E27FC236}">
                <a16:creationId xmlns:a16="http://schemas.microsoft.com/office/drawing/2014/main" id="{B10C1D31-31FF-AA55-0B29-8589D1B4B0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5BD4FD-D584-2EA6-0499-D453349B6793}"/>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3077678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B8C79-A124-F05F-4740-471919A6D5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DB323B-549D-7CA2-6805-BA66DD89C9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A7D58C-EF3E-6006-651A-B220E241D7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359424-132C-1EE5-99D9-B9F4B4C059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E9D687-BF39-3D07-CD79-78777EFF2B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E8D647-51B0-61D8-5ADD-42C39D894744}"/>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8" name="Footer Placeholder 7">
            <a:extLst>
              <a:ext uri="{FF2B5EF4-FFF2-40B4-BE49-F238E27FC236}">
                <a16:creationId xmlns:a16="http://schemas.microsoft.com/office/drawing/2014/main" id="{76347151-BD6F-E549-79BC-092C295CA7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B4789F-1AA7-C02E-7EBE-BCF45F778F94}"/>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3153085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DE639-97B6-70A1-8FC7-CE9DAAB0A9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0815C0-AA23-46F9-94FB-A7FD25DD546D}"/>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4" name="Footer Placeholder 3">
            <a:extLst>
              <a:ext uri="{FF2B5EF4-FFF2-40B4-BE49-F238E27FC236}">
                <a16:creationId xmlns:a16="http://schemas.microsoft.com/office/drawing/2014/main" id="{852204BB-14AD-30C9-1B17-E4D1CA6DEFA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666045-F92F-633C-039E-55CA249E8963}"/>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3740134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B58145-429C-9FF3-8DFE-3DE095B0BA7A}"/>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3" name="Footer Placeholder 2">
            <a:extLst>
              <a:ext uri="{FF2B5EF4-FFF2-40B4-BE49-F238E27FC236}">
                <a16:creationId xmlns:a16="http://schemas.microsoft.com/office/drawing/2014/main" id="{E81DD522-B5C9-EBE6-0604-16805434E4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89E821-F921-BFAE-C5F9-68E047B624AA}"/>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1263808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05F23-FE6F-46CB-5060-E1794DA634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E06700-C50A-49BD-F8CE-876373F489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C44824-BE62-6A35-DD54-4728C5DAC0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5CB473-03FF-3FB2-F684-6BA44B6D1826}"/>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6" name="Footer Placeholder 5">
            <a:extLst>
              <a:ext uri="{FF2B5EF4-FFF2-40B4-BE49-F238E27FC236}">
                <a16:creationId xmlns:a16="http://schemas.microsoft.com/office/drawing/2014/main" id="{265EE75C-C8BE-B6D8-1099-1B179F2B39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8D4D2A-7260-2E5A-978B-DF62C603BB1A}"/>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646323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040E0-C11A-2F8F-166A-AF41BAD82E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041DCF-A656-ECD1-A632-6B254415CA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0892C2-5564-A39E-6D4E-71860D73CB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66B1EA-BDB1-F584-5DFE-20351FE4417B}"/>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6" name="Footer Placeholder 5">
            <a:extLst>
              <a:ext uri="{FF2B5EF4-FFF2-40B4-BE49-F238E27FC236}">
                <a16:creationId xmlns:a16="http://schemas.microsoft.com/office/drawing/2014/main" id="{F0A5FF0A-A8A1-A96C-B0FC-5D24F188FA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D78FE6-512D-B713-AC85-BB5074327E2D}"/>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2254694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D4F6F-8B46-27F6-07BB-024D46227D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8F559F-FBA3-FC37-8817-134A2C552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4B1073-5CD4-5204-AD37-DE82533CE94E}"/>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5" name="Footer Placeholder 4">
            <a:extLst>
              <a:ext uri="{FF2B5EF4-FFF2-40B4-BE49-F238E27FC236}">
                <a16:creationId xmlns:a16="http://schemas.microsoft.com/office/drawing/2014/main" id="{DADDD134-F531-DBAC-D50B-909B4160D6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3FCF96-F0DB-C255-D06E-E97AF48BE420}"/>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2308610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22DC06-0889-93E4-8122-E0318A8F8B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94BCB5-101D-00EB-96EB-24CF6DCA9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B092BE-B500-F7A7-9B2D-269BB7D03804}"/>
              </a:ext>
            </a:extLst>
          </p:cNvPr>
          <p:cNvSpPr>
            <a:spLocks noGrp="1"/>
          </p:cNvSpPr>
          <p:nvPr>
            <p:ph type="dt" sz="half" idx="10"/>
          </p:nvPr>
        </p:nvSpPr>
        <p:spPr/>
        <p:txBody>
          <a:bodyPr/>
          <a:lstStyle/>
          <a:p>
            <a:fld id="{A3F592D0-8A20-964F-B23C-FBACFF22E6CB}" type="datetimeFigureOut">
              <a:rPr lang="en-US" smtClean="0"/>
              <a:t>7/1/25</a:t>
            </a:fld>
            <a:endParaRPr lang="en-US"/>
          </a:p>
        </p:txBody>
      </p:sp>
      <p:sp>
        <p:nvSpPr>
          <p:cNvPr id="5" name="Footer Placeholder 4">
            <a:extLst>
              <a:ext uri="{FF2B5EF4-FFF2-40B4-BE49-F238E27FC236}">
                <a16:creationId xmlns:a16="http://schemas.microsoft.com/office/drawing/2014/main" id="{6638B741-5DC9-9C66-4EFA-5BF164B19E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CB8DAA-52C4-7E3B-B2E7-9D075E71FC85}"/>
              </a:ext>
            </a:extLst>
          </p:cNvPr>
          <p:cNvSpPr>
            <a:spLocks noGrp="1"/>
          </p:cNvSpPr>
          <p:nvPr>
            <p:ph type="sldNum" sz="quarter" idx="12"/>
          </p:nvPr>
        </p:nvSpPr>
        <p:spPr/>
        <p:txBody>
          <a:bodyPr/>
          <a:lstStyle/>
          <a:p>
            <a:fld id="{CD991694-7ECC-1F45-BEC2-B772FFDA7C1F}" type="slidenum">
              <a:rPr lang="en-US" smtClean="0"/>
              <a:t>‹#›</a:t>
            </a:fld>
            <a:endParaRPr lang="en-US"/>
          </a:p>
        </p:txBody>
      </p:sp>
    </p:spTree>
    <p:extLst>
      <p:ext uri="{BB962C8B-B14F-4D97-AF65-F5344CB8AC3E}">
        <p14:creationId xmlns:p14="http://schemas.microsoft.com/office/powerpoint/2010/main" val="873007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211606-EBC6-13F4-7F5C-A0EB7A2016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6D2B95-A8E3-0E8D-A8B1-48606EF8B0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2D242C-80A1-1054-E85A-7D0C5A7103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F592D0-8A20-964F-B23C-FBACFF22E6CB}" type="datetimeFigureOut">
              <a:rPr lang="en-US" smtClean="0"/>
              <a:t>7/1/25</a:t>
            </a:fld>
            <a:endParaRPr lang="en-US"/>
          </a:p>
        </p:txBody>
      </p:sp>
      <p:sp>
        <p:nvSpPr>
          <p:cNvPr id="5" name="Footer Placeholder 4">
            <a:extLst>
              <a:ext uri="{FF2B5EF4-FFF2-40B4-BE49-F238E27FC236}">
                <a16:creationId xmlns:a16="http://schemas.microsoft.com/office/drawing/2014/main" id="{4938B035-FB6D-6F5E-A17C-B4A88C2DAC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D0ECF91-3B6A-8E3A-3A97-E12EA5E6F9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991694-7ECC-1F45-BEC2-B772FFDA7C1F}" type="slidenum">
              <a:rPr lang="en-US" smtClean="0"/>
              <a:t>‹#›</a:t>
            </a:fld>
            <a:endParaRPr lang="en-US"/>
          </a:p>
        </p:txBody>
      </p:sp>
    </p:spTree>
    <p:extLst>
      <p:ext uri="{BB962C8B-B14F-4D97-AF65-F5344CB8AC3E}">
        <p14:creationId xmlns:p14="http://schemas.microsoft.com/office/powerpoint/2010/main" val="1628754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6F586F1-A87E-AC25-F16E-BB098269E428}"/>
              </a:ext>
            </a:extLst>
          </p:cNvPr>
          <p:cNvGraphicFramePr>
            <a:graphicFrameLocks noGrp="1"/>
          </p:cNvGraphicFramePr>
          <p:nvPr>
            <p:ph idx="1"/>
            <p:extLst>
              <p:ext uri="{D42A27DB-BD31-4B8C-83A1-F6EECF244321}">
                <p14:modId xmlns:p14="http://schemas.microsoft.com/office/powerpoint/2010/main" val="2981091015"/>
              </p:ext>
            </p:extLst>
          </p:nvPr>
        </p:nvGraphicFramePr>
        <p:xfrm>
          <a:off x="329784" y="779488"/>
          <a:ext cx="11017770" cy="4107305"/>
        </p:xfrm>
        <a:graphic>
          <a:graphicData uri="http://schemas.openxmlformats.org/drawingml/2006/table">
            <a:tbl>
              <a:tblPr firstRow="1" firstCol="1" bandRow="1">
                <a:tableStyleId>{5940675A-B579-460E-94D1-54222C63F5DA}</a:tableStyleId>
              </a:tblPr>
              <a:tblGrid>
                <a:gridCol w="1864547">
                  <a:extLst>
                    <a:ext uri="{9D8B030D-6E8A-4147-A177-3AD203B41FA5}">
                      <a16:colId xmlns:a16="http://schemas.microsoft.com/office/drawing/2014/main" val="1085522227"/>
                    </a:ext>
                  </a:extLst>
                </a:gridCol>
                <a:gridCol w="9153223">
                  <a:extLst>
                    <a:ext uri="{9D8B030D-6E8A-4147-A177-3AD203B41FA5}">
                      <a16:colId xmlns:a16="http://schemas.microsoft.com/office/drawing/2014/main" val="4180201116"/>
                    </a:ext>
                  </a:extLst>
                </a:gridCol>
              </a:tblGrid>
              <a:tr h="1928705">
                <a:tc>
                  <a:txBody>
                    <a:bodyPr/>
                    <a:lstStyle/>
                    <a:p>
                      <a:pPr marL="0" marR="0" algn="l">
                        <a:lnSpc>
                          <a:spcPct val="115000"/>
                        </a:lnSpc>
                        <a:spcAft>
                          <a:spcPts val="800"/>
                        </a:spcAft>
                        <a:buNone/>
                      </a:pPr>
                      <a:r>
                        <a:rPr lang="en-US" sz="1400" kern="100" dirty="0">
                          <a:effectLst/>
                          <a:latin typeface="Aptos" panose="020B0004020202020204" pitchFamily="34" charset="0"/>
                        </a:rPr>
                        <a:t>FCS skills are immediately useful for learners and trainers in multiple aspects of surgical care.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288" marR="50288" marT="0" marB="0"/>
                </a:tc>
                <a:tc>
                  <a:txBody>
                    <a:bodyPr/>
                    <a:lstStyle/>
                    <a:p>
                      <a:pPr marL="0" marR="0" algn="l">
                        <a:lnSpc>
                          <a:spcPct val="115000"/>
                        </a:lnSpc>
                        <a:spcAft>
                          <a:spcPts val="800"/>
                        </a:spcAft>
                        <a:buNone/>
                      </a:pPr>
                      <a:r>
                        <a:rPr lang="en-US" sz="1400" kern="100" dirty="0">
                          <a:effectLst/>
                          <a:latin typeface="Aptos" panose="020B0004020202020204" pitchFamily="34" charset="0"/>
                        </a:rPr>
                        <a:t>I think it’s [FCS skillset] excellent, you know all these things we’re teaching the residents are things that we struggle with on a daily basis, you know, multiple times throughout the day.” -Trainer</a:t>
                      </a:r>
                    </a:p>
                    <a:p>
                      <a:pPr marL="0" marR="0" algn="l">
                        <a:lnSpc>
                          <a:spcPct val="115000"/>
                        </a:lnSpc>
                        <a:spcAft>
                          <a:spcPts val="800"/>
                        </a:spcAft>
                        <a:buNone/>
                      </a:pPr>
                      <a:r>
                        <a:rPr lang="en-US" sz="1400" kern="100" dirty="0">
                          <a:effectLst/>
                          <a:latin typeface="Aptos" panose="020B0004020202020204" pitchFamily="34" charset="0"/>
                        </a:rPr>
                        <a:t>“I think that’s [PGY3 session] effective and something that I haven’t been intentional about in the past but would be more intentional about in the future.” -Resident</a:t>
                      </a:r>
                    </a:p>
                    <a:p>
                      <a:pPr marL="0" marR="0" algn="l">
                        <a:lnSpc>
                          <a:spcPct val="115000"/>
                        </a:lnSpc>
                        <a:spcAft>
                          <a:spcPts val="800"/>
                        </a:spcAft>
                        <a:buNone/>
                      </a:pPr>
                      <a:r>
                        <a:rPr lang="en-US" sz="1400" kern="100" dirty="0">
                          <a:effectLst/>
                          <a:latin typeface="Aptos" panose="020B0004020202020204" pitchFamily="34" charset="0"/>
                        </a:rPr>
                        <a:t>“I’m thinking, okay, you know how are we going to fix this for them? And I was like, wait a second, they don’t need an answer from me to solve the problem. Let me just acknowledge the emotion” -Trainer</a:t>
                      </a:r>
                    </a:p>
                  </a:txBody>
                  <a:tcPr marL="50288" marR="50288" marT="0" marB="0"/>
                </a:tc>
                <a:extLst>
                  <a:ext uri="{0D108BD9-81ED-4DB2-BD59-A6C34878D82A}">
                    <a16:rowId xmlns:a16="http://schemas.microsoft.com/office/drawing/2014/main" val="1978948973"/>
                  </a:ext>
                </a:extLst>
              </a:tr>
              <a:tr h="2178600">
                <a:tc>
                  <a:txBody>
                    <a:bodyPr/>
                    <a:lstStyle/>
                    <a:p>
                      <a:pPr marL="0" marR="0" algn="l">
                        <a:lnSpc>
                          <a:spcPct val="115000"/>
                        </a:lnSpc>
                        <a:spcAft>
                          <a:spcPts val="800"/>
                        </a:spcAft>
                        <a:buNone/>
                      </a:pPr>
                      <a:r>
                        <a:rPr lang="en-US" sz="1400" kern="100" dirty="0">
                          <a:effectLst/>
                          <a:latin typeface="Aptos" panose="020B0004020202020204" pitchFamily="34" charset="0"/>
                        </a:rPr>
                        <a:t>The FCS curriculum content is essential to surgical practice.</a:t>
                      </a:r>
                    </a:p>
                    <a:p>
                      <a:pPr marL="0" marR="0" algn="l">
                        <a:lnSpc>
                          <a:spcPct val="115000"/>
                        </a:lnSpc>
                        <a:spcAft>
                          <a:spcPts val="800"/>
                        </a:spcAft>
                        <a:buNone/>
                      </a:pPr>
                      <a:r>
                        <a:rPr lang="en-US" sz="1400" kern="100" dirty="0">
                          <a:effectLst/>
                          <a:latin typeface="Aptos" panose="020B0004020202020204" pitchFamily="34"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288" marR="50288" marT="0" marB="0"/>
                </a:tc>
                <a:tc>
                  <a:txBody>
                    <a:bodyPr/>
                    <a:lstStyle/>
                    <a:p>
                      <a:pPr marL="0" marR="0" algn="l">
                        <a:lnSpc>
                          <a:spcPct val="115000"/>
                        </a:lnSpc>
                        <a:spcAft>
                          <a:spcPts val="800"/>
                        </a:spcAft>
                        <a:buNone/>
                      </a:pPr>
                      <a:r>
                        <a:rPr lang="en-US" sz="1400" kern="100" dirty="0">
                          <a:effectLst/>
                          <a:latin typeface="Aptos" panose="020B0004020202020204" pitchFamily="34" charset="0"/>
                        </a:rPr>
                        <a:t>“This is not something that people should be debating whether they include in their curriculum. This has to be included… [FCS] doesn’t try to do 20 things, it narrows it down to really important basics.” -Key Personnel</a:t>
                      </a:r>
                    </a:p>
                    <a:p>
                      <a:pPr marL="0" marR="0" algn="l">
                        <a:lnSpc>
                          <a:spcPct val="115000"/>
                        </a:lnSpc>
                        <a:spcAft>
                          <a:spcPts val="800"/>
                        </a:spcAft>
                        <a:buNone/>
                      </a:pPr>
                      <a:r>
                        <a:rPr lang="en-US" sz="1400" kern="100" dirty="0">
                          <a:effectLst/>
                          <a:latin typeface="Aptos" panose="020B0004020202020204" pitchFamily="34" charset="0"/>
                        </a:rPr>
                        <a:t>“I think it really did highlight the importance of having training for these discussions. Because then we can apply what we’ve learned through these discussions, and it does not have to be, you know a palliative care type of talk” -Resident</a:t>
                      </a:r>
                    </a:p>
                    <a:p>
                      <a:pPr marL="0" marR="0" algn="l">
                        <a:lnSpc>
                          <a:spcPct val="115000"/>
                        </a:lnSpc>
                        <a:spcAft>
                          <a:spcPts val="800"/>
                        </a:spcAft>
                        <a:buNone/>
                      </a:pPr>
                      <a:r>
                        <a:rPr lang="en-US" sz="1400" kern="100" dirty="0">
                          <a:effectLst/>
                          <a:latin typeface="Aptos" panose="020B0004020202020204" pitchFamily="34" charset="0"/>
                        </a:rPr>
                        <a:t>“We’re like, oh, that was really good, I wish we had more of that” -Resident</a:t>
                      </a:r>
                    </a:p>
                    <a:p>
                      <a:pPr marL="0" marR="0" algn="l">
                        <a:lnSpc>
                          <a:spcPct val="115000"/>
                        </a:lnSpc>
                        <a:spcAft>
                          <a:spcPts val="800"/>
                        </a:spcAft>
                        <a:buNone/>
                      </a:pPr>
                      <a:r>
                        <a:rPr lang="en-US" sz="1400" kern="100" dirty="0">
                          <a:effectLst/>
                          <a:latin typeface="Aptos" panose="020B0004020202020204" pitchFamily="34" charset="0"/>
                        </a:rPr>
                        <a:t>“The curriculum was really good, because we don’t really get much exposure, but we are exposed to this every day in the real world.” -Resident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288" marR="50288" marT="0" marB="0"/>
                </a:tc>
                <a:extLst>
                  <a:ext uri="{0D108BD9-81ED-4DB2-BD59-A6C34878D82A}">
                    <a16:rowId xmlns:a16="http://schemas.microsoft.com/office/drawing/2014/main" val="2049730844"/>
                  </a:ext>
                </a:extLst>
              </a:tr>
            </a:tbl>
          </a:graphicData>
        </a:graphic>
      </p:graphicFrame>
      <p:sp>
        <p:nvSpPr>
          <p:cNvPr id="8" name="TextBox 7">
            <a:extLst>
              <a:ext uri="{FF2B5EF4-FFF2-40B4-BE49-F238E27FC236}">
                <a16:creationId xmlns:a16="http://schemas.microsoft.com/office/drawing/2014/main" id="{61704A4C-615E-F5E5-C883-168FDDE59AAD}"/>
              </a:ext>
            </a:extLst>
          </p:cNvPr>
          <p:cNvSpPr txBox="1"/>
          <p:nvPr/>
        </p:nvSpPr>
        <p:spPr>
          <a:xfrm>
            <a:off x="232347" y="452607"/>
            <a:ext cx="8267076" cy="327910"/>
          </a:xfrm>
          <a:prstGeom prst="rect">
            <a:avLst/>
          </a:prstGeom>
          <a:noFill/>
        </p:spPr>
        <p:txBody>
          <a:bodyPr wrap="square">
            <a:spAutoFit/>
          </a:bodyPr>
          <a:lstStyle/>
          <a:p>
            <a:pPr marL="0" marR="0">
              <a:lnSpc>
                <a:spcPct val="115000"/>
              </a:lnSpc>
              <a:spcAft>
                <a:spcPts val="800"/>
              </a:spcAft>
            </a:pPr>
            <a:r>
              <a:rPr lang="en-US" sz="1400" b="1" kern="100" dirty="0">
                <a:effectLst/>
                <a:latin typeface="Aptos" panose="020B0004020202020204" pitchFamily="34" charset="0"/>
                <a:ea typeface="Aptos" panose="020B0004020202020204" pitchFamily="34" charset="0"/>
                <a:cs typeface="Times New Roman" panose="02020603050405020304" pitchFamily="18" charset="0"/>
              </a:rPr>
              <a:t>Table 2 </a:t>
            </a:r>
            <a:r>
              <a:rPr lang="en-US" sz="1400" kern="100" dirty="0">
                <a:latin typeface="Aptos" panose="020B0004020202020204" pitchFamily="34" charset="0"/>
                <a:ea typeface="Aptos" panose="020B0004020202020204" pitchFamily="34" charset="0"/>
                <a:cs typeface="Times New Roman" panose="02020603050405020304" pitchFamily="18" charset="0"/>
              </a:rPr>
              <a:t>Respondent Perspectives on FCS Content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64729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874</TotalTime>
  <Words>298</Words>
  <Application>Microsoft Macintosh PowerPoint</Application>
  <PresentationFormat>Widescreen</PresentationFormat>
  <Paragraphs>12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CARLY G SOBOL</dc:creator>
  <cp:lastModifiedBy>CARLY G SOBOL</cp:lastModifiedBy>
  <cp:revision>317</cp:revision>
  <dcterms:created xsi:type="dcterms:W3CDTF">2025-06-17T16:57:06Z</dcterms:created>
  <dcterms:modified xsi:type="dcterms:W3CDTF">2025-07-01T18:27:29Z</dcterms:modified>
</cp:coreProperties>
</file>