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aret" initials="M" lastIdx="17" clrIdx="0">
    <p:extLst>
      <p:ext uri="{19B8F6BF-5375-455C-9EA6-DF929625EA0E}">
        <p15:presenceInfo xmlns:p15="http://schemas.microsoft.com/office/powerpoint/2012/main" userId="4d3f945266e59f82" providerId="Windows Live"/>
      </p:ext>
    </p:extLst>
  </p:cmAuthor>
  <p:cmAuthor id="2" name="CARLY G SOBOL" initials="CGS" lastIdx="10" clrIdx="1">
    <p:extLst>
      <p:ext uri="{19B8F6BF-5375-455C-9EA6-DF929625EA0E}">
        <p15:presenceInfo xmlns:p15="http://schemas.microsoft.com/office/powerpoint/2012/main" userId="S::csobol@wisc.edu::6b3f3b5c-254e-41ed-b8aa-3e27da74f9d9" providerId="AD"/>
      </p:ext>
    </p:extLst>
  </p:cmAuthor>
  <p:cmAuthor id="3" name="GRETCHEN SCHWARZE" initials="GS" lastIdx="6" clrIdx="2">
    <p:extLst>
      <p:ext uri="{19B8F6BF-5375-455C-9EA6-DF929625EA0E}">
        <p15:presenceInfo xmlns:p15="http://schemas.microsoft.com/office/powerpoint/2012/main" userId="GRETCHEN SCHWARZ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78"/>
    <p:restoredTop sz="75940"/>
  </p:normalViewPr>
  <p:slideViewPr>
    <p:cSldViewPr snapToGrid="0">
      <p:cViewPr varScale="1">
        <p:scale>
          <a:sx n="86" d="100"/>
          <a:sy n="86" d="100"/>
        </p:scale>
        <p:origin x="1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6EDF7-5EBD-6C46-8B12-1B2C4CBC6672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CA248-16C4-DA48-8BC9-EC1CC3672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51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A248-16C4-DA48-8BC9-EC1CC3672F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32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5B57B-06DC-4DEC-1B26-36D2E9304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C7BA2-1C15-D92D-33E4-70E494926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775EB-30CB-0CAA-30CB-39B725E23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B4F9D-145B-E366-A033-6FBED93AA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0F928-B663-B4E6-FDF1-0B7E734F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5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0F6FB-19ED-5B04-EBD6-3C7BDB3E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6D2E1-A1A2-45D3-9095-18D9C7F11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A5716-38D0-1F09-24C2-21ED282C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281D8-6096-CE89-AE3C-A3ABEEF1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F159D-37E9-85FB-AF29-DF813C7D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4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6933-393D-636E-2B5A-C1CB1679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5C376-EDC2-8AB5-4038-FB80DA11C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83956-7CE5-89CB-5D1C-570BF30A6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E1CC6-DDC0-8767-DE8B-1A739A6F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BC1C-1AF3-F44B-CAA0-97775E28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2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7832-1742-8625-6515-2ABE3933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5F0C-3988-2F22-500E-A72019E0C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3F942-26BD-1D5C-935E-BDB2DE384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06979-51CD-4B33-75BC-90F98AE82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C1D31-31FF-AA55-0B29-8589D1B4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BD4FD-D584-2EA6-0499-D453349B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7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8C79-A124-F05F-4740-471919A6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B323B-549D-7CA2-6805-BA66DD89C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7D58C-EF3E-6006-651A-B220E241D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359424-132C-1EE5-99D9-B9F4B4C05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9D687-BF39-3D07-CD79-78777EFF2B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8D647-51B0-61D8-5ADD-42C39D894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347151-BD6F-E549-79BC-092C295CA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B4789F-1AA7-C02E-7EBE-BCF45F77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8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DE639-97B6-70A1-8FC7-CE9DAAB0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0815C0-AA23-46F9-94FB-A7FD25DD5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2204BB-14AD-30C9-1B17-E4D1CA6D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66045-F92F-633C-039E-55CA249E8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3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B58145-429C-9FF3-8DFE-3DE095B0B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DD522-B5C9-EBE6-0604-16805434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9E821-F921-BFAE-C5F9-68E047B6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0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5F23-FE6F-46CB-5060-E1794DA63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06700-C50A-49BD-F8CE-876373F4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44824-BE62-6A35-DD54-4728C5DA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CB473-03FF-3FB2-F684-6BA44B6D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5EE75C-C8BE-B6D8-1099-1B179F2B3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D4D2A-7260-2E5A-978B-DF62C603B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2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40E0-C11A-2F8F-166A-AF41BAD82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41DCF-A656-ECD1-A632-6B254415C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892C2-5564-A39E-6D4E-71860D73C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6B1EA-BDB1-F584-5DFE-20351FE4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5FF0A-A8A1-A96C-B0FC-5D24F188F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78FE6-512D-B713-AC85-BB507432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9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4F6F-8B46-27F6-07BB-024D4622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F559F-FBA3-FC37-8817-134A2C552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B1073-5CD4-5204-AD37-DE82533C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DD134-F531-DBAC-D50B-909B4160D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FCF96-F0DB-C255-D06E-E97AF48B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1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22DC06-0889-93E4-8122-E0318A8F8B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94BCB5-101D-00EB-96EB-24CF6DCA9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092BE-B500-F7A7-9B2D-269BB7D0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8B741-5DC9-9C66-4EFA-5BF164B19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B8DAA-52C4-7E3B-B2E7-9D075E71F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0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211606-EBC6-13F4-7F5C-A0EB7A20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D2B95-A8E3-0E8D-A8B1-48606EF8B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D242C-80A1-1054-E85A-7D0C5A710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F592D0-8A20-964F-B23C-FBACFF22E6CB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8B035-FB6D-6F5E-A17C-B4A88C2DA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ECF91-3B6A-8E3A-3A97-E12EA5E6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991694-7ECC-1F45-BEC2-B772FFDA7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5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98246F-D058-A4D6-FDE6-E9336EAD5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524053"/>
              </p:ext>
            </p:extLst>
          </p:nvPr>
        </p:nvGraphicFramePr>
        <p:xfrm>
          <a:off x="2298380" y="374881"/>
          <a:ext cx="7385373" cy="5415764"/>
        </p:xfrm>
        <a:graphic>
          <a:graphicData uri="http://schemas.openxmlformats.org/drawingml/2006/table">
            <a:tbl>
              <a:tblPr firstRow="1" firstCol="1" bandRow="1"/>
              <a:tblGrid>
                <a:gridCol w="3517802">
                  <a:extLst>
                    <a:ext uri="{9D8B030D-6E8A-4147-A177-3AD203B41FA5}">
                      <a16:colId xmlns:a16="http://schemas.microsoft.com/office/drawing/2014/main" val="918133971"/>
                    </a:ext>
                  </a:extLst>
                </a:gridCol>
                <a:gridCol w="3867571">
                  <a:extLst>
                    <a:ext uri="{9D8B030D-6E8A-4147-A177-3AD203B41FA5}">
                      <a16:colId xmlns:a16="http://schemas.microsoft.com/office/drawing/2014/main" val="3291610525"/>
                    </a:ext>
                  </a:extLst>
                </a:gridCol>
              </a:tblGrid>
              <a:tr h="49275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All Respondents</a:t>
                      </a:r>
                    </a:p>
                    <a:p>
                      <a:pPr marL="0" marR="0" algn="ctr" fontAlgn="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 = 12 (%)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8732729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Respondent Roles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880692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Resident Learners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 (17)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60433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Trainers 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6 (50)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829972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Key Personnel </a:t>
                      </a:r>
                      <a:r>
                        <a:rPr lang="en-US" sz="1800" b="0" i="0" u="none" strike="noStrike" kern="100" baseline="300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 (33)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412904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Age, median (Q1, Q3)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40 (35-50)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5410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Gender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10206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Female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10 (83)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6003046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Male 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 (17)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259251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Ethnicity 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364705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Hispanic or Latino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 (17)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001139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Not Hispanic or Latino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10 (83)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165582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Race </a:t>
                      </a:r>
                      <a:r>
                        <a:rPr lang="en-US" sz="1800" b="0" i="0" u="none" strike="noStrike" kern="100" baseline="300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b </a:t>
                      </a: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764711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White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9 (64)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058951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Asian</a:t>
                      </a:r>
                      <a:endParaRPr lang="en-US" sz="1800" b="0" i="0" u="none" strike="noStrike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 (29)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4181"/>
                  </a:ext>
                </a:extLst>
              </a:tr>
              <a:tr h="243928">
                <a:tc>
                  <a:txBody>
                    <a:bodyPr/>
                    <a:lstStyle/>
                    <a:p>
                      <a:pPr marL="457200" marR="0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Native (respondent reported)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1 (7)</a:t>
                      </a:r>
                      <a:endParaRPr lang="en-US" sz="1800" b="0" i="0" u="none" strike="noStrike" dirty="0">
                        <a:effectLst/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0799" marR="60799" marT="844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88346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6CB6BE-E833-6FCE-321D-D6B6FC9B6BFD}"/>
              </a:ext>
            </a:extLst>
          </p:cNvPr>
          <p:cNvSpPr txBox="1"/>
          <p:nvPr/>
        </p:nvSpPr>
        <p:spPr>
          <a:xfrm>
            <a:off x="2298380" y="5864952"/>
            <a:ext cx="7385373" cy="1532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aseline="30000" dirty="0">
                <a:latin typeface="Aptos" panose="020B0004020202020204" pitchFamily="34" charset="0"/>
                <a:cs typeface="Calibri" panose="020F0502020204030204" pitchFamily="34" charset="0"/>
              </a:rPr>
              <a:t>a </a:t>
            </a:r>
            <a:r>
              <a:rPr lang="en-US" sz="1400" dirty="0">
                <a:latin typeface="Aptos" panose="020B0004020202020204" pitchFamily="34" charset="0"/>
                <a:cs typeface="Calibri" panose="020F0502020204030204" pitchFamily="34" charset="0"/>
              </a:rPr>
              <a:t>Key personnel: program director, fellowship coordinator, and attending surgeon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aseline="30000" dirty="0">
                <a:latin typeface="Aptos" panose="020B0004020202020204" pitchFamily="34" charset="0"/>
                <a:cs typeface="Calibri" panose="020F0502020204030204" pitchFamily="34" charset="0"/>
              </a:rPr>
              <a:t>b </a:t>
            </a:r>
            <a:r>
              <a:rPr lang="en-US" sz="1400" dirty="0">
                <a:latin typeface="Aptos" panose="020B0004020202020204" pitchFamily="34" charset="0"/>
                <a:cs typeface="Calibri" panose="020F0502020204030204" pitchFamily="34" charset="0"/>
              </a:rPr>
              <a:t>Two respondents identified with multiple races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E71A7-09D7-526A-54DB-3075FE2E7E0D}"/>
              </a:ext>
            </a:extLst>
          </p:cNvPr>
          <p:cNvSpPr txBox="1"/>
          <p:nvPr/>
        </p:nvSpPr>
        <p:spPr>
          <a:xfrm>
            <a:off x="2208440" y="51715"/>
            <a:ext cx="4785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  <a:cs typeface="Calibri" panose="020F0502020204030204" pitchFamily="34" charset="0"/>
              </a:rPr>
              <a:t>Table 1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Characteristics of Interview Respondents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97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120</Words>
  <Application>Microsoft Macintosh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G SOBOL</dc:creator>
  <cp:lastModifiedBy>CARLY G SOBOL</cp:lastModifiedBy>
  <cp:revision>317</cp:revision>
  <dcterms:created xsi:type="dcterms:W3CDTF">2025-06-17T16:57:06Z</dcterms:created>
  <dcterms:modified xsi:type="dcterms:W3CDTF">2025-07-01T18:27:04Z</dcterms:modified>
</cp:coreProperties>
</file>