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
  </p:notesMasterIdLst>
  <p:sldIdLst>
    <p:sldId id="264" r:id="rId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rgaret" initials="M" lastIdx="17" clrIdx="0">
    <p:extLst>
      <p:ext uri="{19B8F6BF-5375-455C-9EA6-DF929625EA0E}">
        <p15:presenceInfo xmlns:p15="http://schemas.microsoft.com/office/powerpoint/2012/main" userId="4d3f945266e59f82" providerId="Windows Live"/>
      </p:ext>
    </p:extLst>
  </p:cmAuthor>
  <p:cmAuthor id="2" name="CARLY G SOBOL" initials="CGS" lastIdx="10" clrIdx="1">
    <p:extLst>
      <p:ext uri="{19B8F6BF-5375-455C-9EA6-DF929625EA0E}">
        <p15:presenceInfo xmlns:p15="http://schemas.microsoft.com/office/powerpoint/2012/main" userId="S::csobol@wisc.edu::6b3f3b5c-254e-41ed-b8aa-3e27da74f9d9" providerId="AD"/>
      </p:ext>
    </p:extLst>
  </p:cmAuthor>
  <p:cmAuthor id="3" name="GRETCHEN SCHWARZE" initials="GS" lastIdx="6" clrIdx="2">
    <p:extLst>
      <p:ext uri="{19B8F6BF-5375-455C-9EA6-DF929625EA0E}">
        <p15:presenceInfo xmlns:p15="http://schemas.microsoft.com/office/powerpoint/2012/main" userId="GRETCHEN SCHWARZE"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7E79"/>
    <a:srgbClr val="FF4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878"/>
    <p:restoredTop sz="75940"/>
  </p:normalViewPr>
  <p:slideViewPr>
    <p:cSldViewPr snapToGrid="0">
      <p:cViewPr varScale="1">
        <p:scale>
          <a:sx n="86" d="100"/>
          <a:sy n="86" d="100"/>
        </p:scale>
        <p:origin x="1280"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9F6EDF7-5EBD-6C46-8B12-1B2C4CBC6672}" type="datetimeFigureOut">
              <a:rPr lang="en-US" smtClean="0"/>
              <a:t>7/1/25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3CCA248-16C4-DA48-8BC9-EC1CC3672FC4}" type="slidenum">
              <a:rPr lang="en-US" smtClean="0"/>
              <a:t>‹#›</a:t>
            </a:fld>
            <a:endParaRPr lang="en-US"/>
          </a:p>
        </p:txBody>
      </p:sp>
    </p:spTree>
    <p:extLst>
      <p:ext uri="{BB962C8B-B14F-4D97-AF65-F5344CB8AC3E}">
        <p14:creationId xmlns:p14="http://schemas.microsoft.com/office/powerpoint/2010/main" val="28101519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3CCA248-16C4-DA48-8BC9-EC1CC3672FC4}" type="slidenum">
              <a:rPr lang="en-US" smtClean="0"/>
              <a:t>1</a:t>
            </a:fld>
            <a:endParaRPr lang="en-US"/>
          </a:p>
        </p:txBody>
      </p:sp>
    </p:spTree>
    <p:extLst>
      <p:ext uri="{BB962C8B-B14F-4D97-AF65-F5344CB8AC3E}">
        <p14:creationId xmlns:p14="http://schemas.microsoft.com/office/powerpoint/2010/main" val="29310008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A5B57B-06DC-4DEC-1B26-36D2E9304A6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4CC7BA2-1C15-D92D-33E4-70E4949261D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6C775EB-30CB-0CAA-30CB-39B725E23E44}"/>
              </a:ext>
            </a:extLst>
          </p:cNvPr>
          <p:cNvSpPr>
            <a:spLocks noGrp="1"/>
          </p:cNvSpPr>
          <p:nvPr>
            <p:ph type="dt" sz="half" idx="10"/>
          </p:nvPr>
        </p:nvSpPr>
        <p:spPr/>
        <p:txBody>
          <a:bodyPr/>
          <a:lstStyle/>
          <a:p>
            <a:fld id="{A3F592D0-8A20-964F-B23C-FBACFF22E6CB}" type="datetimeFigureOut">
              <a:rPr lang="en-US" smtClean="0"/>
              <a:t>7/1/25</a:t>
            </a:fld>
            <a:endParaRPr lang="en-US"/>
          </a:p>
        </p:txBody>
      </p:sp>
      <p:sp>
        <p:nvSpPr>
          <p:cNvPr id="5" name="Footer Placeholder 4">
            <a:extLst>
              <a:ext uri="{FF2B5EF4-FFF2-40B4-BE49-F238E27FC236}">
                <a16:creationId xmlns:a16="http://schemas.microsoft.com/office/drawing/2014/main" id="{F7BB4F9D-145B-E366-A033-6FBED93AA92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F60F928-B663-B4E6-FDF1-0B7E734FE562}"/>
              </a:ext>
            </a:extLst>
          </p:cNvPr>
          <p:cNvSpPr>
            <a:spLocks noGrp="1"/>
          </p:cNvSpPr>
          <p:nvPr>
            <p:ph type="sldNum" sz="quarter" idx="12"/>
          </p:nvPr>
        </p:nvSpPr>
        <p:spPr/>
        <p:txBody>
          <a:bodyPr/>
          <a:lstStyle/>
          <a:p>
            <a:fld id="{CD991694-7ECC-1F45-BEC2-B772FFDA7C1F}" type="slidenum">
              <a:rPr lang="en-US" smtClean="0"/>
              <a:t>‹#›</a:t>
            </a:fld>
            <a:endParaRPr lang="en-US"/>
          </a:p>
        </p:txBody>
      </p:sp>
    </p:spTree>
    <p:extLst>
      <p:ext uri="{BB962C8B-B14F-4D97-AF65-F5344CB8AC3E}">
        <p14:creationId xmlns:p14="http://schemas.microsoft.com/office/powerpoint/2010/main" val="22436533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A0F6FB-19ED-5B04-EBD6-3C7BDB3EE4D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D96D2E1-A1A2-45D3-9095-18D9C7F11E0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BCA5716-38D0-1F09-24C2-21ED282CC6BD}"/>
              </a:ext>
            </a:extLst>
          </p:cNvPr>
          <p:cNvSpPr>
            <a:spLocks noGrp="1"/>
          </p:cNvSpPr>
          <p:nvPr>
            <p:ph type="dt" sz="half" idx="10"/>
          </p:nvPr>
        </p:nvSpPr>
        <p:spPr/>
        <p:txBody>
          <a:bodyPr/>
          <a:lstStyle/>
          <a:p>
            <a:fld id="{A3F592D0-8A20-964F-B23C-FBACFF22E6CB}" type="datetimeFigureOut">
              <a:rPr lang="en-US" smtClean="0"/>
              <a:t>7/1/25</a:t>
            </a:fld>
            <a:endParaRPr lang="en-US"/>
          </a:p>
        </p:txBody>
      </p:sp>
      <p:sp>
        <p:nvSpPr>
          <p:cNvPr id="5" name="Footer Placeholder 4">
            <a:extLst>
              <a:ext uri="{FF2B5EF4-FFF2-40B4-BE49-F238E27FC236}">
                <a16:creationId xmlns:a16="http://schemas.microsoft.com/office/drawing/2014/main" id="{F53281D8-6096-CE89-AE3C-A3ABEEF10A3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FCF159D-37E9-85FB-AF29-DF813C7DD8BD}"/>
              </a:ext>
            </a:extLst>
          </p:cNvPr>
          <p:cNvSpPr>
            <a:spLocks noGrp="1"/>
          </p:cNvSpPr>
          <p:nvPr>
            <p:ph type="sldNum" sz="quarter" idx="12"/>
          </p:nvPr>
        </p:nvSpPr>
        <p:spPr/>
        <p:txBody>
          <a:bodyPr/>
          <a:lstStyle/>
          <a:p>
            <a:fld id="{CD991694-7ECC-1F45-BEC2-B772FFDA7C1F}" type="slidenum">
              <a:rPr lang="en-US" smtClean="0"/>
              <a:t>‹#›</a:t>
            </a:fld>
            <a:endParaRPr lang="en-US"/>
          </a:p>
        </p:txBody>
      </p:sp>
    </p:spTree>
    <p:extLst>
      <p:ext uri="{BB962C8B-B14F-4D97-AF65-F5344CB8AC3E}">
        <p14:creationId xmlns:p14="http://schemas.microsoft.com/office/powerpoint/2010/main" val="26162465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556933-393D-636E-2B5A-C1CB167960F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EB5C376-EDC2-8AB5-4038-FB80DA11C59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D783956-7CE5-89CB-5D1C-570BF30A672E}"/>
              </a:ext>
            </a:extLst>
          </p:cNvPr>
          <p:cNvSpPr>
            <a:spLocks noGrp="1"/>
          </p:cNvSpPr>
          <p:nvPr>
            <p:ph type="dt" sz="half" idx="10"/>
          </p:nvPr>
        </p:nvSpPr>
        <p:spPr/>
        <p:txBody>
          <a:bodyPr/>
          <a:lstStyle/>
          <a:p>
            <a:fld id="{A3F592D0-8A20-964F-B23C-FBACFF22E6CB}" type="datetimeFigureOut">
              <a:rPr lang="en-US" smtClean="0"/>
              <a:t>7/1/25</a:t>
            </a:fld>
            <a:endParaRPr lang="en-US"/>
          </a:p>
        </p:txBody>
      </p:sp>
      <p:sp>
        <p:nvSpPr>
          <p:cNvPr id="5" name="Footer Placeholder 4">
            <a:extLst>
              <a:ext uri="{FF2B5EF4-FFF2-40B4-BE49-F238E27FC236}">
                <a16:creationId xmlns:a16="http://schemas.microsoft.com/office/drawing/2014/main" id="{8BAE1CC6-DDC0-8767-DE8B-1A739A6F063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654BC1C-1AF3-F44B-CAA0-97775E285CC6}"/>
              </a:ext>
            </a:extLst>
          </p:cNvPr>
          <p:cNvSpPr>
            <a:spLocks noGrp="1"/>
          </p:cNvSpPr>
          <p:nvPr>
            <p:ph type="sldNum" sz="quarter" idx="12"/>
          </p:nvPr>
        </p:nvSpPr>
        <p:spPr/>
        <p:txBody>
          <a:bodyPr/>
          <a:lstStyle/>
          <a:p>
            <a:fld id="{CD991694-7ECC-1F45-BEC2-B772FFDA7C1F}" type="slidenum">
              <a:rPr lang="en-US" smtClean="0"/>
              <a:t>‹#›</a:t>
            </a:fld>
            <a:endParaRPr lang="en-US"/>
          </a:p>
        </p:txBody>
      </p:sp>
    </p:spTree>
    <p:extLst>
      <p:ext uri="{BB962C8B-B14F-4D97-AF65-F5344CB8AC3E}">
        <p14:creationId xmlns:p14="http://schemas.microsoft.com/office/powerpoint/2010/main" val="36039287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617832-1742-8625-6515-2ABE39330C9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B6A5F0C-3988-2F22-500E-A72019E0CA9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133F942-26BD-1D5C-935E-BDB2DE384D7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E106979-51CD-4B33-75BC-90F98AE822E7}"/>
              </a:ext>
            </a:extLst>
          </p:cNvPr>
          <p:cNvSpPr>
            <a:spLocks noGrp="1"/>
          </p:cNvSpPr>
          <p:nvPr>
            <p:ph type="dt" sz="half" idx="10"/>
          </p:nvPr>
        </p:nvSpPr>
        <p:spPr/>
        <p:txBody>
          <a:bodyPr/>
          <a:lstStyle/>
          <a:p>
            <a:fld id="{A3F592D0-8A20-964F-B23C-FBACFF22E6CB}" type="datetimeFigureOut">
              <a:rPr lang="en-US" smtClean="0"/>
              <a:t>7/1/25</a:t>
            </a:fld>
            <a:endParaRPr lang="en-US"/>
          </a:p>
        </p:txBody>
      </p:sp>
      <p:sp>
        <p:nvSpPr>
          <p:cNvPr id="6" name="Footer Placeholder 5">
            <a:extLst>
              <a:ext uri="{FF2B5EF4-FFF2-40B4-BE49-F238E27FC236}">
                <a16:creationId xmlns:a16="http://schemas.microsoft.com/office/drawing/2014/main" id="{B10C1D31-31FF-AA55-0B29-8589D1B4B08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95BD4FD-D584-2EA6-0499-D453349B6793}"/>
              </a:ext>
            </a:extLst>
          </p:cNvPr>
          <p:cNvSpPr>
            <a:spLocks noGrp="1"/>
          </p:cNvSpPr>
          <p:nvPr>
            <p:ph type="sldNum" sz="quarter" idx="12"/>
          </p:nvPr>
        </p:nvSpPr>
        <p:spPr/>
        <p:txBody>
          <a:bodyPr/>
          <a:lstStyle/>
          <a:p>
            <a:fld id="{CD991694-7ECC-1F45-BEC2-B772FFDA7C1F}" type="slidenum">
              <a:rPr lang="en-US" smtClean="0"/>
              <a:t>‹#›</a:t>
            </a:fld>
            <a:endParaRPr lang="en-US"/>
          </a:p>
        </p:txBody>
      </p:sp>
    </p:spTree>
    <p:extLst>
      <p:ext uri="{BB962C8B-B14F-4D97-AF65-F5344CB8AC3E}">
        <p14:creationId xmlns:p14="http://schemas.microsoft.com/office/powerpoint/2010/main" val="30776780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2B8C79-A124-F05F-4740-471919A6D52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BDB323B-549D-7CA2-6805-BA66DD89C9B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0A7D58C-EF3E-6006-651A-B220E241D71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C359424-132C-1EE5-99D9-B9F4B4C0593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8E9D687-BF39-3D07-CD79-78777EFF2BB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EE8D647-51B0-61D8-5ADD-42C39D894744}"/>
              </a:ext>
            </a:extLst>
          </p:cNvPr>
          <p:cNvSpPr>
            <a:spLocks noGrp="1"/>
          </p:cNvSpPr>
          <p:nvPr>
            <p:ph type="dt" sz="half" idx="10"/>
          </p:nvPr>
        </p:nvSpPr>
        <p:spPr/>
        <p:txBody>
          <a:bodyPr/>
          <a:lstStyle/>
          <a:p>
            <a:fld id="{A3F592D0-8A20-964F-B23C-FBACFF22E6CB}" type="datetimeFigureOut">
              <a:rPr lang="en-US" smtClean="0"/>
              <a:t>7/1/25</a:t>
            </a:fld>
            <a:endParaRPr lang="en-US"/>
          </a:p>
        </p:txBody>
      </p:sp>
      <p:sp>
        <p:nvSpPr>
          <p:cNvPr id="8" name="Footer Placeholder 7">
            <a:extLst>
              <a:ext uri="{FF2B5EF4-FFF2-40B4-BE49-F238E27FC236}">
                <a16:creationId xmlns:a16="http://schemas.microsoft.com/office/drawing/2014/main" id="{76347151-BD6F-E549-79BC-092C295CA74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1B4789F-1AA7-C02E-7EBE-BCF45F778F94}"/>
              </a:ext>
            </a:extLst>
          </p:cNvPr>
          <p:cNvSpPr>
            <a:spLocks noGrp="1"/>
          </p:cNvSpPr>
          <p:nvPr>
            <p:ph type="sldNum" sz="quarter" idx="12"/>
          </p:nvPr>
        </p:nvSpPr>
        <p:spPr/>
        <p:txBody>
          <a:bodyPr/>
          <a:lstStyle/>
          <a:p>
            <a:fld id="{CD991694-7ECC-1F45-BEC2-B772FFDA7C1F}" type="slidenum">
              <a:rPr lang="en-US" smtClean="0"/>
              <a:t>‹#›</a:t>
            </a:fld>
            <a:endParaRPr lang="en-US"/>
          </a:p>
        </p:txBody>
      </p:sp>
    </p:spTree>
    <p:extLst>
      <p:ext uri="{BB962C8B-B14F-4D97-AF65-F5344CB8AC3E}">
        <p14:creationId xmlns:p14="http://schemas.microsoft.com/office/powerpoint/2010/main" val="31530850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5DE639-97B6-70A1-8FC7-CE9DAAB0A9B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A0815C0-AA23-46F9-94FB-A7FD25DD546D}"/>
              </a:ext>
            </a:extLst>
          </p:cNvPr>
          <p:cNvSpPr>
            <a:spLocks noGrp="1"/>
          </p:cNvSpPr>
          <p:nvPr>
            <p:ph type="dt" sz="half" idx="10"/>
          </p:nvPr>
        </p:nvSpPr>
        <p:spPr/>
        <p:txBody>
          <a:bodyPr/>
          <a:lstStyle/>
          <a:p>
            <a:fld id="{A3F592D0-8A20-964F-B23C-FBACFF22E6CB}" type="datetimeFigureOut">
              <a:rPr lang="en-US" smtClean="0"/>
              <a:t>7/1/25</a:t>
            </a:fld>
            <a:endParaRPr lang="en-US"/>
          </a:p>
        </p:txBody>
      </p:sp>
      <p:sp>
        <p:nvSpPr>
          <p:cNvPr id="4" name="Footer Placeholder 3">
            <a:extLst>
              <a:ext uri="{FF2B5EF4-FFF2-40B4-BE49-F238E27FC236}">
                <a16:creationId xmlns:a16="http://schemas.microsoft.com/office/drawing/2014/main" id="{852204BB-14AD-30C9-1B17-E4D1CA6DEFA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E666045-F92F-633C-039E-55CA249E8963}"/>
              </a:ext>
            </a:extLst>
          </p:cNvPr>
          <p:cNvSpPr>
            <a:spLocks noGrp="1"/>
          </p:cNvSpPr>
          <p:nvPr>
            <p:ph type="sldNum" sz="quarter" idx="12"/>
          </p:nvPr>
        </p:nvSpPr>
        <p:spPr/>
        <p:txBody>
          <a:bodyPr/>
          <a:lstStyle/>
          <a:p>
            <a:fld id="{CD991694-7ECC-1F45-BEC2-B772FFDA7C1F}" type="slidenum">
              <a:rPr lang="en-US" smtClean="0"/>
              <a:t>‹#›</a:t>
            </a:fld>
            <a:endParaRPr lang="en-US"/>
          </a:p>
        </p:txBody>
      </p:sp>
    </p:spTree>
    <p:extLst>
      <p:ext uri="{BB962C8B-B14F-4D97-AF65-F5344CB8AC3E}">
        <p14:creationId xmlns:p14="http://schemas.microsoft.com/office/powerpoint/2010/main" val="37401345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CB58145-429C-9FF3-8DFE-3DE095B0BA7A}"/>
              </a:ext>
            </a:extLst>
          </p:cNvPr>
          <p:cNvSpPr>
            <a:spLocks noGrp="1"/>
          </p:cNvSpPr>
          <p:nvPr>
            <p:ph type="dt" sz="half" idx="10"/>
          </p:nvPr>
        </p:nvSpPr>
        <p:spPr/>
        <p:txBody>
          <a:bodyPr/>
          <a:lstStyle/>
          <a:p>
            <a:fld id="{A3F592D0-8A20-964F-B23C-FBACFF22E6CB}" type="datetimeFigureOut">
              <a:rPr lang="en-US" smtClean="0"/>
              <a:t>7/1/25</a:t>
            </a:fld>
            <a:endParaRPr lang="en-US"/>
          </a:p>
        </p:txBody>
      </p:sp>
      <p:sp>
        <p:nvSpPr>
          <p:cNvPr id="3" name="Footer Placeholder 2">
            <a:extLst>
              <a:ext uri="{FF2B5EF4-FFF2-40B4-BE49-F238E27FC236}">
                <a16:creationId xmlns:a16="http://schemas.microsoft.com/office/drawing/2014/main" id="{E81DD522-B5C9-EBE6-0604-16805434E4A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F89E821-F921-BFAE-C5F9-68E047B624AA}"/>
              </a:ext>
            </a:extLst>
          </p:cNvPr>
          <p:cNvSpPr>
            <a:spLocks noGrp="1"/>
          </p:cNvSpPr>
          <p:nvPr>
            <p:ph type="sldNum" sz="quarter" idx="12"/>
          </p:nvPr>
        </p:nvSpPr>
        <p:spPr/>
        <p:txBody>
          <a:bodyPr/>
          <a:lstStyle/>
          <a:p>
            <a:fld id="{CD991694-7ECC-1F45-BEC2-B772FFDA7C1F}" type="slidenum">
              <a:rPr lang="en-US" smtClean="0"/>
              <a:t>‹#›</a:t>
            </a:fld>
            <a:endParaRPr lang="en-US"/>
          </a:p>
        </p:txBody>
      </p:sp>
    </p:spTree>
    <p:extLst>
      <p:ext uri="{BB962C8B-B14F-4D97-AF65-F5344CB8AC3E}">
        <p14:creationId xmlns:p14="http://schemas.microsoft.com/office/powerpoint/2010/main" val="12638086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205F23-FE6F-46CB-5060-E1794DA6346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AE06700-C50A-49BD-F8CE-876373F4890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EC44824-BE62-6A35-DD54-4728C5DAC07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F5CB473-03FF-3FB2-F684-6BA44B6D1826}"/>
              </a:ext>
            </a:extLst>
          </p:cNvPr>
          <p:cNvSpPr>
            <a:spLocks noGrp="1"/>
          </p:cNvSpPr>
          <p:nvPr>
            <p:ph type="dt" sz="half" idx="10"/>
          </p:nvPr>
        </p:nvSpPr>
        <p:spPr/>
        <p:txBody>
          <a:bodyPr/>
          <a:lstStyle/>
          <a:p>
            <a:fld id="{A3F592D0-8A20-964F-B23C-FBACFF22E6CB}" type="datetimeFigureOut">
              <a:rPr lang="en-US" smtClean="0"/>
              <a:t>7/1/25</a:t>
            </a:fld>
            <a:endParaRPr lang="en-US"/>
          </a:p>
        </p:txBody>
      </p:sp>
      <p:sp>
        <p:nvSpPr>
          <p:cNvPr id="6" name="Footer Placeholder 5">
            <a:extLst>
              <a:ext uri="{FF2B5EF4-FFF2-40B4-BE49-F238E27FC236}">
                <a16:creationId xmlns:a16="http://schemas.microsoft.com/office/drawing/2014/main" id="{265EE75C-C8BE-B6D8-1099-1B179F2B39A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78D4D2A-7260-2E5A-978B-DF62C603BB1A}"/>
              </a:ext>
            </a:extLst>
          </p:cNvPr>
          <p:cNvSpPr>
            <a:spLocks noGrp="1"/>
          </p:cNvSpPr>
          <p:nvPr>
            <p:ph type="sldNum" sz="quarter" idx="12"/>
          </p:nvPr>
        </p:nvSpPr>
        <p:spPr/>
        <p:txBody>
          <a:bodyPr/>
          <a:lstStyle/>
          <a:p>
            <a:fld id="{CD991694-7ECC-1F45-BEC2-B772FFDA7C1F}" type="slidenum">
              <a:rPr lang="en-US" smtClean="0"/>
              <a:t>‹#›</a:t>
            </a:fld>
            <a:endParaRPr lang="en-US"/>
          </a:p>
        </p:txBody>
      </p:sp>
    </p:spTree>
    <p:extLst>
      <p:ext uri="{BB962C8B-B14F-4D97-AF65-F5344CB8AC3E}">
        <p14:creationId xmlns:p14="http://schemas.microsoft.com/office/powerpoint/2010/main" val="6463231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2040E0-C11A-2F8F-166A-AF41BAD82E6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3041DCF-A656-ECD1-A632-6B254415CAD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90892C2-5564-A39E-6D4E-71860D73CB3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066B1EA-BDB1-F584-5DFE-20351FE4417B}"/>
              </a:ext>
            </a:extLst>
          </p:cNvPr>
          <p:cNvSpPr>
            <a:spLocks noGrp="1"/>
          </p:cNvSpPr>
          <p:nvPr>
            <p:ph type="dt" sz="half" idx="10"/>
          </p:nvPr>
        </p:nvSpPr>
        <p:spPr/>
        <p:txBody>
          <a:bodyPr/>
          <a:lstStyle/>
          <a:p>
            <a:fld id="{A3F592D0-8A20-964F-B23C-FBACFF22E6CB}" type="datetimeFigureOut">
              <a:rPr lang="en-US" smtClean="0"/>
              <a:t>7/1/25</a:t>
            </a:fld>
            <a:endParaRPr lang="en-US"/>
          </a:p>
        </p:txBody>
      </p:sp>
      <p:sp>
        <p:nvSpPr>
          <p:cNvPr id="6" name="Footer Placeholder 5">
            <a:extLst>
              <a:ext uri="{FF2B5EF4-FFF2-40B4-BE49-F238E27FC236}">
                <a16:creationId xmlns:a16="http://schemas.microsoft.com/office/drawing/2014/main" id="{F0A5FF0A-A8A1-A96C-B0FC-5D24F188FA2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2D78FE6-512D-B713-AC85-BB5074327E2D}"/>
              </a:ext>
            </a:extLst>
          </p:cNvPr>
          <p:cNvSpPr>
            <a:spLocks noGrp="1"/>
          </p:cNvSpPr>
          <p:nvPr>
            <p:ph type="sldNum" sz="quarter" idx="12"/>
          </p:nvPr>
        </p:nvSpPr>
        <p:spPr/>
        <p:txBody>
          <a:bodyPr/>
          <a:lstStyle/>
          <a:p>
            <a:fld id="{CD991694-7ECC-1F45-BEC2-B772FFDA7C1F}" type="slidenum">
              <a:rPr lang="en-US" smtClean="0"/>
              <a:t>‹#›</a:t>
            </a:fld>
            <a:endParaRPr lang="en-US"/>
          </a:p>
        </p:txBody>
      </p:sp>
    </p:spTree>
    <p:extLst>
      <p:ext uri="{BB962C8B-B14F-4D97-AF65-F5344CB8AC3E}">
        <p14:creationId xmlns:p14="http://schemas.microsoft.com/office/powerpoint/2010/main" val="22546942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2D4F6F-8B46-27F6-07BB-024D46227DC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88F559F-FBA3-FC37-8817-134A2C5522E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34B1073-5CD4-5204-AD37-DE82533CE94E}"/>
              </a:ext>
            </a:extLst>
          </p:cNvPr>
          <p:cNvSpPr>
            <a:spLocks noGrp="1"/>
          </p:cNvSpPr>
          <p:nvPr>
            <p:ph type="dt" sz="half" idx="10"/>
          </p:nvPr>
        </p:nvSpPr>
        <p:spPr/>
        <p:txBody>
          <a:bodyPr/>
          <a:lstStyle/>
          <a:p>
            <a:fld id="{A3F592D0-8A20-964F-B23C-FBACFF22E6CB}" type="datetimeFigureOut">
              <a:rPr lang="en-US" smtClean="0"/>
              <a:t>7/1/25</a:t>
            </a:fld>
            <a:endParaRPr lang="en-US"/>
          </a:p>
        </p:txBody>
      </p:sp>
      <p:sp>
        <p:nvSpPr>
          <p:cNvPr id="5" name="Footer Placeholder 4">
            <a:extLst>
              <a:ext uri="{FF2B5EF4-FFF2-40B4-BE49-F238E27FC236}">
                <a16:creationId xmlns:a16="http://schemas.microsoft.com/office/drawing/2014/main" id="{DADDD134-F531-DBAC-D50B-909B4160D65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43FCF96-F0DB-C255-D06E-E97AF48BE420}"/>
              </a:ext>
            </a:extLst>
          </p:cNvPr>
          <p:cNvSpPr>
            <a:spLocks noGrp="1"/>
          </p:cNvSpPr>
          <p:nvPr>
            <p:ph type="sldNum" sz="quarter" idx="12"/>
          </p:nvPr>
        </p:nvSpPr>
        <p:spPr/>
        <p:txBody>
          <a:bodyPr/>
          <a:lstStyle/>
          <a:p>
            <a:fld id="{CD991694-7ECC-1F45-BEC2-B772FFDA7C1F}" type="slidenum">
              <a:rPr lang="en-US" smtClean="0"/>
              <a:t>‹#›</a:t>
            </a:fld>
            <a:endParaRPr lang="en-US"/>
          </a:p>
        </p:txBody>
      </p:sp>
    </p:spTree>
    <p:extLst>
      <p:ext uri="{BB962C8B-B14F-4D97-AF65-F5344CB8AC3E}">
        <p14:creationId xmlns:p14="http://schemas.microsoft.com/office/powerpoint/2010/main" val="23086100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222DC06-0889-93E4-8122-E0318A8F8B2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094BCB5-101D-00EB-96EB-24CF6DCA9AA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CB092BE-B500-F7A7-9B2D-269BB7D03804}"/>
              </a:ext>
            </a:extLst>
          </p:cNvPr>
          <p:cNvSpPr>
            <a:spLocks noGrp="1"/>
          </p:cNvSpPr>
          <p:nvPr>
            <p:ph type="dt" sz="half" idx="10"/>
          </p:nvPr>
        </p:nvSpPr>
        <p:spPr/>
        <p:txBody>
          <a:bodyPr/>
          <a:lstStyle/>
          <a:p>
            <a:fld id="{A3F592D0-8A20-964F-B23C-FBACFF22E6CB}" type="datetimeFigureOut">
              <a:rPr lang="en-US" smtClean="0"/>
              <a:t>7/1/25</a:t>
            </a:fld>
            <a:endParaRPr lang="en-US"/>
          </a:p>
        </p:txBody>
      </p:sp>
      <p:sp>
        <p:nvSpPr>
          <p:cNvPr id="5" name="Footer Placeholder 4">
            <a:extLst>
              <a:ext uri="{FF2B5EF4-FFF2-40B4-BE49-F238E27FC236}">
                <a16:creationId xmlns:a16="http://schemas.microsoft.com/office/drawing/2014/main" id="{6638B741-5DC9-9C66-4EFA-5BF164B19E9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DCB8DAA-52C4-7E3B-B2E7-9D075E71FC85}"/>
              </a:ext>
            </a:extLst>
          </p:cNvPr>
          <p:cNvSpPr>
            <a:spLocks noGrp="1"/>
          </p:cNvSpPr>
          <p:nvPr>
            <p:ph type="sldNum" sz="quarter" idx="12"/>
          </p:nvPr>
        </p:nvSpPr>
        <p:spPr/>
        <p:txBody>
          <a:bodyPr/>
          <a:lstStyle/>
          <a:p>
            <a:fld id="{CD991694-7ECC-1F45-BEC2-B772FFDA7C1F}" type="slidenum">
              <a:rPr lang="en-US" smtClean="0"/>
              <a:t>‹#›</a:t>
            </a:fld>
            <a:endParaRPr lang="en-US"/>
          </a:p>
        </p:txBody>
      </p:sp>
    </p:spTree>
    <p:extLst>
      <p:ext uri="{BB962C8B-B14F-4D97-AF65-F5344CB8AC3E}">
        <p14:creationId xmlns:p14="http://schemas.microsoft.com/office/powerpoint/2010/main" val="8730073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3211606-EBC6-13F4-7F5C-A0EB7A20160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86D2B95-A8E3-0E8D-A8B1-48606EF8B08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72D242C-80A1-1054-E85A-7D0C5A7103B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3F592D0-8A20-964F-B23C-FBACFF22E6CB}" type="datetimeFigureOut">
              <a:rPr lang="en-US" smtClean="0"/>
              <a:t>7/1/25</a:t>
            </a:fld>
            <a:endParaRPr lang="en-US"/>
          </a:p>
        </p:txBody>
      </p:sp>
      <p:sp>
        <p:nvSpPr>
          <p:cNvPr id="5" name="Footer Placeholder 4">
            <a:extLst>
              <a:ext uri="{FF2B5EF4-FFF2-40B4-BE49-F238E27FC236}">
                <a16:creationId xmlns:a16="http://schemas.microsoft.com/office/drawing/2014/main" id="{4938B035-FB6D-6F5E-A17C-B4A88C2DACC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ED0ECF91-3B6A-8E3A-3A97-E12EA5E6F99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D991694-7ECC-1F45-BEC2-B772FFDA7C1F}" type="slidenum">
              <a:rPr lang="en-US" smtClean="0"/>
              <a:t>‹#›</a:t>
            </a:fld>
            <a:endParaRPr lang="en-US"/>
          </a:p>
        </p:txBody>
      </p:sp>
    </p:spTree>
    <p:extLst>
      <p:ext uri="{BB962C8B-B14F-4D97-AF65-F5344CB8AC3E}">
        <p14:creationId xmlns:p14="http://schemas.microsoft.com/office/powerpoint/2010/main" val="16287545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1">
            <a:extLst>
              <a:ext uri="{FF2B5EF4-FFF2-40B4-BE49-F238E27FC236}">
                <a16:creationId xmlns:a16="http://schemas.microsoft.com/office/drawing/2014/main" id="{B55F5358-2A03-49DF-6E0D-E5CD99F641F7}"/>
              </a:ext>
            </a:extLst>
          </p:cNvPr>
          <p:cNvSpPr txBox="1"/>
          <p:nvPr/>
        </p:nvSpPr>
        <p:spPr>
          <a:xfrm>
            <a:off x="314794" y="310446"/>
            <a:ext cx="10249140" cy="574675"/>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nSpc>
                <a:spcPct val="115000"/>
              </a:lnSpc>
              <a:spcAft>
                <a:spcPts val="800"/>
              </a:spcAft>
            </a:pPr>
            <a:r>
              <a:rPr lang="en-US" sz="1400" b="1" kern="100" dirty="0">
                <a:effectLst/>
                <a:latin typeface="Aptos" panose="020B0004020202020204" pitchFamily="34" charset="0"/>
                <a:ea typeface="Aptos" panose="020B0004020202020204" pitchFamily="34" charset="0"/>
                <a:cs typeface="Times New Roman" panose="02020603050405020304" pitchFamily="18" charset="0"/>
              </a:rPr>
              <a:t>Table </a:t>
            </a:r>
            <a:r>
              <a:rPr lang="en-US" sz="1400" b="1" kern="100" dirty="0">
                <a:latin typeface="Aptos" panose="020B0004020202020204" pitchFamily="34" charset="0"/>
                <a:ea typeface="Aptos" panose="020B0004020202020204" pitchFamily="34" charset="0"/>
                <a:cs typeface="Times New Roman" panose="02020603050405020304" pitchFamily="18" charset="0"/>
              </a:rPr>
              <a:t>3 </a:t>
            </a:r>
            <a:r>
              <a:rPr lang="en-US" sz="1400" kern="100" dirty="0">
                <a:latin typeface="Aptos" panose="020B0004020202020204" pitchFamily="34" charset="0"/>
                <a:ea typeface="Aptos" panose="020B0004020202020204" pitchFamily="34" charset="0"/>
                <a:cs typeface="Times New Roman" panose="02020603050405020304" pitchFamily="18" charset="0"/>
              </a:rPr>
              <a:t>Respondent Perspectives on the Pedagogical Approach and Training Model</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p:txBody>
      </p:sp>
      <p:graphicFrame>
        <p:nvGraphicFramePr>
          <p:cNvPr id="14" name="Table 13">
            <a:extLst>
              <a:ext uri="{FF2B5EF4-FFF2-40B4-BE49-F238E27FC236}">
                <a16:creationId xmlns:a16="http://schemas.microsoft.com/office/drawing/2014/main" id="{A123E98F-2F1A-ED2C-6C03-95A5D94A1FE0}"/>
              </a:ext>
            </a:extLst>
          </p:cNvPr>
          <p:cNvGraphicFramePr>
            <a:graphicFrameLocks noGrp="1"/>
          </p:cNvGraphicFramePr>
          <p:nvPr>
            <p:extLst>
              <p:ext uri="{D42A27DB-BD31-4B8C-83A1-F6EECF244321}">
                <p14:modId xmlns:p14="http://schemas.microsoft.com/office/powerpoint/2010/main" val="3186461240"/>
              </p:ext>
            </p:extLst>
          </p:nvPr>
        </p:nvGraphicFramePr>
        <p:xfrm>
          <a:off x="404734" y="612774"/>
          <a:ext cx="11377535" cy="3825845"/>
        </p:xfrm>
        <a:graphic>
          <a:graphicData uri="http://schemas.openxmlformats.org/drawingml/2006/table">
            <a:tbl>
              <a:tblPr firstRow="1" firstCol="1" bandRow="1">
                <a:tableStyleId>{5940675A-B579-460E-94D1-54222C63F5DA}</a:tableStyleId>
              </a:tblPr>
              <a:tblGrid>
                <a:gridCol w="1888761">
                  <a:extLst>
                    <a:ext uri="{9D8B030D-6E8A-4147-A177-3AD203B41FA5}">
                      <a16:colId xmlns:a16="http://schemas.microsoft.com/office/drawing/2014/main" val="2185024985"/>
                    </a:ext>
                  </a:extLst>
                </a:gridCol>
                <a:gridCol w="9488774">
                  <a:extLst>
                    <a:ext uri="{9D8B030D-6E8A-4147-A177-3AD203B41FA5}">
                      <a16:colId xmlns:a16="http://schemas.microsoft.com/office/drawing/2014/main" val="2204979081"/>
                    </a:ext>
                  </a:extLst>
                </a:gridCol>
              </a:tblGrid>
              <a:tr h="2040485">
                <a:tc>
                  <a:txBody>
                    <a:bodyPr/>
                    <a:lstStyle/>
                    <a:p>
                      <a:pPr marL="0" marR="0">
                        <a:lnSpc>
                          <a:spcPct val="115000"/>
                        </a:lnSpc>
                        <a:spcAft>
                          <a:spcPts val="800"/>
                        </a:spcAft>
                        <a:buNone/>
                      </a:pPr>
                      <a:r>
                        <a:rPr lang="en-US" sz="1400" kern="100" dirty="0">
                          <a:effectLst/>
                          <a:latin typeface="Aptos" panose="020B0004020202020204" pitchFamily="34" charset="0"/>
                        </a:rPr>
                        <a:t>Active participation and limited didactics allows for skills acquisition.  </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59788" marR="59788" marT="0" marB="0"/>
                </a:tc>
                <a:tc>
                  <a:txBody>
                    <a:bodyPr/>
                    <a:lstStyle/>
                    <a:p>
                      <a:pPr marL="0" marR="0">
                        <a:lnSpc>
                          <a:spcPct val="115000"/>
                        </a:lnSpc>
                        <a:spcAft>
                          <a:spcPts val="800"/>
                        </a:spcAft>
                        <a:buNone/>
                      </a:pPr>
                      <a:r>
                        <a:rPr lang="en-US" sz="1400" kern="100" dirty="0">
                          <a:effectLst/>
                          <a:latin typeface="Aptos" panose="020B0004020202020204" pitchFamily="34" charset="0"/>
                        </a:rPr>
                        <a:t>“Those case scenarios were very realistic.” -Resident</a:t>
                      </a:r>
                    </a:p>
                    <a:p>
                      <a:pPr marL="0" marR="0">
                        <a:lnSpc>
                          <a:spcPct val="115000"/>
                        </a:lnSpc>
                        <a:spcAft>
                          <a:spcPts val="800"/>
                        </a:spcAft>
                        <a:buNone/>
                      </a:pPr>
                      <a:r>
                        <a:rPr lang="en-US" sz="1400" kern="100" dirty="0">
                          <a:effectLst/>
                          <a:latin typeface="Aptos" panose="020B0004020202020204" pitchFamily="34" charset="0"/>
                        </a:rPr>
                        <a:t>“It was very successful in peer-to-peer communication and getting feedback from our peers… so I think that the structure of the training was great.” -Resident</a:t>
                      </a:r>
                    </a:p>
                    <a:p>
                      <a:pPr marL="0" marR="0">
                        <a:lnSpc>
                          <a:spcPct val="115000"/>
                        </a:lnSpc>
                        <a:spcAft>
                          <a:spcPts val="800"/>
                        </a:spcAft>
                        <a:buNone/>
                      </a:pPr>
                      <a:r>
                        <a:rPr lang="en-US" sz="1400" kern="100" dirty="0">
                          <a:effectLst/>
                          <a:latin typeface="Aptos" panose="020B0004020202020204" pitchFamily="34" charset="0"/>
                        </a:rPr>
                        <a:t>“It was interactive, there was the slideshow which made it, really easy to read. But they weren’t also super heavy on words. I think it was the right amount.” -Resident</a:t>
                      </a:r>
                    </a:p>
                    <a:p>
                      <a:pPr marL="0" marR="0" algn="just">
                        <a:lnSpc>
                          <a:spcPct val="115000"/>
                        </a:lnSpc>
                        <a:spcAft>
                          <a:spcPts val="800"/>
                        </a:spcAft>
                        <a:buNone/>
                      </a:pPr>
                      <a:r>
                        <a:rPr lang="en-US" sz="1400" kern="100" dirty="0">
                          <a:effectLst/>
                          <a:latin typeface="Aptos" panose="020B0004020202020204" pitchFamily="34" charset="0"/>
                        </a:rPr>
                        <a:t>“The conversations after those minuscule little challenging scenarios are rich and provide all kinds of reflection.” – Trainer</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59788" marR="59788" marT="0" marB="0"/>
                </a:tc>
                <a:extLst>
                  <a:ext uri="{0D108BD9-81ED-4DB2-BD59-A6C34878D82A}">
                    <a16:rowId xmlns:a16="http://schemas.microsoft.com/office/drawing/2014/main" val="1293182968"/>
                  </a:ext>
                </a:extLst>
              </a:tr>
              <a:tr h="1785360">
                <a:tc>
                  <a:txBody>
                    <a:bodyPr/>
                    <a:lstStyle/>
                    <a:p>
                      <a:pPr marL="0" marR="0">
                        <a:lnSpc>
                          <a:spcPct val="115000"/>
                        </a:lnSpc>
                        <a:spcAft>
                          <a:spcPts val="800"/>
                        </a:spcAft>
                        <a:buNone/>
                      </a:pPr>
                      <a:r>
                        <a:rPr lang="en-US" sz="1400" kern="100" dirty="0">
                          <a:effectLst/>
                          <a:latin typeface="Aptos" panose="020B0004020202020204" pitchFamily="34" charset="0"/>
                        </a:rPr>
                        <a:t>The Train-the-Trainer model gave trainers confidence to teach the material and build trust with learners.   </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59788" marR="59788" marT="0" marB="0"/>
                </a:tc>
                <a:tc>
                  <a:txBody>
                    <a:bodyPr/>
                    <a:lstStyle/>
                    <a:p>
                      <a:pPr marL="0" marR="0">
                        <a:lnSpc>
                          <a:spcPct val="115000"/>
                        </a:lnSpc>
                        <a:spcAft>
                          <a:spcPts val="800"/>
                        </a:spcAft>
                        <a:buNone/>
                      </a:pPr>
                      <a:r>
                        <a:rPr lang="en-US" sz="1400" kern="100" dirty="0">
                          <a:effectLst/>
                          <a:latin typeface="Aptos" panose="020B0004020202020204" pitchFamily="34" charset="0"/>
                        </a:rPr>
                        <a:t>“We all agreed it [TTT] was pretty effective training, it was very good, we felt like we really got a good grip on what it is we need to do and the expectations for us.” – Trainer </a:t>
                      </a:r>
                    </a:p>
                    <a:p>
                      <a:pPr marL="0" marR="0">
                        <a:lnSpc>
                          <a:spcPct val="115000"/>
                        </a:lnSpc>
                        <a:spcAft>
                          <a:spcPts val="800"/>
                        </a:spcAft>
                        <a:buNone/>
                      </a:pPr>
                      <a:r>
                        <a:rPr lang="en-US" sz="1400" kern="100" dirty="0">
                          <a:effectLst/>
                          <a:latin typeface="Aptos" panose="020B0004020202020204" pitchFamily="34" charset="0"/>
                        </a:rPr>
                        <a:t>“Not only is the curriculum beneficial, but I think it was also beneficial to have conversations with the trainers on their experiences, how they’ve handled certain conversations, and then also seeing they way they’re rewiring the way that they approach their conversations, or wordings of certain phrases that they often say a lot.” -Key Personnel </a:t>
                      </a:r>
                    </a:p>
                    <a:p>
                      <a:pPr marL="0" marR="0">
                        <a:lnSpc>
                          <a:spcPct val="115000"/>
                        </a:lnSpc>
                        <a:spcAft>
                          <a:spcPts val="800"/>
                        </a:spcAft>
                        <a:buNone/>
                      </a:pPr>
                      <a:r>
                        <a:rPr lang="en-US" sz="1400" kern="100" dirty="0">
                          <a:effectLst/>
                          <a:latin typeface="Aptos" panose="020B0004020202020204" pitchFamily="34" charset="0"/>
                        </a:rPr>
                        <a:t>“Having faculty that know us, I think, created a space that allowed vulnerability.” - Resident</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59788" marR="59788" marT="0" marB="0"/>
                </a:tc>
                <a:extLst>
                  <a:ext uri="{0D108BD9-81ED-4DB2-BD59-A6C34878D82A}">
                    <a16:rowId xmlns:a16="http://schemas.microsoft.com/office/drawing/2014/main" val="438040452"/>
                  </a:ext>
                </a:extLst>
              </a:tr>
            </a:tbl>
          </a:graphicData>
        </a:graphic>
      </p:graphicFrame>
    </p:spTree>
    <p:extLst>
      <p:ext uri="{BB962C8B-B14F-4D97-AF65-F5344CB8AC3E}">
        <p14:creationId xmlns:p14="http://schemas.microsoft.com/office/powerpoint/2010/main" val="225681737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874</TotalTime>
  <Words>258</Words>
  <Application>Microsoft Macintosh PowerPoint</Application>
  <PresentationFormat>Widescreen</PresentationFormat>
  <Paragraphs>11</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Aptos</vt:lpstr>
      <vt:lpstr>Aptos Display</vt:lpstr>
      <vt:lpstr>Arial</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CARLY G SOBOL</dc:creator>
  <cp:lastModifiedBy>CARLY G SOBOL</cp:lastModifiedBy>
  <cp:revision>317</cp:revision>
  <dcterms:created xsi:type="dcterms:W3CDTF">2025-06-17T16:57:06Z</dcterms:created>
  <dcterms:modified xsi:type="dcterms:W3CDTF">2025-07-01T18:27:48Z</dcterms:modified>
</cp:coreProperties>
</file>