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4" r:id="rId3"/>
    <p:sldId id="265" r:id="rId4"/>
    <p:sldId id="26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66" autoAdjust="0"/>
    <p:restoredTop sz="94660"/>
  </p:normalViewPr>
  <p:slideViewPr>
    <p:cSldViewPr snapToGrid="0">
      <p:cViewPr>
        <p:scale>
          <a:sx n="80" d="100"/>
          <a:sy n="80" d="100"/>
        </p:scale>
        <p:origin x="22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(a) total</a:t>
            </a:r>
            <a:endParaRPr lang="ja-JP"/>
          </a:p>
        </c:rich>
      </c:tx>
      <c:layout>
        <c:manualLayout>
          <c:xMode val="edge"/>
          <c:yMode val="edge"/>
          <c:x val="0.14369138959931799"/>
          <c:y val="0.149371069182389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2358982620778541"/>
          <c:y val="0.14972484276729564"/>
          <c:w val="0.72722006296527508"/>
          <c:h val="0.66523826325954527"/>
        </c:manualLayout>
      </c:layout>
      <c:lineChart>
        <c:grouping val="standard"/>
        <c:varyColors val="0"/>
        <c:ser>
          <c:idx val="0"/>
          <c:order val="0"/>
          <c:tx>
            <c:strRef>
              <c:f>ベントス動態＿湿重量!$H$29</c:f>
              <c:strCache>
                <c:ptCount val="1"/>
                <c:pt idx="0">
                  <c:v>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ベントス動態＿湿重量!$B$31:$F$31</c:f>
                <c:numCache>
                  <c:formatCode>General</c:formatCode>
                  <c:ptCount val="5"/>
                  <c:pt idx="0">
                    <c:v>0.18250733115665774</c:v>
                  </c:pt>
                  <c:pt idx="1">
                    <c:v>0.13376939111769942</c:v>
                  </c:pt>
                  <c:pt idx="2">
                    <c:v>0.30434938195484545</c:v>
                  </c:pt>
                  <c:pt idx="3">
                    <c:v>0.52879559167770829</c:v>
                  </c:pt>
                  <c:pt idx="4">
                    <c:v>0.14315114390042438</c:v>
                  </c:pt>
                </c:numCache>
              </c:numRef>
            </c:plus>
            <c:minus>
              <c:numRef>
                <c:f>ベントス動態＿湿重量!$B$32:$F$32</c:f>
                <c:numCache>
                  <c:formatCode>General</c:formatCode>
                  <c:ptCount val="5"/>
                  <c:pt idx="0">
                    <c:v>0.31706431173782035</c:v>
                  </c:pt>
                  <c:pt idx="1">
                    <c:v>0.3678751297806242</c:v>
                  </c:pt>
                  <c:pt idx="2">
                    <c:v>0.40395878961065285</c:v>
                  </c:pt>
                  <c:pt idx="3">
                    <c:v>0.19860038044049932</c:v>
                  </c:pt>
                  <c:pt idx="4">
                    <c:v>0.1035612182524227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ベントス動態＿湿重量!$B$29:$F$29</c:f>
              <c:numCache>
                <c:formatCode>General</c:formatCode>
                <c:ptCount val="5"/>
                <c:pt idx="0">
                  <c:v>0.18950000000000003</c:v>
                </c:pt>
                <c:pt idx="1">
                  <c:v>0.30574999999999997</c:v>
                </c:pt>
                <c:pt idx="2">
                  <c:v>0.51241666666666652</c:v>
                </c:pt>
                <c:pt idx="3">
                  <c:v>0.4361666666666667</c:v>
                </c:pt>
                <c:pt idx="4">
                  <c:v>0.26241666666666669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9-4A60-81D3-D2D72E58FBB1}"/>
            </c:ext>
          </c:extLst>
        </c:ser>
        <c:ser>
          <c:idx val="1"/>
          <c:order val="1"/>
          <c:tx>
            <c:strRef>
              <c:f>ベントス動態＿湿重量!$H$30</c:f>
              <c:strCache>
                <c:ptCount val="1"/>
                <c:pt idx="0">
                  <c:v>非放流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ベントス動態＿湿重量!$B$32:$F$32</c:f>
                <c:numCache>
                  <c:formatCode>General</c:formatCode>
                  <c:ptCount val="5"/>
                  <c:pt idx="0">
                    <c:v>0.31706431173782035</c:v>
                  </c:pt>
                  <c:pt idx="1">
                    <c:v>0.3678751297806242</c:v>
                  </c:pt>
                  <c:pt idx="2">
                    <c:v>0.40395878961065285</c:v>
                  </c:pt>
                  <c:pt idx="3">
                    <c:v>0.19860038044049932</c:v>
                  </c:pt>
                  <c:pt idx="4">
                    <c:v>0.1035612182524227</c:v>
                  </c:pt>
                </c:numCache>
              </c:numRef>
            </c:plus>
            <c:minus>
              <c:numRef>
                <c:f>ベントス動態＿湿重量!$B$32:$F$32</c:f>
                <c:numCache>
                  <c:formatCode>General</c:formatCode>
                  <c:ptCount val="5"/>
                  <c:pt idx="0">
                    <c:v>0.31706431173782035</c:v>
                  </c:pt>
                  <c:pt idx="1">
                    <c:v>0.3678751297806242</c:v>
                  </c:pt>
                  <c:pt idx="2">
                    <c:v>0.40395878961065285</c:v>
                  </c:pt>
                  <c:pt idx="3">
                    <c:v>0.19860038044049932</c:v>
                  </c:pt>
                  <c:pt idx="4">
                    <c:v>0.1035612182524227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ベントス動態＿湿重量!$B$30:$F$30</c:f>
              <c:numCache>
                <c:formatCode>General</c:formatCode>
                <c:ptCount val="5"/>
                <c:pt idx="0">
                  <c:v>0.50766666666666671</c:v>
                </c:pt>
                <c:pt idx="1">
                  <c:v>0.62</c:v>
                </c:pt>
                <c:pt idx="2">
                  <c:v>0.56655555555555559</c:v>
                </c:pt>
                <c:pt idx="3">
                  <c:v>0.38533333333333336</c:v>
                </c:pt>
                <c:pt idx="4">
                  <c:v>0.22144444444444444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69-4A60-81D3-D2D72E58F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431888"/>
        <c:axId val="700426312"/>
      </c:lineChart>
      <c:catAx>
        <c:axId val="70043188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26312"/>
        <c:crossesAt val="-0.2"/>
        <c:auto val="1"/>
        <c:lblAlgn val="ctr"/>
        <c:lblOffset val="100"/>
        <c:noMultiLvlLbl val="0"/>
      </c:catAx>
      <c:valAx>
        <c:axId val="700426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(b) </a:t>
            </a:r>
            <a:r>
              <a:rPr lang="en-US" i="1" dirty="0" err="1"/>
              <a:t>Baetis</a:t>
            </a:r>
            <a:endParaRPr lang="ja-JP" i="1" dirty="0"/>
          </a:p>
        </c:rich>
      </c:tx>
      <c:layout>
        <c:manualLayout>
          <c:xMode val="edge"/>
          <c:yMode val="edge"/>
          <c:x val="0.17466449776331841"/>
          <c:y val="0.172012578616352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6747413486693585"/>
          <c:y val="0.16963768385083941"/>
          <c:w val="0.69490926789905638"/>
          <c:h val="0.68189471599068985"/>
        </c:manualLayout>
      </c:layout>
      <c:lineChart>
        <c:grouping val="standard"/>
        <c:varyColors val="0"/>
        <c:ser>
          <c:idx val="0"/>
          <c:order val="0"/>
          <c:tx>
            <c:strRef>
              <c:f>ベントス動態＿湿重量!$H$29</c:f>
              <c:strCache>
                <c:ptCount val="1"/>
                <c:pt idx="0">
                  <c:v>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ベントス動態＿湿重量!$I$31:$M$31</c:f>
                <c:numCache>
                  <c:formatCode>General</c:formatCode>
                  <c:ptCount val="5"/>
                  <c:pt idx="0">
                    <c:v>2.6789301347117406E-2</c:v>
                  </c:pt>
                  <c:pt idx="1">
                    <c:v>5.713434460404121E-2</c:v>
                  </c:pt>
                  <c:pt idx="2">
                    <c:v>2.1929812280698322E-2</c:v>
                  </c:pt>
                  <c:pt idx="3">
                    <c:v>9.8319208025017535E-3</c:v>
                  </c:pt>
                  <c:pt idx="4">
                    <c:v>2.2978250586152119E-2</c:v>
                  </c:pt>
                </c:numCache>
              </c:numRef>
            </c:plus>
            <c:minus>
              <c:numRef>
                <c:f>ベントス動態＿湿重量!$I$31:$M$31</c:f>
                <c:numCache>
                  <c:formatCode>General</c:formatCode>
                  <c:ptCount val="5"/>
                  <c:pt idx="0">
                    <c:v>2.6789301347117406E-2</c:v>
                  </c:pt>
                  <c:pt idx="1">
                    <c:v>5.713434460404121E-2</c:v>
                  </c:pt>
                  <c:pt idx="2">
                    <c:v>2.1929812280698322E-2</c:v>
                  </c:pt>
                  <c:pt idx="3">
                    <c:v>9.8319208025017535E-3</c:v>
                  </c:pt>
                  <c:pt idx="4">
                    <c:v>2.2978250586152119E-2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ベントス動態＿湿重量!$I$29:$M$29</c:f>
              <c:numCache>
                <c:formatCode>General</c:formatCode>
                <c:ptCount val="5"/>
                <c:pt idx="0">
                  <c:v>3.3499999999999995E-2</c:v>
                </c:pt>
                <c:pt idx="1">
                  <c:v>7.5499999999999998E-2</c:v>
                </c:pt>
                <c:pt idx="2">
                  <c:v>3.0249999999999999E-2</c:v>
                </c:pt>
                <c:pt idx="3">
                  <c:v>1.2E-2</c:v>
                </c:pt>
                <c:pt idx="4">
                  <c:v>1.9000000000000003E-2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DC-4976-B6BA-27769EAC1E49}"/>
            </c:ext>
          </c:extLst>
        </c:ser>
        <c:ser>
          <c:idx val="1"/>
          <c:order val="1"/>
          <c:tx>
            <c:strRef>
              <c:f>ベントス動態＿湿重量!$H$30</c:f>
              <c:strCache>
                <c:ptCount val="1"/>
                <c:pt idx="0">
                  <c:v>非放流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ベントス動態＿湿重量!$I$32:$M$32</c:f>
                <c:numCache>
                  <c:formatCode>General</c:formatCode>
                  <c:ptCount val="5"/>
                  <c:pt idx="0">
                    <c:v>9.2527473397544649E-2</c:v>
                  </c:pt>
                  <c:pt idx="1">
                    <c:v>3.4268547289509274E-2</c:v>
                  </c:pt>
                  <c:pt idx="2">
                    <c:v>1.5947831618540919E-2</c:v>
                  </c:pt>
                  <c:pt idx="3">
                    <c:v>2.1939310229205779E-2</c:v>
                  </c:pt>
                  <c:pt idx="4">
                    <c:v>5.6862407030773268E-3</c:v>
                  </c:pt>
                </c:numCache>
              </c:numRef>
            </c:plus>
            <c:minus>
              <c:numRef>
                <c:f>ベントス動態＿湿重量!$I$32:$M$32</c:f>
                <c:numCache>
                  <c:formatCode>General</c:formatCode>
                  <c:ptCount val="5"/>
                  <c:pt idx="0">
                    <c:v>9.2527473397544649E-2</c:v>
                  </c:pt>
                  <c:pt idx="1">
                    <c:v>3.4268547289509274E-2</c:v>
                  </c:pt>
                  <c:pt idx="2">
                    <c:v>1.5947831618540919E-2</c:v>
                  </c:pt>
                  <c:pt idx="3">
                    <c:v>2.1939310229205779E-2</c:v>
                  </c:pt>
                  <c:pt idx="4">
                    <c:v>5.6862407030773268E-3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ベントス動態＿湿重量!$I$30:$M$30</c:f>
              <c:numCache>
                <c:formatCode>General</c:formatCode>
                <c:ptCount val="5"/>
                <c:pt idx="0">
                  <c:v>8.9333333333333334E-2</c:v>
                </c:pt>
                <c:pt idx="1">
                  <c:v>5.3666666666666668E-2</c:v>
                </c:pt>
                <c:pt idx="2">
                  <c:v>1.9333333333333334E-2</c:v>
                </c:pt>
                <c:pt idx="3">
                  <c:v>1.8666666666666665E-2</c:v>
                </c:pt>
                <c:pt idx="4">
                  <c:v>4.6666666666666662E-3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DC-4976-B6BA-27769EAC1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431888"/>
        <c:axId val="700426312"/>
      </c:lineChart>
      <c:catAx>
        <c:axId val="70043188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26312"/>
        <c:crossesAt val="-5.000000000000001E-2"/>
        <c:auto val="1"/>
        <c:lblAlgn val="ctr"/>
        <c:lblOffset val="100"/>
        <c:noMultiLvlLbl val="0"/>
      </c:catAx>
      <c:valAx>
        <c:axId val="700426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(c) </a:t>
            </a:r>
            <a:r>
              <a:rPr lang="en-US" i="1" dirty="0" err="1"/>
              <a:t>Epeorus</a:t>
            </a:r>
            <a:endParaRPr lang="ja-JP" i="1" dirty="0"/>
          </a:p>
        </c:rich>
      </c:tx>
      <c:layout>
        <c:manualLayout>
          <c:xMode val="edge"/>
          <c:yMode val="edge"/>
          <c:x val="0.17604433077578857"/>
          <c:y val="0.1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4302716636123811"/>
          <c:y val="0.122625"/>
          <c:w val="0.73335817038215489"/>
          <c:h val="0.71069422572178476"/>
        </c:manualLayout>
      </c:layout>
      <c:lineChart>
        <c:grouping val="standard"/>
        <c:varyColors val="0"/>
        <c:ser>
          <c:idx val="0"/>
          <c:order val="0"/>
          <c:tx>
            <c:strRef>
              <c:f>ベントス動態＿湿重量!$H$29</c:f>
              <c:strCache>
                <c:ptCount val="1"/>
                <c:pt idx="0">
                  <c:v>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ベントス動態＿湿重量!$W$31:$AA$31</c:f>
                <c:numCache>
                  <c:formatCode>General</c:formatCode>
                  <c:ptCount val="5"/>
                  <c:pt idx="0">
                    <c:v>0.11502572176112033</c:v>
                  </c:pt>
                  <c:pt idx="1">
                    <c:v>8.2309881950265659E-2</c:v>
                  </c:pt>
                  <c:pt idx="2">
                    <c:v>6.5530527237311273E-2</c:v>
                  </c:pt>
                  <c:pt idx="3">
                    <c:v>0.13058968820954692</c:v>
                  </c:pt>
                  <c:pt idx="4">
                    <c:v>0.11230019293542345</c:v>
                  </c:pt>
                </c:numCache>
              </c:numRef>
            </c:plus>
            <c:minus>
              <c:numRef>
                <c:f>ベントス動態＿湿重量!$W$31:$AA$31</c:f>
                <c:numCache>
                  <c:formatCode>General</c:formatCode>
                  <c:ptCount val="5"/>
                  <c:pt idx="0">
                    <c:v>0.11502572176112033</c:v>
                  </c:pt>
                  <c:pt idx="1">
                    <c:v>8.2309881950265659E-2</c:v>
                  </c:pt>
                  <c:pt idx="2">
                    <c:v>6.5530527237311273E-2</c:v>
                  </c:pt>
                  <c:pt idx="3">
                    <c:v>0.13058968820954692</c:v>
                  </c:pt>
                  <c:pt idx="4">
                    <c:v>0.11230019293542345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ベントス動態＿湿重量!$W$29:$AA$29</c:f>
              <c:numCache>
                <c:formatCode>General</c:formatCode>
                <c:ptCount val="5"/>
                <c:pt idx="0">
                  <c:v>9.8250000000000004E-2</c:v>
                </c:pt>
                <c:pt idx="1">
                  <c:v>8.2250000000000004E-2</c:v>
                </c:pt>
                <c:pt idx="2">
                  <c:v>0.11125000000000002</c:v>
                </c:pt>
                <c:pt idx="3">
                  <c:v>0.1065</c:v>
                </c:pt>
                <c:pt idx="4">
                  <c:v>0.12000000000000001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98-40C8-BF67-BF976BA0AA80}"/>
            </c:ext>
          </c:extLst>
        </c:ser>
        <c:ser>
          <c:idx val="1"/>
          <c:order val="1"/>
          <c:tx>
            <c:strRef>
              <c:f>ベントス動態＿湿重量!$H$30</c:f>
              <c:strCache>
                <c:ptCount val="1"/>
                <c:pt idx="0">
                  <c:v>非放流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ベントス動態＿湿重量!$W$32:$AA$32</c:f>
                <c:numCache>
                  <c:formatCode>General</c:formatCode>
                  <c:ptCount val="5"/>
                  <c:pt idx="0">
                    <c:v>3.8370995990895725E-2</c:v>
                  </c:pt>
                  <c:pt idx="1">
                    <c:v>4.0216083018281785E-2</c:v>
                  </c:pt>
                  <c:pt idx="2">
                    <c:v>1.882374387132733E-2</c:v>
                  </c:pt>
                  <c:pt idx="3">
                    <c:v>2.9103264421710497E-2</c:v>
                  </c:pt>
                  <c:pt idx="4">
                    <c:v>2.2605309110914636E-2</c:v>
                  </c:pt>
                </c:numCache>
              </c:numRef>
            </c:plus>
            <c:minus>
              <c:numRef>
                <c:f>ベントス動態＿湿重量!$W$32:$AA$32</c:f>
                <c:numCache>
                  <c:formatCode>General</c:formatCode>
                  <c:ptCount val="5"/>
                  <c:pt idx="0">
                    <c:v>3.8370995990895725E-2</c:v>
                  </c:pt>
                  <c:pt idx="1">
                    <c:v>4.0216083018281785E-2</c:v>
                  </c:pt>
                  <c:pt idx="2">
                    <c:v>1.882374387132733E-2</c:v>
                  </c:pt>
                  <c:pt idx="3">
                    <c:v>2.9103264421710497E-2</c:v>
                  </c:pt>
                  <c:pt idx="4">
                    <c:v>2.2605309110914636E-2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ベントス動態＿湿重量!$W$30:$AA$30</c:f>
              <c:numCache>
                <c:formatCode>General</c:formatCode>
                <c:ptCount val="5"/>
                <c:pt idx="0">
                  <c:v>0.11566666666666668</c:v>
                </c:pt>
                <c:pt idx="1">
                  <c:v>3.833333333333333E-2</c:v>
                </c:pt>
                <c:pt idx="2">
                  <c:v>6.3666666666666663E-2</c:v>
                </c:pt>
                <c:pt idx="3">
                  <c:v>0.04</c:v>
                </c:pt>
                <c:pt idx="4">
                  <c:v>3.4000000000000002E-2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8-40C8-BF67-BF976BA0A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431888"/>
        <c:axId val="700426312"/>
      </c:lineChart>
      <c:catAx>
        <c:axId val="70043188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26312"/>
        <c:crossesAt val="-5.000000000000001E-2"/>
        <c:auto val="1"/>
        <c:lblAlgn val="ctr"/>
        <c:lblOffset val="100"/>
        <c:noMultiLvlLbl val="0"/>
      </c:catAx>
      <c:valAx>
        <c:axId val="700426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(d) </a:t>
            </a:r>
            <a:r>
              <a:rPr lang="en-US" i="1" dirty="0" err="1"/>
              <a:t>Drunella</a:t>
            </a:r>
            <a:endParaRPr lang="ja-JP" i="1" dirty="0"/>
          </a:p>
        </c:rich>
      </c:tx>
      <c:layout>
        <c:manualLayout>
          <c:xMode val="edge"/>
          <c:yMode val="edge"/>
          <c:x val="0.13525149190110827"/>
          <c:y val="0.12089810017271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2358982620778541"/>
          <c:y val="0.11265112262521589"/>
          <c:w val="0.72295748837021967"/>
          <c:h val="0.72757605428855077"/>
        </c:manualLayout>
      </c:layout>
      <c:lineChart>
        <c:grouping val="standard"/>
        <c:varyColors val="0"/>
        <c:ser>
          <c:idx val="0"/>
          <c:order val="0"/>
          <c:tx>
            <c:strRef>
              <c:f>ベントス動態＿湿重量!$H$29</c:f>
              <c:strCache>
                <c:ptCount val="1"/>
                <c:pt idx="0">
                  <c:v>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ベントス動態＿湿重量!$AD$31:$AH$31</c:f>
                <c:numCache>
                  <c:formatCode>General</c:formatCode>
                  <c:ptCount val="5"/>
                  <c:pt idx="0">
                    <c:v>0.18979848963220611</c:v>
                  </c:pt>
                  <c:pt idx="1">
                    <c:v>0.22109221303941631</c:v>
                  </c:pt>
                  <c:pt idx="2">
                    <c:v>0.26109283151145046</c:v>
                  </c:pt>
                  <c:pt idx="3">
                    <c:v>6.3945028474985191E-2</c:v>
                  </c:pt>
                  <c:pt idx="4">
                    <c:v>2.155612828563299E-2</c:v>
                  </c:pt>
                </c:numCache>
              </c:numRef>
            </c:plus>
            <c:minus>
              <c:numRef>
                <c:f>ベントス動態＿湿重量!$AD$31:$AH$31</c:f>
                <c:numCache>
                  <c:formatCode>General</c:formatCode>
                  <c:ptCount val="5"/>
                  <c:pt idx="0">
                    <c:v>0.18979848963220611</c:v>
                  </c:pt>
                  <c:pt idx="1">
                    <c:v>0.22109221303941631</c:v>
                  </c:pt>
                  <c:pt idx="2">
                    <c:v>0.26109283151145046</c:v>
                  </c:pt>
                  <c:pt idx="3">
                    <c:v>6.3945028474985191E-2</c:v>
                  </c:pt>
                  <c:pt idx="4">
                    <c:v>2.155612828563299E-2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ベントス動態＿湿重量!$AD$29:$AH$29</c:f>
              <c:numCache>
                <c:formatCode>General</c:formatCode>
                <c:ptCount val="5"/>
                <c:pt idx="0">
                  <c:v>0.12333333333333335</c:v>
                </c:pt>
                <c:pt idx="1">
                  <c:v>0.17116666666666669</c:v>
                </c:pt>
                <c:pt idx="2">
                  <c:v>0.21766666666666667</c:v>
                </c:pt>
                <c:pt idx="3">
                  <c:v>5.6833333333333326E-2</c:v>
                </c:pt>
                <c:pt idx="4">
                  <c:v>1.2666666666666668E-2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F-4D38-A111-CEBF90D650BD}"/>
            </c:ext>
          </c:extLst>
        </c:ser>
        <c:ser>
          <c:idx val="1"/>
          <c:order val="1"/>
          <c:tx>
            <c:strRef>
              <c:f>ベントス動態＿湿重量!$H$30</c:f>
              <c:strCache>
                <c:ptCount val="1"/>
                <c:pt idx="0">
                  <c:v>非放流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ベントス動態＿湿重量!$AD$32:$AH$32</c:f>
                <c:numCache>
                  <c:formatCode>General</c:formatCode>
                  <c:ptCount val="5"/>
                  <c:pt idx="0">
                    <c:v>0.52442095050954374</c:v>
                  </c:pt>
                  <c:pt idx="1">
                    <c:v>0.3337549000888726</c:v>
                  </c:pt>
                  <c:pt idx="2">
                    <c:v>0.12002222016498998</c:v>
                  </c:pt>
                  <c:pt idx="3">
                    <c:v>5.5293158105983904E-2</c:v>
                  </c:pt>
                  <c:pt idx="4">
                    <c:v>5.1961524227066326E-3</c:v>
                  </c:pt>
                </c:numCache>
              </c:numRef>
            </c:plus>
            <c:minus>
              <c:numRef>
                <c:f>ベントス動態＿湿重量!$AD$32:$AH$32</c:f>
                <c:numCache>
                  <c:formatCode>General</c:formatCode>
                  <c:ptCount val="5"/>
                  <c:pt idx="0">
                    <c:v>0.52442095050954374</c:v>
                  </c:pt>
                  <c:pt idx="1">
                    <c:v>0.3337549000888726</c:v>
                  </c:pt>
                  <c:pt idx="2">
                    <c:v>0.12002222016498998</c:v>
                  </c:pt>
                  <c:pt idx="3">
                    <c:v>5.5293158105983904E-2</c:v>
                  </c:pt>
                  <c:pt idx="4">
                    <c:v>5.1961524227066326E-3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ベントス動態＿湿重量!$W$30:$AA$30</c:f>
              <c:numCache>
                <c:formatCode>General</c:formatCode>
                <c:ptCount val="5"/>
                <c:pt idx="0">
                  <c:v>0.11566666666666668</c:v>
                </c:pt>
                <c:pt idx="1">
                  <c:v>3.833333333333333E-2</c:v>
                </c:pt>
                <c:pt idx="2">
                  <c:v>6.3666666666666663E-2</c:v>
                </c:pt>
                <c:pt idx="3">
                  <c:v>0.04</c:v>
                </c:pt>
                <c:pt idx="4">
                  <c:v>3.4000000000000002E-2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DF-4D38-A111-CEBF90D65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431888"/>
        <c:axId val="700426312"/>
      </c:lineChart>
      <c:catAx>
        <c:axId val="70043188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26312"/>
        <c:crossesAt val="-0.60000000000000009"/>
        <c:auto val="1"/>
        <c:lblAlgn val="ctr"/>
        <c:lblOffset val="100"/>
        <c:noMultiLvlLbl val="0"/>
      </c:catAx>
      <c:valAx>
        <c:axId val="700426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(e) Chironomidae</a:t>
            </a:r>
            <a:endParaRPr lang="ja-JP"/>
          </a:p>
        </c:rich>
      </c:tx>
      <c:layout>
        <c:manualLayout>
          <c:xMode val="edge"/>
          <c:yMode val="edge"/>
          <c:x val="0.17323175512151889"/>
          <c:y val="0.106951342426960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4525616116167298"/>
          <c:y val="0.10333789545931107"/>
          <c:w val="0.74218972628421442"/>
          <c:h val="0.73364052248727285"/>
        </c:manualLayout>
      </c:layout>
      <c:lineChart>
        <c:grouping val="standard"/>
        <c:varyColors val="0"/>
        <c:ser>
          <c:idx val="0"/>
          <c:order val="0"/>
          <c:tx>
            <c:strRef>
              <c:f>ベントス動態＿湿重量!$H$29</c:f>
              <c:strCache>
                <c:ptCount val="1"/>
                <c:pt idx="0">
                  <c:v>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ベントス動態＿湿重量!$P$31:$T$31</c:f>
                <c:numCache>
                  <c:formatCode>General</c:formatCode>
                  <c:ptCount val="5"/>
                  <c:pt idx="0">
                    <c:v>9.0553851381374104E-3</c:v>
                  </c:pt>
                  <c:pt idx="1">
                    <c:v>3.971880327166636E-2</c:v>
                  </c:pt>
                  <c:pt idx="2">
                    <c:v>1.2355835328567094E-2</c:v>
                  </c:pt>
                  <c:pt idx="3">
                    <c:v>2.2969182252168513E-2</c:v>
                  </c:pt>
                  <c:pt idx="4">
                    <c:v>1.0614455552060439E-2</c:v>
                  </c:pt>
                </c:numCache>
              </c:numRef>
            </c:plus>
            <c:minus>
              <c:numRef>
                <c:f>ベントス動態＿湿重量!$P$31:$T$31</c:f>
                <c:numCache>
                  <c:formatCode>General</c:formatCode>
                  <c:ptCount val="5"/>
                  <c:pt idx="0">
                    <c:v>9.0553851381374104E-3</c:v>
                  </c:pt>
                  <c:pt idx="1">
                    <c:v>3.971880327166636E-2</c:v>
                  </c:pt>
                  <c:pt idx="2">
                    <c:v>1.2355835328567094E-2</c:v>
                  </c:pt>
                  <c:pt idx="3">
                    <c:v>2.2969182252168513E-2</c:v>
                  </c:pt>
                  <c:pt idx="4">
                    <c:v>1.0614455552060439E-2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ベントス動態＿湿重量!$P$29:$T$29</c:f>
              <c:numCache>
                <c:formatCode>General</c:formatCode>
                <c:ptCount val="5"/>
                <c:pt idx="0">
                  <c:v>3.6000000000000004E-2</c:v>
                </c:pt>
                <c:pt idx="1">
                  <c:v>5.0750000000000003E-2</c:v>
                </c:pt>
                <c:pt idx="2">
                  <c:v>3.3000000000000002E-2</c:v>
                </c:pt>
                <c:pt idx="3">
                  <c:v>4.6250000000000006E-2</c:v>
                </c:pt>
                <c:pt idx="4">
                  <c:v>1.6E-2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AE-424E-B93A-F67BD0178BD6}"/>
            </c:ext>
          </c:extLst>
        </c:ser>
        <c:ser>
          <c:idx val="1"/>
          <c:order val="1"/>
          <c:tx>
            <c:strRef>
              <c:f>ベントス動態＿湿重量!$H$30</c:f>
              <c:strCache>
                <c:ptCount val="1"/>
                <c:pt idx="0">
                  <c:v>非放流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tx1"/>
              </a:solidFill>
              <a:ln w="9525">
                <a:solidFill>
                  <a:schemeClr val="bg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ベントス動態＿湿重量!$P$32:$T$32</c:f>
                <c:numCache>
                  <c:formatCode>General</c:formatCode>
                  <c:ptCount val="5"/>
                  <c:pt idx="0">
                    <c:v>1.2055427546683413E-2</c:v>
                  </c:pt>
                  <c:pt idx="1">
                    <c:v>6.9282032302754992E-3</c:v>
                  </c:pt>
                  <c:pt idx="2">
                    <c:v>2.1385353243127247E-2</c:v>
                  </c:pt>
                  <c:pt idx="3">
                    <c:v>4.1789153297636147E-2</c:v>
                  </c:pt>
                  <c:pt idx="4">
                    <c:v>2.0231987873991362E-2</c:v>
                  </c:pt>
                </c:numCache>
              </c:numRef>
            </c:plus>
            <c:minus>
              <c:numRef>
                <c:f>ベントス動態＿湿重量!$P$32:$T$32</c:f>
                <c:numCache>
                  <c:formatCode>General</c:formatCode>
                  <c:ptCount val="5"/>
                  <c:pt idx="0">
                    <c:v>1.2055427546683413E-2</c:v>
                  </c:pt>
                  <c:pt idx="1">
                    <c:v>6.9282032302754992E-3</c:v>
                  </c:pt>
                  <c:pt idx="2">
                    <c:v>2.1385353243127247E-2</c:v>
                  </c:pt>
                  <c:pt idx="3">
                    <c:v>4.1789153297636147E-2</c:v>
                  </c:pt>
                  <c:pt idx="4">
                    <c:v>2.0231987873991362E-2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ベントス動態＿湿重量!$I$28:$M$28</c:f>
              <c:strCache>
                <c:ptCount val="5"/>
                <c:pt idx="0">
                  <c:v>mid May</c:v>
                </c:pt>
                <c:pt idx="1">
                  <c:v>late May</c:v>
                </c:pt>
                <c:pt idx="2">
                  <c:v>mid Jun</c:v>
                </c:pt>
                <c:pt idx="3">
                  <c:v>late Jul</c:v>
                </c:pt>
                <c:pt idx="4">
                  <c:v>ear Sep</c:v>
                </c:pt>
              </c:strCache>
            </c:strRef>
          </c:cat>
          <c:val>
            <c:numRef>
              <c:f>ベントス動態＿湿重量!$P$30:$T$30</c:f>
              <c:numCache>
                <c:formatCode>General</c:formatCode>
                <c:ptCount val="5"/>
                <c:pt idx="0">
                  <c:v>2.4333333333333335E-2</c:v>
                </c:pt>
                <c:pt idx="1">
                  <c:v>3.9E-2</c:v>
                </c:pt>
                <c:pt idx="2">
                  <c:v>2.8666666666666663E-2</c:v>
                </c:pt>
                <c:pt idx="3">
                  <c:v>3.2333333333333339E-2</c:v>
                </c:pt>
                <c:pt idx="4">
                  <c:v>1.5666666666666669E-2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AE-424E-B93A-F67BD0178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431888"/>
        <c:axId val="700426312"/>
      </c:lineChart>
      <c:catAx>
        <c:axId val="70043188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26312"/>
        <c:crossesAt val="-2.0000000000000004E-2"/>
        <c:auto val="1"/>
        <c:lblAlgn val="ctr"/>
        <c:lblOffset val="100"/>
        <c:noMultiLvlLbl val="0"/>
      </c:catAx>
      <c:valAx>
        <c:axId val="70042631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004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39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57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4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20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40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28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80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68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823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77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48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832D4-18B8-4942-8EF0-F50332E341D9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6E7CC-94F0-4E21-BB99-A1B7F7DEA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5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F5A5FC4-1D00-4730-BCB0-DC8C04E27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763922"/>
              </p:ext>
            </p:extLst>
          </p:nvPr>
        </p:nvGraphicFramePr>
        <p:xfrm>
          <a:off x="792480" y="2799874"/>
          <a:ext cx="4956175" cy="2651760"/>
        </p:xfrm>
        <a:graphic>
          <a:graphicData uri="http://schemas.openxmlformats.org/drawingml/2006/table">
            <a:tbl>
              <a:tblPr/>
              <a:tblGrid>
                <a:gridCol w="1082675">
                  <a:extLst>
                    <a:ext uri="{9D8B030D-6E8A-4147-A177-3AD203B41FA5}">
                      <a16:colId xmlns:a16="http://schemas.microsoft.com/office/drawing/2014/main" val="1757960524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744406011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3827829591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878939806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959798478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44485663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study sites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Mid May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Late May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Mid Jun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Late Jul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Ear Sep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19845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&lt;stocked&gt;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23679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Headstream of 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Mena riv.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16.5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39389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Gunkai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4106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Uchiyama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9464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Matsumura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6720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9933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&lt;unstocked&gt;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07367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Shinetsu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16.0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16.2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5451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Mumei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67488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Torii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39706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B29798D-C33D-443A-8602-FA775F56CF2A}"/>
              </a:ext>
            </a:extLst>
          </p:cNvPr>
          <p:cNvSpPr txBox="1"/>
          <p:nvPr/>
        </p:nvSpPr>
        <p:spPr>
          <a:xfrm>
            <a:off x="703405" y="2147709"/>
            <a:ext cx="4809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Table S1. Water temperature (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  <a:sym typeface="Symbol" panose="05050102010706020507" pitchFamily="18" charset="2"/>
              </a:rPr>
              <a:t>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C)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measured by a mercurial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thermometer during the sampling (daytime) in each study site, each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study period. 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8E03D3-E4C5-4F72-933A-F9F1FC1C45A2}"/>
              </a:ext>
            </a:extLst>
          </p:cNvPr>
          <p:cNvSpPr txBox="1"/>
          <p:nvPr/>
        </p:nvSpPr>
        <p:spPr>
          <a:xfrm>
            <a:off x="267309" y="219075"/>
            <a:ext cx="5794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Supporting information. 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Pulsed supplies of small fish facilitate short-term intraguild predation in salmon stocked streams. Koh Hasegawa, Sho Fukui.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5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F349A7CF-CE0D-4E05-83B8-F74BC947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293294"/>
              </p:ext>
            </p:extLst>
          </p:nvPr>
        </p:nvGraphicFramePr>
        <p:xfrm>
          <a:off x="267310" y="2318562"/>
          <a:ext cx="5845173" cy="4485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749734719"/>
                    </a:ext>
                  </a:extLst>
                </a:gridCol>
                <a:gridCol w="800417">
                  <a:extLst>
                    <a:ext uri="{9D8B030D-6E8A-4147-A177-3AD203B41FA5}">
                      <a16:colId xmlns:a16="http://schemas.microsoft.com/office/drawing/2014/main" val="3301632026"/>
                    </a:ext>
                  </a:extLst>
                </a:gridCol>
                <a:gridCol w="851217">
                  <a:extLst>
                    <a:ext uri="{9D8B030D-6E8A-4147-A177-3AD203B41FA5}">
                      <a16:colId xmlns:a16="http://schemas.microsoft.com/office/drawing/2014/main" val="24234203"/>
                    </a:ext>
                  </a:extLst>
                </a:gridCol>
                <a:gridCol w="765492">
                  <a:extLst>
                    <a:ext uri="{9D8B030D-6E8A-4147-A177-3AD203B41FA5}">
                      <a16:colId xmlns:a16="http://schemas.microsoft.com/office/drawing/2014/main" val="4034111967"/>
                    </a:ext>
                  </a:extLst>
                </a:gridCol>
                <a:gridCol w="765492">
                  <a:extLst>
                    <a:ext uri="{9D8B030D-6E8A-4147-A177-3AD203B41FA5}">
                      <a16:colId xmlns:a16="http://schemas.microsoft.com/office/drawing/2014/main" val="3982652958"/>
                    </a:ext>
                  </a:extLst>
                </a:gridCol>
                <a:gridCol w="757555">
                  <a:extLst>
                    <a:ext uri="{9D8B030D-6E8A-4147-A177-3AD203B41FA5}">
                      <a16:colId xmlns:a16="http://schemas.microsoft.com/office/drawing/2014/main" val="395268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May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Late May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Jun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Late Jul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 Sep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3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Stocked stream total</a:t>
                      </a:r>
                      <a:endParaRPr kumimoji="1" lang="ja-JP" alt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(37.3)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(44.4)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(35.0)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(27.5)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(30.2)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6443022"/>
                  </a:ext>
                </a:extLst>
              </a:tr>
              <a:tr h="45339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Headstream 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Mena riv.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(52.2)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(40.7)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(36.1)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(38.0)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(27.2)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5786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Gunkai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(29.7)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(5.6)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(14.3)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(14.0)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313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Uchiyama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(23.2)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(46.6)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(32.3)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(34.1)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(24.5)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235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Matsumura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(43.8)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(44.3)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(39.4)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(14.7)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(33.6)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51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Unstocked stream total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(22.1)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(33.7)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(43.4)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(49.2)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(35.3)</a:t>
                      </a:r>
                      <a:r>
                        <a:rPr kumimoji="1" lang="en-US" altLang="ja-JP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kumimoji="1" lang="ja-JP" altLang="en-US" sz="12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184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Shinetsu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(28.4)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(39.5)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(45.4)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(64.7)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(40.2)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5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Mumei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(13.0)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(22.0)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(35.5)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(29.4)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(19.6)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84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Torii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(26.7)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(26.0)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(27.5)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(35.4)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(30.3)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3202609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F9541E-99AB-4028-9A57-CDB59044CB4C}"/>
              </a:ext>
            </a:extLst>
          </p:cNvPr>
          <p:cNvSpPr txBox="1"/>
          <p:nvPr/>
        </p:nvSpPr>
        <p:spPr>
          <a:xfrm>
            <a:off x="181585" y="922018"/>
            <a:ext cx="601844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Table  S2. Mean fork length (SD in the parenthesis: mm) of experimental white-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spotted charr in each study site, each study period. The linear mixed model (fork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length = study period + stocked/unstocked + study </a:t>
            </a:r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period×stocked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/unstocked +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study site) setting study site as a random effect was conducted, and we confirmed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that no significant valuables. The alpha level was set at 0.05. The numbers on the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right shoulder of parentheses were sample size for measuring fork length. These fish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were corrected by one pass electrofishing.</a:t>
            </a:r>
          </a:p>
        </p:txBody>
      </p:sp>
    </p:spTree>
    <p:extLst>
      <p:ext uri="{BB962C8B-B14F-4D97-AF65-F5344CB8AC3E}">
        <p14:creationId xmlns:p14="http://schemas.microsoft.com/office/powerpoint/2010/main" val="427424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F349A7CF-CE0D-4E05-83B8-F74BC947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53383"/>
              </p:ext>
            </p:extLst>
          </p:nvPr>
        </p:nvGraphicFramePr>
        <p:xfrm>
          <a:off x="236220" y="1887220"/>
          <a:ext cx="5791200" cy="2199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0943">
                  <a:extLst>
                    <a:ext uri="{9D8B030D-6E8A-4147-A177-3AD203B41FA5}">
                      <a16:colId xmlns:a16="http://schemas.microsoft.com/office/drawing/2014/main" val="1749734719"/>
                    </a:ext>
                  </a:extLst>
                </a:gridCol>
                <a:gridCol w="1213167">
                  <a:extLst>
                    <a:ext uri="{9D8B030D-6E8A-4147-A177-3AD203B41FA5}">
                      <a16:colId xmlns:a16="http://schemas.microsoft.com/office/drawing/2014/main" val="24234203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4034111967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3982652958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395268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Late May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Jun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Late Jul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 Sep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3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Headstream 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Mena riv.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(3.47)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(5.31)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(7.76)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66.5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(8.09)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2247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Gunkai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48.0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(3.32)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(5.82)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(9.63)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64.0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333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Uchiyama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(2.54)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54.3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(7.45)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64.2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(11.2)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70.9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(10.8)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041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Matsumura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47.8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(3.64)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55.4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(6.99)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63.9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(11.5)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69.8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(11.1)</a:t>
                      </a:r>
                      <a:r>
                        <a:rPr kumimoji="1" lang="en-US" altLang="ja-JP" sz="12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kumimoji="1" lang="ja-JP" altLang="en-US" sz="12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013996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F9541E-99AB-4028-9A57-CDB59044CB4C}"/>
              </a:ext>
            </a:extLst>
          </p:cNvPr>
          <p:cNvSpPr txBox="1"/>
          <p:nvPr/>
        </p:nvSpPr>
        <p:spPr>
          <a:xfrm>
            <a:off x="160630" y="678178"/>
            <a:ext cx="6018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Table S3. Mean fork length (SD in the parenthesis: mm) of experimental stocked </a:t>
            </a:r>
          </a:p>
          <a:p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masu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salmon fry in each study site, each study period. The linear mixed model (fork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length = study period + study site) setting study site as a random effect was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conducted, and we confirmed the effect of study period was significant. The alpha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level was set at 0.05. The numbers on the right shoulder of parentheses were sample 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size for measuring fork length. These fish were corrected by one pass electrofishing.</a:t>
            </a:r>
          </a:p>
        </p:txBody>
      </p:sp>
    </p:spTree>
    <p:extLst>
      <p:ext uri="{BB962C8B-B14F-4D97-AF65-F5344CB8AC3E}">
        <p14:creationId xmlns:p14="http://schemas.microsoft.com/office/powerpoint/2010/main" val="213989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115FF98-2C6B-44D4-B61F-563849530820}"/>
              </a:ext>
            </a:extLst>
          </p:cNvPr>
          <p:cNvSpPr txBox="1"/>
          <p:nvPr/>
        </p:nvSpPr>
        <p:spPr>
          <a:xfrm>
            <a:off x="0" y="105506"/>
            <a:ext cx="66367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 S1.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Three samples of aquatic invertebrates were collected using a Surber sampler </a:t>
            </a:r>
          </a:p>
          <a:p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(25 × 25 cm quadrat) at each study site and during each study period. These samples were </a:t>
            </a:r>
          </a:p>
          <a:p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preserved in 70% ethanol. The invertebrates were identified in the laboratory to the family or </a:t>
            </a:r>
          </a:p>
          <a:p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genus levels. The wet </a:t>
            </a:r>
            <a:r>
              <a:rPr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weight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of each category was determined nearest to 0.001g. </a:t>
            </a:r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Mean values</a:t>
            </a:r>
          </a:p>
          <a:p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and SD of mean wet weight of three samples for stocked (circle symbols and solid lines) and </a:t>
            </a:r>
          </a:p>
          <a:p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unstocked (triangle symbols and dashed lines) streams  are shown for (a) total aquatic </a:t>
            </a:r>
          </a:p>
          <a:p>
            <a:r>
              <a:rPr kumimoji="1" lang="en-US" altLang="ja-JP" sz="12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invertebrates and four major categories throughout the survey.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F4EEA95-574C-4DB0-AF84-A2DFA268496A}"/>
              </a:ext>
            </a:extLst>
          </p:cNvPr>
          <p:cNvGrpSpPr/>
          <p:nvPr/>
        </p:nvGrpSpPr>
        <p:grpSpPr>
          <a:xfrm>
            <a:off x="324564" y="1060232"/>
            <a:ext cx="6332032" cy="8758690"/>
            <a:chOff x="324564" y="1060232"/>
            <a:chExt cx="6332032" cy="8758690"/>
          </a:xfrm>
        </p:grpSpPr>
        <p:graphicFrame>
          <p:nvGraphicFramePr>
            <p:cNvPr id="2" name="グラフ 1">
              <a:extLst>
                <a:ext uri="{FF2B5EF4-FFF2-40B4-BE49-F238E27FC236}">
                  <a16:creationId xmlns:a16="http://schemas.microsoft.com/office/drawing/2014/main" id="{54EC9E54-993F-4153-BE8A-B0088BA443B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65815689"/>
                </p:ext>
              </p:extLst>
            </p:nvPr>
          </p:nvGraphicFramePr>
          <p:xfrm>
            <a:off x="735876" y="1177842"/>
            <a:ext cx="2979420" cy="32308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" name="グラフ 2">
              <a:extLst>
                <a:ext uri="{FF2B5EF4-FFF2-40B4-BE49-F238E27FC236}">
                  <a16:creationId xmlns:a16="http://schemas.microsoft.com/office/drawing/2014/main" id="{2D93B51F-BF9C-4FC7-AA26-22AC1724AF3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03157384"/>
                </p:ext>
              </p:extLst>
            </p:nvPr>
          </p:nvGraphicFramePr>
          <p:xfrm>
            <a:off x="3533666" y="1060232"/>
            <a:ext cx="3122930" cy="32308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" name="グラフ 4">
              <a:extLst>
                <a:ext uri="{FF2B5EF4-FFF2-40B4-BE49-F238E27FC236}">
                  <a16:creationId xmlns:a16="http://schemas.microsoft.com/office/drawing/2014/main" id="{8282BC82-5A25-46AC-BB5A-0855D8F2C21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61509484"/>
                </p:ext>
              </p:extLst>
            </p:nvPr>
          </p:nvGraphicFramePr>
          <p:xfrm>
            <a:off x="645061" y="4048558"/>
            <a:ext cx="2979420" cy="304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6" name="グラフ 5">
              <a:extLst>
                <a:ext uri="{FF2B5EF4-FFF2-40B4-BE49-F238E27FC236}">
                  <a16:creationId xmlns:a16="http://schemas.microsoft.com/office/drawing/2014/main" id="{AC5A2C08-9248-45FD-9752-E54B31968BB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12401780"/>
                </p:ext>
              </p:extLst>
            </p:nvPr>
          </p:nvGraphicFramePr>
          <p:xfrm>
            <a:off x="3620661" y="4101898"/>
            <a:ext cx="2979420" cy="2941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7" name="グラフ 6">
              <a:extLst>
                <a:ext uri="{FF2B5EF4-FFF2-40B4-BE49-F238E27FC236}">
                  <a16:creationId xmlns:a16="http://schemas.microsoft.com/office/drawing/2014/main" id="{7961493E-1549-4844-BE87-5E54EAB9A9E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11387850"/>
                </p:ext>
              </p:extLst>
            </p:nvPr>
          </p:nvGraphicFramePr>
          <p:xfrm>
            <a:off x="654556" y="6858314"/>
            <a:ext cx="2933700" cy="29606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38E67F1-41A7-4927-92EB-0A8D9F5A6D27}"/>
                </a:ext>
              </a:extLst>
            </p:cNvPr>
            <p:cNvSpPr txBox="1"/>
            <p:nvPr/>
          </p:nvSpPr>
          <p:spPr>
            <a:xfrm rot="16200000">
              <a:off x="-106964" y="5031823"/>
              <a:ext cx="1140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wet weight (g)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F24796F-BDA8-448D-89A5-44FCA6893197}"/>
                </a:ext>
              </a:extLst>
            </p:cNvPr>
            <p:cNvGrpSpPr/>
            <p:nvPr/>
          </p:nvGrpSpPr>
          <p:grpSpPr>
            <a:xfrm>
              <a:off x="1120878" y="3824743"/>
              <a:ext cx="2211218" cy="471500"/>
              <a:chOff x="1120878" y="3824743"/>
              <a:chExt cx="2211218" cy="471500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995CAC3-EC93-4405-AD16-01D1218726C8}"/>
                  </a:ext>
                </a:extLst>
              </p:cNvPr>
              <p:cNvSpPr txBox="1"/>
              <p:nvPr/>
            </p:nvSpPr>
            <p:spPr>
              <a:xfrm>
                <a:off x="1120878" y="3834578"/>
                <a:ext cx="4748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6326832-8CD3-454F-BE7A-DE61B764D4C7}"/>
                  </a:ext>
                </a:extLst>
              </p:cNvPr>
              <p:cNvSpPr txBox="1"/>
              <p:nvPr/>
            </p:nvSpPr>
            <p:spPr>
              <a:xfrm>
                <a:off x="1556864" y="3832122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DD16E70-120B-4DC1-988B-04B15F30D1BB}"/>
                  </a:ext>
                </a:extLst>
              </p:cNvPr>
              <p:cNvSpPr txBox="1"/>
              <p:nvPr/>
            </p:nvSpPr>
            <p:spPr>
              <a:xfrm>
                <a:off x="2017588" y="3832116"/>
                <a:ext cx="4315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Jun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47274F5-708E-42E9-B843-C52909A6243D}"/>
                  </a:ext>
                </a:extLst>
              </p:cNvPr>
              <p:cNvSpPr txBox="1"/>
              <p:nvPr/>
            </p:nvSpPr>
            <p:spPr>
              <a:xfrm>
                <a:off x="2427018" y="3832114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A1BC4F0-9ACD-45CB-BAE3-D9E5AD45BD73}"/>
                  </a:ext>
                </a:extLst>
              </p:cNvPr>
              <p:cNvSpPr txBox="1"/>
              <p:nvPr/>
            </p:nvSpPr>
            <p:spPr>
              <a:xfrm>
                <a:off x="2874919" y="3824743"/>
                <a:ext cx="45717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Ear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Sep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E069561-DA23-4A64-8504-B019AE332821}"/>
                </a:ext>
              </a:extLst>
            </p:cNvPr>
            <p:cNvGrpSpPr/>
            <p:nvPr/>
          </p:nvGrpSpPr>
          <p:grpSpPr>
            <a:xfrm>
              <a:off x="4031222" y="3814915"/>
              <a:ext cx="2211218" cy="471500"/>
              <a:chOff x="1120878" y="3824743"/>
              <a:chExt cx="2211218" cy="471500"/>
            </a:xfrm>
          </p:grpSpPr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E52D375-4A27-478E-B707-21352354F513}"/>
                  </a:ext>
                </a:extLst>
              </p:cNvPr>
              <p:cNvSpPr txBox="1"/>
              <p:nvPr/>
            </p:nvSpPr>
            <p:spPr>
              <a:xfrm>
                <a:off x="1120878" y="3834578"/>
                <a:ext cx="4748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6710356-C2E3-40BD-B0C3-99A5527BB14C}"/>
                  </a:ext>
                </a:extLst>
              </p:cNvPr>
              <p:cNvSpPr txBox="1"/>
              <p:nvPr/>
            </p:nvSpPr>
            <p:spPr>
              <a:xfrm>
                <a:off x="1556864" y="3832122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1304702-DB03-4428-A923-4B3784B66B70}"/>
                  </a:ext>
                </a:extLst>
              </p:cNvPr>
              <p:cNvSpPr txBox="1"/>
              <p:nvPr/>
            </p:nvSpPr>
            <p:spPr>
              <a:xfrm>
                <a:off x="2017588" y="3832116"/>
                <a:ext cx="4315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Jun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1A4EB78-FB2A-436B-8D38-189C740ECF12}"/>
                  </a:ext>
                </a:extLst>
              </p:cNvPr>
              <p:cNvSpPr txBox="1"/>
              <p:nvPr/>
            </p:nvSpPr>
            <p:spPr>
              <a:xfrm>
                <a:off x="2427018" y="3832114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DD0A025-1264-46F4-8779-25BDCB187C7B}"/>
                  </a:ext>
                </a:extLst>
              </p:cNvPr>
              <p:cNvSpPr txBox="1"/>
              <p:nvPr/>
            </p:nvSpPr>
            <p:spPr>
              <a:xfrm>
                <a:off x="2874919" y="3824743"/>
                <a:ext cx="45717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Ear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Sep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F630F9BE-63A5-47E7-B588-D1027F8F195B}"/>
                </a:ext>
              </a:extLst>
            </p:cNvPr>
            <p:cNvGrpSpPr/>
            <p:nvPr/>
          </p:nvGrpSpPr>
          <p:grpSpPr>
            <a:xfrm>
              <a:off x="1118424" y="6594982"/>
              <a:ext cx="2211218" cy="471500"/>
              <a:chOff x="1120878" y="3824743"/>
              <a:chExt cx="2211218" cy="471500"/>
            </a:xfrm>
          </p:grpSpPr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8FBDA58-2CF7-4E12-B15F-7AE7C6D17254}"/>
                  </a:ext>
                </a:extLst>
              </p:cNvPr>
              <p:cNvSpPr txBox="1"/>
              <p:nvPr/>
            </p:nvSpPr>
            <p:spPr>
              <a:xfrm>
                <a:off x="1120878" y="3834578"/>
                <a:ext cx="4748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DC02D2F-3EEA-4AD0-9BCA-118376BA239F}"/>
                  </a:ext>
                </a:extLst>
              </p:cNvPr>
              <p:cNvSpPr txBox="1"/>
              <p:nvPr/>
            </p:nvSpPr>
            <p:spPr>
              <a:xfrm>
                <a:off x="1556864" y="3832122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3E53C41-0612-4E36-A3A9-D00319E70FCD}"/>
                  </a:ext>
                </a:extLst>
              </p:cNvPr>
              <p:cNvSpPr txBox="1"/>
              <p:nvPr/>
            </p:nvSpPr>
            <p:spPr>
              <a:xfrm>
                <a:off x="2017588" y="3832116"/>
                <a:ext cx="4315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Jun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63187EE-0D78-4148-A5ED-51EE2BC6015D}"/>
                  </a:ext>
                </a:extLst>
              </p:cNvPr>
              <p:cNvSpPr txBox="1"/>
              <p:nvPr/>
            </p:nvSpPr>
            <p:spPr>
              <a:xfrm>
                <a:off x="2427018" y="3832114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CA44E0D-30C5-43FA-B062-4BDEE5C5A032}"/>
                  </a:ext>
                </a:extLst>
              </p:cNvPr>
              <p:cNvSpPr txBox="1"/>
              <p:nvPr/>
            </p:nvSpPr>
            <p:spPr>
              <a:xfrm>
                <a:off x="2874919" y="3824743"/>
                <a:ext cx="45717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Ear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Sep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CA75BFE4-20EF-431F-B5DE-D590F42D7F6C}"/>
                </a:ext>
              </a:extLst>
            </p:cNvPr>
            <p:cNvGrpSpPr/>
            <p:nvPr/>
          </p:nvGrpSpPr>
          <p:grpSpPr>
            <a:xfrm>
              <a:off x="4016474" y="6594980"/>
              <a:ext cx="2211218" cy="471500"/>
              <a:chOff x="1120878" y="3824743"/>
              <a:chExt cx="2211218" cy="471500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9D9D468B-1C22-4CB3-92C3-16FD0BA98B63}"/>
                  </a:ext>
                </a:extLst>
              </p:cNvPr>
              <p:cNvSpPr txBox="1"/>
              <p:nvPr/>
            </p:nvSpPr>
            <p:spPr>
              <a:xfrm>
                <a:off x="1120878" y="3834578"/>
                <a:ext cx="4748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580B01F-94BD-4D83-9044-BE750D323C1B}"/>
                  </a:ext>
                </a:extLst>
              </p:cNvPr>
              <p:cNvSpPr txBox="1"/>
              <p:nvPr/>
            </p:nvSpPr>
            <p:spPr>
              <a:xfrm>
                <a:off x="1556864" y="3832122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77BBDAE6-B266-4E0F-97E1-DA09B866D382}"/>
                  </a:ext>
                </a:extLst>
              </p:cNvPr>
              <p:cNvSpPr txBox="1"/>
              <p:nvPr/>
            </p:nvSpPr>
            <p:spPr>
              <a:xfrm>
                <a:off x="2017588" y="3832116"/>
                <a:ext cx="4315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Jun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328BE16F-DB1B-4065-AC35-5486EDAB014B}"/>
                  </a:ext>
                </a:extLst>
              </p:cNvPr>
              <p:cNvSpPr txBox="1"/>
              <p:nvPr/>
            </p:nvSpPr>
            <p:spPr>
              <a:xfrm>
                <a:off x="2427018" y="3832114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97A62B-0CD4-458B-88CE-5319963C9FD7}"/>
                  </a:ext>
                </a:extLst>
              </p:cNvPr>
              <p:cNvSpPr txBox="1"/>
              <p:nvPr/>
            </p:nvSpPr>
            <p:spPr>
              <a:xfrm>
                <a:off x="2874919" y="3824743"/>
                <a:ext cx="45717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Ear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Sep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D168F07F-8DD4-468A-BB56-22FD34BF310C}"/>
                </a:ext>
              </a:extLst>
            </p:cNvPr>
            <p:cNvGrpSpPr/>
            <p:nvPr/>
          </p:nvGrpSpPr>
          <p:grpSpPr>
            <a:xfrm>
              <a:off x="1125798" y="9345559"/>
              <a:ext cx="2211218" cy="471500"/>
              <a:chOff x="1120878" y="3824743"/>
              <a:chExt cx="2211218" cy="471500"/>
            </a:xfrm>
          </p:grpSpPr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29D34FA4-7695-4888-B1CD-B70E644F6DB4}"/>
                  </a:ext>
                </a:extLst>
              </p:cNvPr>
              <p:cNvSpPr txBox="1"/>
              <p:nvPr/>
            </p:nvSpPr>
            <p:spPr>
              <a:xfrm>
                <a:off x="1120878" y="3834578"/>
                <a:ext cx="47481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AF4982-543F-4A4A-971D-C7028ABA7536}"/>
                  </a:ext>
                </a:extLst>
              </p:cNvPr>
              <p:cNvSpPr txBox="1"/>
              <p:nvPr/>
            </p:nvSpPr>
            <p:spPr>
              <a:xfrm>
                <a:off x="1556864" y="3832122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May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AD1A6B7E-D2E1-465D-8FDE-697ED71BDFAC}"/>
                  </a:ext>
                </a:extLst>
              </p:cNvPr>
              <p:cNvSpPr txBox="1"/>
              <p:nvPr/>
            </p:nvSpPr>
            <p:spPr>
              <a:xfrm>
                <a:off x="2017588" y="3832116"/>
                <a:ext cx="4315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Mid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Jun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2F84CAF6-245F-47A8-AFD8-DE865FDF79BF}"/>
                  </a:ext>
                </a:extLst>
              </p:cNvPr>
              <p:cNvSpPr txBox="1"/>
              <p:nvPr/>
            </p:nvSpPr>
            <p:spPr>
              <a:xfrm>
                <a:off x="2427018" y="3832114"/>
                <a:ext cx="48282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Late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B66D1E3-E486-4348-B1F4-5C1161404CA8}"/>
                  </a:ext>
                </a:extLst>
              </p:cNvPr>
              <p:cNvSpPr txBox="1"/>
              <p:nvPr/>
            </p:nvSpPr>
            <p:spPr>
              <a:xfrm>
                <a:off x="2874919" y="3824743"/>
                <a:ext cx="45717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Ear</a:t>
                </a:r>
              </a:p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Sep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344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2674</TotalTime>
  <Words>766</Words>
  <Application>Microsoft Office PowerPoint</Application>
  <PresentationFormat>A4 210 x 297 mm</PresentationFormat>
  <Paragraphs>278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長谷川 功</dc:creator>
  <cp:lastModifiedBy>長谷川 功</cp:lastModifiedBy>
  <cp:revision>90</cp:revision>
  <dcterms:created xsi:type="dcterms:W3CDTF">2021-01-25T09:10:47Z</dcterms:created>
  <dcterms:modified xsi:type="dcterms:W3CDTF">2021-07-09T01:30:33Z</dcterms:modified>
</cp:coreProperties>
</file>