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83" d="100"/>
          <a:sy n="83" d="100"/>
        </p:scale>
        <p:origin x="30"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4B6EA1-DD91-4047-ACCD-9BB19C99D0E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516F896-4B4F-40FF-864E-F19481DEA7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4A52C25-F320-48C1-AC40-101B6AD2CCDE}"/>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5" name="页脚占位符 4">
            <a:extLst>
              <a:ext uri="{FF2B5EF4-FFF2-40B4-BE49-F238E27FC236}">
                <a16:creationId xmlns:a16="http://schemas.microsoft.com/office/drawing/2014/main" id="{90D1C9F7-DBAB-4AB4-B173-C39C74D2315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2F75B8-DDB9-44EF-ADC1-2922E99B245E}"/>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320552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8094C4-5C62-4E01-A4EB-4FF4CA04815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4A93F4E-B55B-425D-B9FF-82887FD7834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F0AAD46-799E-46A8-80E7-7CDE1E309BCC}"/>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5" name="页脚占位符 4">
            <a:extLst>
              <a:ext uri="{FF2B5EF4-FFF2-40B4-BE49-F238E27FC236}">
                <a16:creationId xmlns:a16="http://schemas.microsoft.com/office/drawing/2014/main" id="{ACF010D5-D610-4482-94E0-8A13736E286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B7D865B-941D-427E-A612-8BBCA128520A}"/>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249783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F54C43-9E1F-4E40-9DD0-B87EEDD3837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787B0FB-4BB1-46F1-A01D-FE31F7253F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F077683-ACCB-4C4E-8CF1-887B3F0532DE}"/>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5" name="页脚占位符 4">
            <a:extLst>
              <a:ext uri="{FF2B5EF4-FFF2-40B4-BE49-F238E27FC236}">
                <a16:creationId xmlns:a16="http://schemas.microsoft.com/office/drawing/2014/main" id="{1DBCAE3D-44E5-4A95-8EEB-57F6A0FC741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176E2DA-D0C3-4BB5-8EF8-2A0F4B8197F3}"/>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364398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69AE83-ADCE-470C-9855-06F3DE78D80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72A117E-91DD-4079-BD8D-B41332C5660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05FEBC1-FE99-4A5D-BCEF-421488399F1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2E21223C-4563-40FC-BA24-86FAC8B37D08}"/>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6" name="页脚占位符 5">
            <a:extLst>
              <a:ext uri="{FF2B5EF4-FFF2-40B4-BE49-F238E27FC236}">
                <a16:creationId xmlns:a16="http://schemas.microsoft.com/office/drawing/2014/main" id="{D4CC9B15-A795-463A-9354-11BDFFA2445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6634DC2-B228-4A72-AE23-C260ECAD4763}"/>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1667961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360B29-1A18-4181-A7AC-FF808BD415A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C852E19-6F04-4068-B22B-D5A2D4675E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CAB23C6-2B04-4D52-82E9-CC81541EB28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22E0B32-50AA-4AB5-A2A3-22BACB2035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CD200FA-3EDC-4967-A465-29AF356146D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316BC25-B562-42AA-8AEA-49629165BFB3}"/>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8" name="页脚占位符 7">
            <a:extLst>
              <a:ext uri="{FF2B5EF4-FFF2-40B4-BE49-F238E27FC236}">
                <a16:creationId xmlns:a16="http://schemas.microsoft.com/office/drawing/2014/main" id="{3AA5CB47-62EF-45E7-BEDF-B10933F08BC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0780CA3-8C33-4501-8F30-0685631C1E04}"/>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111868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5D5121-5EEF-44EE-8B5F-479AEC22993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D2CCAFB-FD91-4F6B-89F9-4362C401C6CD}"/>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4" name="页脚占位符 3">
            <a:extLst>
              <a:ext uri="{FF2B5EF4-FFF2-40B4-BE49-F238E27FC236}">
                <a16:creationId xmlns:a16="http://schemas.microsoft.com/office/drawing/2014/main" id="{9E7EF039-4FC6-4183-A417-213295B24E9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B4D9A38-5F3F-4ACA-BDD3-9655DFAB4C1E}"/>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2386340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31DFADC-4557-46A6-AA8E-83E47463B7B7}"/>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3" name="页脚占位符 2">
            <a:extLst>
              <a:ext uri="{FF2B5EF4-FFF2-40B4-BE49-F238E27FC236}">
                <a16:creationId xmlns:a16="http://schemas.microsoft.com/office/drawing/2014/main" id="{16E28787-8D26-492C-921C-818881157FE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2503A78-3571-4EEF-8DEC-2954621D0CF4}"/>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3715337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C37E50-6504-4806-82BA-86C5FC23F53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9972326-80A9-4A20-8F73-F8C44E1B7E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A9E13AA-F085-4F39-9BA4-2F8FF75F21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26B16B3-B621-48FB-A6ED-B48D47154179}"/>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6" name="页脚占位符 5">
            <a:extLst>
              <a:ext uri="{FF2B5EF4-FFF2-40B4-BE49-F238E27FC236}">
                <a16:creationId xmlns:a16="http://schemas.microsoft.com/office/drawing/2014/main" id="{FA574CA1-9CD6-46E5-ADF0-EA41BF82436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17395DB-C592-4C7E-8068-1FC5C43A3296}"/>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2054164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570DCC-C17B-4ECB-A8D6-2EE9723D17A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9076933-B1D7-4724-8872-992300467A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876A7F5-D724-4BB1-88C9-C9B702F0CC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BE07448-9262-4EAB-8783-29BC9FFF876C}"/>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6" name="页脚占位符 5">
            <a:extLst>
              <a:ext uri="{FF2B5EF4-FFF2-40B4-BE49-F238E27FC236}">
                <a16:creationId xmlns:a16="http://schemas.microsoft.com/office/drawing/2014/main" id="{20A3E5FB-225E-4FC4-8195-4CF9EBE0E79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6D26CF0-CC95-4A06-8B62-9BB3A796B9AF}"/>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2884272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030DC4-A970-42AA-A8DF-47A2F6F80CE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5FA4BD5-AFF4-4CC1-A9C6-3F2A0009572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BEEE6DF-3438-490D-B70D-DBBCC28CAAA1}"/>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5" name="页脚占位符 4">
            <a:extLst>
              <a:ext uri="{FF2B5EF4-FFF2-40B4-BE49-F238E27FC236}">
                <a16:creationId xmlns:a16="http://schemas.microsoft.com/office/drawing/2014/main" id="{9C74ACAA-F5F9-4637-8679-C7ACB3D86D9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F4E1A15-AB39-4E2C-B284-422F2DAC53D3}"/>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2585888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320D7C2-E16B-4FAC-8308-86478609A59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30175BE-D99F-4135-AF38-DE91914FE3F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3399A39-9091-4E99-895B-1ABF29E6C107}"/>
              </a:ext>
            </a:extLst>
          </p:cNvPr>
          <p:cNvSpPr>
            <a:spLocks noGrp="1"/>
          </p:cNvSpPr>
          <p:nvPr>
            <p:ph type="dt" sz="half" idx="10"/>
          </p:nvPr>
        </p:nvSpPr>
        <p:spPr/>
        <p:txBody>
          <a:bodyPr/>
          <a:lstStyle/>
          <a:p>
            <a:fld id="{57E98CF8-9111-4376-995E-BE743F060972}" type="datetimeFigureOut">
              <a:rPr lang="zh-CN" altLang="en-US" smtClean="0"/>
              <a:t>2021/5/9</a:t>
            </a:fld>
            <a:endParaRPr lang="zh-CN" altLang="en-US"/>
          </a:p>
        </p:txBody>
      </p:sp>
      <p:sp>
        <p:nvSpPr>
          <p:cNvPr id="5" name="页脚占位符 4">
            <a:extLst>
              <a:ext uri="{FF2B5EF4-FFF2-40B4-BE49-F238E27FC236}">
                <a16:creationId xmlns:a16="http://schemas.microsoft.com/office/drawing/2014/main" id="{C6D011F4-9416-4B24-AA56-893BE64100B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17A6DB-DB97-4EA9-A237-BACBA2F4DA0B}"/>
              </a:ext>
            </a:extLst>
          </p:cNvPr>
          <p:cNvSpPr>
            <a:spLocks noGrp="1"/>
          </p:cNvSpPr>
          <p:nvPr>
            <p:ph type="sldNum" sz="quarter" idx="12"/>
          </p:nvPr>
        </p:nvSpPr>
        <p:spPr/>
        <p:txBody>
          <a:body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3107477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3DFFEDA-9911-413D-A7EB-C1E17CC89E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E0EACC6-4789-40B1-A0D8-6263B75A3B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699B87D-26A4-4C44-9892-C586F0E520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98CF8-9111-4376-995E-BE743F060972}" type="datetimeFigureOut">
              <a:rPr lang="zh-CN" altLang="en-US" smtClean="0"/>
              <a:t>2021/5/9</a:t>
            </a:fld>
            <a:endParaRPr lang="zh-CN" altLang="en-US"/>
          </a:p>
        </p:txBody>
      </p:sp>
      <p:sp>
        <p:nvSpPr>
          <p:cNvPr id="5" name="页脚占位符 4">
            <a:extLst>
              <a:ext uri="{FF2B5EF4-FFF2-40B4-BE49-F238E27FC236}">
                <a16:creationId xmlns:a16="http://schemas.microsoft.com/office/drawing/2014/main" id="{29C10D48-F0B1-4E61-909A-81F5220664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FC61CBD-B360-4E01-BDA2-8CB28B8009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07DD9-6E4C-4792-B4E5-B51331B69F01}" type="slidenum">
              <a:rPr lang="zh-CN" altLang="en-US" smtClean="0"/>
              <a:t>‹#›</a:t>
            </a:fld>
            <a:endParaRPr lang="zh-CN" altLang="en-US"/>
          </a:p>
        </p:txBody>
      </p:sp>
    </p:spTree>
    <p:extLst>
      <p:ext uri="{BB962C8B-B14F-4D97-AF65-F5344CB8AC3E}">
        <p14:creationId xmlns:p14="http://schemas.microsoft.com/office/powerpoint/2010/main" val="3403582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id="{8B4BA5E8-931B-4D53-BA36-1155BC1627FD}"/>
              </a:ext>
            </a:extLst>
          </p:cNvPr>
          <p:cNvGrpSpPr/>
          <p:nvPr/>
        </p:nvGrpSpPr>
        <p:grpSpPr>
          <a:xfrm>
            <a:off x="735291" y="133031"/>
            <a:ext cx="11149439" cy="4950666"/>
            <a:chOff x="493751" y="610358"/>
            <a:chExt cx="11149439" cy="4950666"/>
          </a:xfrm>
        </p:grpSpPr>
        <p:grpSp>
          <p:nvGrpSpPr>
            <p:cNvPr id="38" name="组合 37">
              <a:extLst>
                <a:ext uri="{FF2B5EF4-FFF2-40B4-BE49-F238E27FC236}">
                  <a16:creationId xmlns:a16="http://schemas.microsoft.com/office/drawing/2014/main" id="{2B842A3E-FA8C-4A7F-B560-6C0934ACE7F9}"/>
                </a:ext>
              </a:extLst>
            </p:cNvPr>
            <p:cNvGrpSpPr/>
            <p:nvPr/>
          </p:nvGrpSpPr>
          <p:grpSpPr>
            <a:xfrm>
              <a:off x="9247656" y="662308"/>
              <a:ext cx="2395534" cy="3282288"/>
              <a:chOff x="9520849" y="2205815"/>
              <a:chExt cx="2395534" cy="3282288"/>
            </a:xfrm>
          </p:grpSpPr>
          <p:grpSp>
            <p:nvGrpSpPr>
              <p:cNvPr id="35" name="组合 34">
                <a:extLst>
                  <a:ext uri="{FF2B5EF4-FFF2-40B4-BE49-F238E27FC236}">
                    <a16:creationId xmlns:a16="http://schemas.microsoft.com/office/drawing/2014/main" id="{BEEFB790-79F7-4B08-AA9E-3E035756D580}"/>
                  </a:ext>
                </a:extLst>
              </p:cNvPr>
              <p:cNvGrpSpPr/>
              <p:nvPr/>
            </p:nvGrpSpPr>
            <p:grpSpPr>
              <a:xfrm>
                <a:off x="9582106" y="2205815"/>
                <a:ext cx="2334277" cy="2983724"/>
                <a:chOff x="9582106" y="2205815"/>
                <a:chExt cx="2334277" cy="2983724"/>
              </a:xfrm>
            </p:grpSpPr>
            <p:grpSp>
              <p:nvGrpSpPr>
                <p:cNvPr id="3" name="组合 2">
                  <a:extLst>
                    <a:ext uri="{FF2B5EF4-FFF2-40B4-BE49-F238E27FC236}">
                      <a16:creationId xmlns:a16="http://schemas.microsoft.com/office/drawing/2014/main" id="{69F23DFB-7DF4-49D6-AA0F-4E9B4F570268}"/>
                    </a:ext>
                  </a:extLst>
                </p:cNvPr>
                <p:cNvGrpSpPr/>
                <p:nvPr/>
              </p:nvGrpSpPr>
              <p:grpSpPr>
                <a:xfrm>
                  <a:off x="9582106" y="3581199"/>
                  <a:ext cx="1174142" cy="307777"/>
                  <a:chOff x="10498667" y="2775577"/>
                  <a:chExt cx="1174142" cy="307777"/>
                </a:xfrm>
              </p:grpSpPr>
              <p:sp>
                <p:nvSpPr>
                  <p:cNvPr id="4" name="矩形 3">
                    <a:extLst>
                      <a:ext uri="{FF2B5EF4-FFF2-40B4-BE49-F238E27FC236}">
                        <a16:creationId xmlns:a16="http://schemas.microsoft.com/office/drawing/2014/main" id="{2B826F7C-CA16-42A6-9E8E-47273806212C}"/>
                      </a:ext>
                    </a:extLst>
                  </p:cNvPr>
                  <p:cNvSpPr/>
                  <p:nvPr/>
                </p:nvSpPr>
                <p:spPr>
                  <a:xfrm>
                    <a:off x="10498667" y="2861733"/>
                    <a:ext cx="207433" cy="135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4CA81BEB-77D0-4228-8412-A623EB040B6A}"/>
                      </a:ext>
                    </a:extLst>
                  </p:cNvPr>
                  <p:cNvSpPr txBox="1"/>
                  <p:nvPr/>
                </p:nvSpPr>
                <p:spPr>
                  <a:xfrm>
                    <a:off x="10753545" y="2775577"/>
                    <a:ext cx="919264" cy="307777"/>
                  </a:xfrm>
                  <a:prstGeom prst="rect">
                    <a:avLst/>
                  </a:prstGeom>
                  <a:noFill/>
                </p:spPr>
                <p:txBody>
                  <a:bodyPr wrap="square" rtlCol="0">
                    <a:spAutoFit/>
                  </a:bodyPr>
                  <a:lstStyle/>
                  <a:p>
                    <a:r>
                      <a:rPr lang="en-US" altLang="zh-CN" sz="1400" dirty="0"/>
                      <a:t>Japan</a:t>
                    </a:r>
                    <a:endParaRPr lang="zh-CN" altLang="en-US" sz="1400" dirty="0"/>
                  </a:p>
                </p:txBody>
              </p:sp>
            </p:grpSp>
            <p:sp>
              <p:nvSpPr>
                <p:cNvPr id="6" name="矩形 5">
                  <a:extLst>
                    <a:ext uri="{FF2B5EF4-FFF2-40B4-BE49-F238E27FC236}">
                      <a16:creationId xmlns:a16="http://schemas.microsoft.com/office/drawing/2014/main" id="{4B66EADF-18C4-4837-B240-C4EC5B35F5DB}"/>
                    </a:ext>
                  </a:extLst>
                </p:cNvPr>
                <p:cNvSpPr/>
                <p:nvPr/>
              </p:nvSpPr>
              <p:spPr>
                <a:xfrm>
                  <a:off x="9582106" y="2291969"/>
                  <a:ext cx="207433" cy="135467"/>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7" name="文本框 6">
                  <a:extLst>
                    <a:ext uri="{FF2B5EF4-FFF2-40B4-BE49-F238E27FC236}">
                      <a16:creationId xmlns:a16="http://schemas.microsoft.com/office/drawing/2014/main" id="{68464E53-ADC8-4ADE-8D53-60EB5976A0E3}"/>
                    </a:ext>
                  </a:extLst>
                </p:cNvPr>
                <p:cNvSpPr txBox="1"/>
                <p:nvPr/>
              </p:nvSpPr>
              <p:spPr>
                <a:xfrm>
                  <a:off x="9836983" y="2205815"/>
                  <a:ext cx="1438455" cy="307777"/>
                </a:xfrm>
                <a:prstGeom prst="rect">
                  <a:avLst/>
                </a:prstGeom>
                <a:noFill/>
              </p:spPr>
              <p:txBody>
                <a:bodyPr wrap="square" rtlCol="0">
                  <a:spAutoFit/>
                </a:bodyPr>
                <a:lstStyle/>
                <a:p>
                  <a:r>
                    <a:rPr lang="en-US" altLang="zh-CN" sz="1400" dirty="0"/>
                    <a:t>China Yunnan</a:t>
                  </a:r>
                  <a:endParaRPr lang="zh-CN" altLang="en-US" sz="1400" dirty="0"/>
                </a:p>
              </p:txBody>
            </p:sp>
            <p:grpSp>
              <p:nvGrpSpPr>
                <p:cNvPr id="8" name="组合 7">
                  <a:extLst>
                    <a:ext uri="{FF2B5EF4-FFF2-40B4-BE49-F238E27FC236}">
                      <a16:creationId xmlns:a16="http://schemas.microsoft.com/office/drawing/2014/main" id="{546EF6EE-9EE0-4540-9362-91F46E821EAE}"/>
                    </a:ext>
                  </a:extLst>
                </p:cNvPr>
                <p:cNvGrpSpPr/>
                <p:nvPr/>
              </p:nvGrpSpPr>
              <p:grpSpPr>
                <a:xfrm>
                  <a:off x="9582106" y="2427436"/>
                  <a:ext cx="1693332" cy="307777"/>
                  <a:chOff x="10498667" y="3218821"/>
                  <a:chExt cx="1693332" cy="307777"/>
                </a:xfrm>
              </p:grpSpPr>
              <p:sp>
                <p:nvSpPr>
                  <p:cNvPr id="9" name="矩形 8">
                    <a:extLst>
                      <a:ext uri="{FF2B5EF4-FFF2-40B4-BE49-F238E27FC236}">
                        <a16:creationId xmlns:a16="http://schemas.microsoft.com/office/drawing/2014/main" id="{FE22F1BF-EDE4-4675-B9B8-BC59C0BC19B8}"/>
                      </a:ext>
                    </a:extLst>
                  </p:cNvPr>
                  <p:cNvSpPr/>
                  <p:nvPr/>
                </p:nvSpPr>
                <p:spPr>
                  <a:xfrm>
                    <a:off x="10498667" y="3304975"/>
                    <a:ext cx="207433" cy="135467"/>
                  </a:xfrm>
                  <a:prstGeom prst="rect">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0" name="文本框 9">
                    <a:extLst>
                      <a:ext uri="{FF2B5EF4-FFF2-40B4-BE49-F238E27FC236}">
                        <a16:creationId xmlns:a16="http://schemas.microsoft.com/office/drawing/2014/main" id="{C5344ACF-E88D-4155-8D2F-4498CF52D2FA}"/>
                      </a:ext>
                    </a:extLst>
                  </p:cNvPr>
                  <p:cNvSpPr txBox="1"/>
                  <p:nvPr/>
                </p:nvSpPr>
                <p:spPr>
                  <a:xfrm>
                    <a:off x="10753544" y="3218821"/>
                    <a:ext cx="1438455" cy="307777"/>
                  </a:xfrm>
                  <a:prstGeom prst="rect">
                    <a:avLst/>
                  </a:prstGeom>
                  <a:noFill/>
                </p:spPr>
                <p:txBody>
                  <a:bodyPr wrap="square" rtlCol="0">
                    <a:spAutoFit/>
                  </a:bodyPr>
                  <a:lstStyle/>
                  <a:p>
                    <a:r>
                      <a:rPr lang="en-US" altLang="zh-CN" sz="1400" dirty="0"/>
                      <a:t>China Sichuan</a:t>
                    </a:r>
                    <a:endParaRPr lang="zh-CN" altLang="en-US" sz="1400" dirty="0"/>
                  </a:p>
                </p:txBody>
              </p:sp>
            </p:grpSp>
            <p:grpSp>
              <p:nvGrpSpPr>
                <p:cNvPr id="11" name="组合 10">
                  <a:extLst>
                    <a:ext uri="{FF2B5EF4-FFF2-40B4-BE49-F238E27FC236}">
                      <a16:creationId xmlns:a16="http://schemas.microsoft.com/office/drawing/2014/main" id="{E1220BD5-4980-4868-A1E3-0AA5DF27E2E1}"/>
                    </a:ext>
                  </a:extLst>
                </p:cNvPr>
                <p:cNvGrpSpPr/>
                <p:nvPr/>
              </p:nvGrpSpPr>
              <p:grpSpPr>
                <a:xfrm>
                  <a:off x="9582107" y="2663580"/>
                  <a:ext cx="1693332" cy="307777"/>
                  <a:chOff x="10498667" y="3218821"/>
                  <a:chExt cx="1693332" cy="307777"/>
                </a:xfrm>
              </p:grpSpPr>
              <p:sp>
                <p:nvSpPr>
                  <p:cNvPr id="12" name="矩形 11">
                    <a:extLst>
                      <a:ext uri="{FF2B5EF4-FFF2-40B4-BE49-F238E27FC236}">
                        <a16:creationId xmlns:a16="http://schemas.microsoft.com/office/drawing/2014/main" id="{C307FAC6-1A0C-417D-8262-4EB85E1004EE}"/>
                      </a:ext>
                    </a:extLst>
                  </p:cNvPr>
                  <p:cNvSpPr/>
                  <p:nvPr/>
                </p:nvSpPr>
                <p:spPr>
                  <a:xfrm>
                    <a:off x="10498667" y="3304975"/>
                    <a:ext cx="207433" cy="135467"/>
                  </a:xfrm>
                  <a:prstGeom prst="rect">
                    <a:avLst/>
                  </a:prstGeom>
                  <a:solidFill>
                    <a:srgbClr val="92D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id="{E8190642-9D9F-4D1D-9136-E38FB6C63C46}"/>
                      </a:ext>
                    </a:extLst>
                  </p:cNvPr>
                  <p:cNvSpPr txBox="1"/>
                  <p:nvPr/>
                </p:nvSpPr>
                <p:spPr>
                  <a:xfrm>
                    <a:off x="10753544" y="3218821"/>
                    <a:ext cx="1438455" cy="307777"/>
                  </a:xfrm>
                  <a:prstGeom prst="rect">
                    <a:avLst/>
                  </a:prstGeom>
                  <a:noFill/>
                </p:spPr>
                <p:txBody>
                  <a:bodyPr wrap="square" rtlCol="0">
                    <a:spAutoFit/>
                  </a:bodyPr>
                  <a:lstStyle/>
                  <a:p>
                    <a:r>
                      <a:rPr lang="en-US" altLang="zh-CN" sz="1400" dirty="0"/>
                      <a:t>China Hubei</a:t>
                    </a:r>
                    <a:endParaRPr lang="zh-CN" altLang="en-US" sz="1400" dirty="0"/>
                  </a:p>
                </p:txBody>
              </p:sp>
            </p:grpSp>
            <p:grpSp>
              <p:nvGrpSpPr>
                <p:cNvPr id="14" name="组合 13">
                  <a:extLst>
                    <a:ext uri="{FF2B5EF4-FFF2-40B4-BE49-F238E27FC236}">
                      <a16:creationId xmlns:a16="http://schemas.microsoft.com/office/drawing/2014/main" id="{F36AC8F4-F676-4497-9383-A64AB4EE9B96}"/>
                    </a:ext>
                  </a:extLst>
                </p:cNvPr>
                <p:cNvGrpSpPr/>
                <p:nvPr/>
              </p:nvGrpSpPr>
              <p:grpSpPr>
                <a:xfrm>
                  <a:off x="9582107" y="2885199"/>
                  <a:ext cx="1693332" cy="307777"/>
                  <a:chOff x="10498667" y="3218821"/>
                  <a:chExt cx="1693332" cy="307777"/>
                </a:xfrm>
              </p:grpSpPr>
              <p:sp>
                <p:nvSpPr>
                  <p:cNvPr id="15" name="矩形 14">
                    <a:extLst>
                      <a:ext uri="{FF2B5EF4-FFF2-40B4-BE49-F238E27FC236}">
                        <a16:creationId xmlns:a16="http://schemas.microsoft.com/office/drawing/2014/main" id="{EDE7D938-5296-4222-9F71-303C579D58C4}"/>
                      </a:ext>
                    </a:extLst>
                  </p:cNvPr>
                  <p:cNvSpPr/>
                  <p:nvPr/>
                </p:nvSpPr>
                <p:spPr>
                  <a:xfrm>
                    <a:off x="10498667" y="3304975"/>
                    <a:ext cx="207433" cy="135467"/>
                  </a:xfrm>
                  <a:prstGeom prst="rect">
                    <a:avLst/>
                  </a:prstGeom>
                  <a:solidFill>
                    <a:schemeClr val="accent4">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6" name="文本框 15">
                    <a:extLst>
                      <a:ext uri="{FF2B5EF4-FFF2-40B4-BE49-F238E27FC236}">
                        <a16:creationId xmlns:a16="http://schemas.microsoft.com/office/drawing/2014/main" id="{331F5B94-E3BF-4B2F-A330-5D63E8A66115}"/>
                      </a:ext>
                    </a:extLst>
                  </p:cNvPr>
                  <p:cNvSpPr txBox="1"/>
                  <p:nvPr/>
                </p:nvSpPr>
                <p:spPr>
                  <a:xfrm>
                    <a:off x="10753544" y="3218821"/>
                    <a:ext cx="1438455" cy="307777"/>
                  </a:xfrm>
                  <a:prstGeom prst="rect">
                    <a:avLst/>
                  </a:prstGeom>
                  <a:noFill/>
                </p:spPr>
                <p:txBody>
                  <a:bodyPr wrap="square" rtlCol="0">
                    <a:spAutoFit/>
                  </a:bodyPr>
                  <a:lstStyle/>
                  <a:p>
                    <a:r>
                      <a:rPr lang="en-US" altLang="zh-CN" sz="1400" dirty="0"/>
                      <a:t>China Fujian</a:t>
                    </a:r>
                    <a:endParaRPr lang="zh-CN" altLang="en-US" sz="1400" dirty="0"/>
                  </a:p>
                </p:txBody>
              </p:sp>
            </p:grpSp>
            <p:grpSp>
              <p:nvGrpSpPr>
                <p:cNvPr id="17" name="组合 16">
                  <a:extLst>
                    <a:ext uri="{FF2B5EF4-FFF2-40B4-BE49-F238E27FC236}">
                      <a16:creationId xmlns:a16="http://schemas.microsoft.com/office/drawing/2014/main" id="{B666D695-0FDA-44C9-9C24-45CC4178FDB5}"/>
                    </a:ext>
                  </a:extLst>
                </p:cNvPr>
                <p:cNvGrpSpPr/>
                <p:nvPr/>
              </p:nvGrpSpPr>
              <p:grpSpPr>
                <a:xfrm>
                  <a:off x="9584156" y="3106818"/>
                  <a:ext cx="1887457" cy="307777"/>
                  <a:chOff x="10498667" y="3218821"/>
                  <a:chExt cx="1887457" cy="307777"/>
                </a:xfrm>
              </p:grpSpPr>
              <p:sp>
                <p:nvSpPr>
                  <p:cNvPr id="18" name="矩形 17">
                    <a:extLst>
                      <a:ext uri="{FF2B5EF4-FFF2-40B4-BE49-F238E27FC236}">
                        <a16:creationId xmlns:a16="http://schemas.microsoft.com/office/drawing/2014/main" id="{ECB6F9C7-B13B-4F9D-8C5E-81D0FECE56DD}"/>
                      </a:ext>
                    </a:extLst>
                  </p:cNvPr>
                  <p:cNvSpPr/>
                  <p:nvPr/>
                </p:nvSpPr>
                <p:spPr>
                  <a:xfrm>
                    <a:off x="10498667" y="3304975"/>
                    <a:ext cx="207433" cy="135467"/>
                  </a:xfrm>
                  <a:prstGeom prst="rect">
                    <a:avLst/>
                  </a:prstGeom>
                  <a:solidFill>
                    <a:srgbClr val="5CAFC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9" name="文本框 18">
                    <a:extLst>
                      <a:ext uri="{FF2B5EF4-FFF2-40B4-BE49-F238E27FC236}">
                        <a16:creationId xmlns:a16="http://schemas.microsoft.com/office/drawing/2014/main" id="{B539C944-7843-418D-A1B9-9AE89E14B90F}"/>
                      </a:ext>
                    </a:extLst>
                  </p:cNvPr>
                  <p:cNvSpPr txBox="1"/>
                  <p:nvPr/>
                </p:nvSpPr>
                <p:spPr>
                  <a:xfrm>
                    <a:off x="10753544" y="3218821"/>
                    <a:ext cx="1632580" cy="307777"/>
                  </a:xfrm>
                  <a:prstGeom prst="rect">
                    <a:avLst/>
                  </a:prstGeom>
                  <a:noFill/>
                </p:spPr>
                <p:txBody>
                  <a:bodyPr wrap="square" rtlCol="0">
                    <a:spAutoFit/>
                  </a:bodyPr>
                  <a:lstStyle/>
                  <a:p>
                    <a:r>
                      <a:rPr lang="en-US" altLang="zh-CN" sz="1400" dirty="0"/>
                      <a:t>China Guangdong</a:t>
                    </a:r>
                    <a:endParaRPr lang="zh-CN" altLang="en-US" sz="1400" dirty="0"/>
                  </a:p>
                </p:txBody>
              </p:sp>
            </p:grpSp>
            <p:grpSp>
              <p:nvGrpSpPr>
                <p:cNvPr id="20" name="组合 19">
                  <a:extLst>
                    <a:ext uri="{FF2B5EF4-FFF2-40B4-BE49-F238E27FC236}">
                      <a16:creationId xmlns:a16="http://schemas.microsoft.com/office/drawing/2014/main" id="{57882E6C-724E-49E0-B94F-9C6E7BDC5931}"/>
                    </a:ext>
                  </a:extLst>
                </p:cNvPr>
                <p:cNvGrpSpPr/>
                <p:nvPr/>
              </p:nvGrpSpPr>
              <p:grpSpPr>
                <a:xfrm>
                  <a:off x="9582106" y="3346858"/>
                  <a:ext cx="1887457" cy="307777"/>
                  <a:chOff x="10498667" y="3218821"/>
                  <a:chExt cx="1887457" cy="307777"/>
                </a:xfrm>
              </p:grpSpPr>
              <p:sp>
                <p:nvSpPr>
                  <p:cNvPr id="21" name="矩形 20">
                    <a:extLst>
                      <a:ext uri="{FF2B5EF4-FFF2-40B4-BE49-F238E27FC236}">
                        <a16:creationId xmlns:a16="http://schemas.microsoft.com/office/drawing/2014/main" id="{0EC5F6D1-2282-4D57-98E3-53B74AE28D48}"/>
                      </a:ext>
                    </a:extLst>
                  </p:cNvPr>
                  <p:cNvSpPr/>
                  <p:nvPr/>
                </p:nvSpPr>
                <p:spPr>
                  <a:xfrm>
                    <a:off x="10498667" y="3304975"/>
                    <a:ext cx="207433" cy="135467"/>
                  </a:xfrm>
                  <a:prstGeom prst="rect">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22" name="文本框 21">
                    <a:extLst>
                      <a:ext uri="{FF2B5EF4-FFF2-40B4-BE49-F238E27FC236}">
                        <a16:creationId xmlns:a16="http://schemas.microsoft.com/office/drawing/2014/main" id="{6AC824EB-D9F4-40E5-BB35-D64B710B33F5}"/>
                      </a:ext>
                    </a:extLst>
                  </p:cNvPr>
                  <p:cNvSpPr txBox="1"/>
                  <p:nvPr/>
                </p:nvSpPr>
                <p:spPr>
                  <a:xfrm>
                    <a:off x="10753544" y="3218821"/>
                    <a:ext cx="1632580" cy="307777"/>
                  </a:xfrm>
                  <a:prstGeom prst="rect">
                    <a:avLst/>
                  </a:prstGeom>
                  <a:noFill/>
                </p:spPr>
                <p:txBody>
                  <a:bodyPr wrap="square" rtlCol="0">
                    <a:spAutoFit/>
                  </a:bodyPr>
                  <a:lstStyle/>
                  <a:p>
                    <a:r>
                      <a:rPr lang="en-US" altLang="zh-CN" sz="1400" dirty="0"/>
                      <a:t>China Guangxi</a:t>
                    </a:r>
                    <a:endParaRPr lang="zh-CN" altLang="en-US" sz="1400" dirty="0"/>
                  </a:p>
                </p:txBody>
              </p:sp>
            </p:grpSp>
            <p:grpSp>
              <p:nvGrpSpPr>
                <p:cNvPr id="23" name="组合 22">
                  <a:extLst>
                    <a:ext uri="{FF2B5EF4-FFF2-40B4-BE49-F238E27FC236}">
                      <a16:creationId xmlns:a16="http://schemas.microsoft.com/office/drawing/2014/main" id="{E8022EE8-99BF-40F2-B869-329DB09BF9F7}"/>
                    </a:ext>
                  </a:extLst>
                </p:cNvPr>
                <p:cNvGrpSpPr/>
                <p:nvPr/>
              </p:nvGrpSpPr>
              <p:grpSpPr>
                <a:xfrm>
                  <a:off x="9582106" y="3804621"/>
                  <a:ext cx="1174142" cy="307777"/>
                  <a:chOff x="10498667" y="2775577"/>
                  <a:chExt cx="1174142" cy="307777"/>
                </a:xfrm>
              </p:grpSpPr>
              <p:sp>
                <p:nvSpPr>
                  <p:cNvPr id="24" name="矩形 23">
                    <a:extLst>
                      <a:ext uri="{FF2B5EF4-FFF2-40B4-BE49-F238E27FC236}">
                        <a16:creationId xmlns:a16="http://schemas.microsoft.com/office/drawing/2014/main" id="{BA4D4A14-90C5-48F5-8011-8E0345592F94}"/>
                      </a:ext>
                    </a:extLst>
                  </p:cNvPr>
                  <p:cNvSpPr/>
                  <p:nvPr/>
                </p:nvSpPr>
                <p:spPr>
                  <a:xfrm>
                    <a:off x="10498667" y="2861733"/>
                    <a:ext cx="207433" cy="13546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a:extLst>
                      <a:ext uri="{FF2B5EF4-FFF2-40B4-BE49-F238E27FC236}">
                        <a16:creationId xmlns:a16="http://schemas.microsoft.com/office/drawing/2014/main" id="{B9A0AAF4-0C7E-40AC-BF3B-1100F70CCC43}"/>
                      </a:ext>
                    </a:extLst>
                  </p:cNvPr>
                  <p:cNvSpPr txBox="1"/>
                  <p:nvPr/>
                </p:nvSpPr>
                <p:spPr>
                  <a:xfrm>
                    <a:off x="10753545" y="2775577"/>
                    <a:ext cx="919264" cy="307777"/>
                  </a:xfrm>
                  <a:prstGeom prst="rect">
                    <a:avLst/>
                  </a:prstGeom>
                  <a:noFill/>
                </p:spPr>
                <p:txBody>
                  <a:bodyPr wrap="square" rtlCol="0">
                    <a:spAutoFit/>
                  </a:bodyPr>
                  <a:lstStyle/>
                  <a:p>
                    <a:r>
                      <a:rPr lang="en-US" altLang="zh-CN" sz="1400" dirty="0"/>
                      <a:t>Vietnam</a:t>
                    </a:r>
                    <a:endParaRPr lang="zh-CN" altLang="en-US" sz="1400" dirty="0"/>
                  </a:p>
                </p:txBody>
              </p:sp>
            </p:grpSp>
            <p:grpSp>
              <p:nvGrpSpPr>
                <p:cNvPr id="26" name="组合 25">
                  <a:extLst>
                    <a:ext uri="{FF2B5EF4-FFF2-40B4-BE49-F238E27FC236}">
                      <a16:creationId xmlns:a16="http://schemas.microsoft.com/office/drawing/2014/main" id="{2CAB4161-56EB-4734-A9C1-A7274E804B56}"/>
                    </a:ext>
                  </a:extLst>
                </p:cNvPr>
                <p:cNvGrpSpPr/>
                <p:nvPr/>
              </p:nvGrpSpPr>
              <p:grpSpPr>
                <a:xfrm>
                  <a:off x="9582106" y="4023181"/>
                  <a:ext cx="1174142" cy="307777"/>
                  <a:chOff x="10498667" y="2759796"/>
                  <a:chExt cx="1174142" cy="307777"/>
                </a:xfrm>
              </p:grpSpPr>
              <p:sp>
                <p:nvSpPr>
                  <p:cNvPr id="27" name="矩形 26">
                    <a:extLst>
                      <a:ext uri="{FF2B5EF4-FFF2-40B4-BE49-F238E27FC236}">
                        <a16:creationId xmlns:a16="http://schemas.microsoft.com/office/drawing/2014/main" id="{5F6EF33A-0EFB-42EC-9D8A-9AED6E6FC807}"/>
                      </a:ext>
                    </a:extLst>
                  </p:cNvPr>
                  <p:cNvSpPr/>
                  <p:nvPr/>
                </p:nvSpPr>
                <p:spPr>
                  <a:xfrm>
                    <a:off x="10498667" y="2861733"/>
                    <a:ext cx="207433" cy="135467"/>
                  </a:xfrm>
                  <a:prstGeom prst="rect">
                    <a:avLst/>
                  </a:prstGeom>
                  <a:solidFill>
                    <a:srgbClr val="B06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AB3D6B11-AB91-4A89-A8BD-CEE5D0DE125F}"/>
                      </a:ext>
                    </a:extLst>
                  </p:cNvPr>
                  <p:cNvSpPr txBox="1"/>
                  <p:nvPr/>
                </p:nvSpPr>
                <p:spPr>
                  <a:xfrm>
                    <a:off x="10753545" y="2759796"/>
                    <a:ext cx="919264" cy="307777"/>
                  </a:xfrm>
                  <a:prstGeom prst="rect">
                    <a:avLst/>
                  </a:prstGeom>
                  <a:noFill/>
                </p:spPr>
                <p:txBody>
                  <a:bodyPr wrap="square" rtlCol="0">
                    <a:spAutoFit/>
                  </a:bodyPr>
                  <a:lstStyle/>
                  <a:p>
                    <a:r>
                      <a:rPr lang="en-US" altLang="zh-CN" sz="1400" dirty="0"/>
                      <a:t>India</a:t>
                    </a:r>
                    <a:endParaRPr lang="zh-CN" altLang="en-US" sz="1400" dirty="0"/>
                  </a:p>
                </p:txBody>
              </p:sp>
            </p:grpSp>
            <p:sp>
              <p:nvSpPr>
                <p:cNvPr id="29" name="椭圆 28">
                  <a:extLst>
                    <a:ext uri="{FF2B5EF4-FFF2-40B4-BE49-F238E27FC236}">
                      <a16:creationId xmlns:a16="http://schemas.microsoft.com/office/drawing/2014/main" id="{40AB683C-7E96-4885-B2FD-26E76FEFE442}"/>
                    </a:ext>
                  </a:extLst>
                </p:cNvPr>
                <p:cNvSpPr/>
                <p:nvPr/>
              </p:nvSpPr>
              <p:spPr>
                <a:xfrm>
                  <a:off x="9596880" y="4464995"/>
                  <a:ext cx="192660" cy="135463"/>
                </a:xfrm>
                <a:prstGeom prst="ellipse">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29">
                  <a:extLst>
                    <a:ext uri="{FF2B5EF4-FFF2-40B4-BE49-F238E27FC236}">
                      <a16:creationId xmlns:a16="http://schemas.microsoft.com/office/drawing/2014/main" id="{AE443B8C-10C3-4EBA-8725-481475ADA74B}"/>
                    </a:ext>
                  </a:extLst>
                </p:cNvPr>
                <p:cNvSpPr txBox="1"/>
                <p:nvPr/>
              </p:nvSpPr>
              <p:spPr>
                <a:xfrm>
                  <a:off x="9822278" y="4386953"/>
                  <a:ext cx="2094105" cy="307777"/>
                </a:xfrm>
                <a:prstGeom prst="rect">
                  <a:avLst/>
                </a:prstGeom>
                <a:noFill/>
              </p:spPr>
              <p:txBody>
                <a:bodyPr wrap="square" rtlCol="0">
                  <a:spAutoFit/>
                </a:bodyPr>
                <a:lstStyle/>
                <a:p>
                  <a:r>
                    <a:rPr lang="en-US" altLang="zh-CN" sz="1400" i="1" dirty="0"/>
                    <a:t>P. </a:t>
                  </a:r>
                  <a:r>
                    <a:rPr lang="en-US" altLang="zh-CN" sz="1400" i="1" dirty="0" err="1"/>
                    <a:t>miyazakii</a:t>
                  </a:r>
                  <a:endParaRPr lang="zh-CN" altLang="en-US" sz="1400" i="1" dirty="0"/>
                </a:p>
              </p:txBody>
            </p:sp>
            <p:sp>
              <p:nvSpPr>
                <p:cNvPr id="31" name="椭圆 30">
                  <a:extLst>
                    <a:ext uri="{FF2B5EF4-FFF2-40B4-BE49-F238E27FC236}">
                      <a16:creationId xmlns:a16="http://schemas.microsoft.com/office/drawing/2014/main" id="{26A7302F-D061-40BD-BB9B-6E587DCBDD96}"/>
                    </a:ext>
                  </a:extLst>
                </p:cNvPr>
                <p:cNvSpPr/>
                <p:nvPr/>
              </p:nvSpPr>
              <p:spPr>
                <a:xfrm>
                  <a:off x="9597890" y="4737136"/>
                  <a:ext cx="192660" cy="135463"/>
                </a:xfrm>
                <a:prstGeom prst="ellipse">
                  <a:avLst/>
                </a:pr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a:extLst>
                    <a:ext uri="{FF2B5EF4-FFF2-40B4-BE49-F238E27FC236}">
                      <a16:creationId xmlns:a16="http://schemas.microsoft.com/office/drawing/2014/main" id="{9E927A66-1488-49B7-9459-32E9D5BDB603}"/>
                    </a:ext>
                  </a:extLst>
                </p:cNvPr>
                <p:cNvSpPr txBox="1"/>
                <p:nvPr/>
              </p:nvSpPr>
              <p:spPr>
                <a:xfrm>
                  <a:off x="9819128" y="4636614"/>
                  <a:ext cx="2094105" cy="307777"/>
                </a:xfrm>
                <a:prstGeom prst="rect">
                  <a:avLst/>
                </a:prstGeom>
                <a:noFill/>
              </p:spPr>
              <p:txBody>
                <a:bodyPr wrap="square" rtlCol="0">
                  <a:spAutoFit/>
                </a:bodyPr>
                <a:lstStyle/>
                <a:p>
                  <a:r>
                    <a:rPr lang="en-US" altLang="zh-CN" sz="1400" dirty="0"/>
                    <a:t>This study</a:t>
                  </a:r>
                  <a:endParaRPr lang="zh-CN" altLang="en-US" sz="1400" dirty="0"/>
                </a:p>
              </p:txBody>
            </p:sp>
            <p:sp>
              <p:nvSpPr>
                <p:cNvPr id="33" name="椭圆 32">
                  <a:extLst>
                    <a:ext uri="{FF2B5EF4-FFF2-40B4-BE49-F238E27FC236}">
                      <a16:creationId xmlns:a16="http://schemas.microsoft.com/office/drawing/2014/main" id="{434EE711-EE9F-4D43-BE3D-B31D28621160}"/>
                    </a:ext>
                  </a:extLst>
                </p:cNvPr>
                <p:cNvSpPr/>
                <p:nvPr/>
              </p:nvSpPr>
              <p:spPr>
                <a:xfrm>
                  <a:off x="9596879" y="4971477"/>
                  <a:ext cx="192660" cy="135463"/>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文本框 33">
                  <a:extLst>
                    <a:ext uri="{FF2B5EF4-FFF2-40B4-BE49-F238E27FC236}">
                      <a16:creationId xmlns:a16="http://schemas.microsoft.com/office/drawing/2014/main" id="{1963F59F-74C5-4241-9BE9-8238D6259DB8}"/>
                    </a:ext>
                  </a:extLst>
                </p:cNvPr>
                <p:cNvSpPr txBox="1"/>
                <p:nvPr/>
              </p:nvSpPr>
              <p:spPr>
                <a:xfrm>
                  <a:off x="9819128" y="4881762"/>
                  <a:ext cx="2094105" cy="307777"/>
                </a:xfrm>
                <a:prstGeom prst="rect">
                  <a:avLst/>
                </a:prstGeom>
                <a:noFill/>
              </p:spPr>
              <p:txBody>
                <a:bodyPr wrap="square" rtlCol="0">
                  <a:spAutoFit/>
                </a:bodyPr>
                <a:lstStyle/>
                <a:p>
                  <a:r>
                    <a:rPr lang="en-US" altLang="zh-CN" sz="1400" i="1" dirty="0"/>
                    <a:t>P. </a:t>
                  </a:r>
                  <a:r>
                    <a:rPr lang="en-US" altLang="zh-CN" sz="1400" i="1" dirty="0" err="1"/>
                    <a:t>proliferus</a:t>
                  </a:r>
                  <a:endParaRPr lang="zh-CN" altLang="en-US" sz="1400" i="1" dirty="0"/>
                </a:p>
              </p:txBody>
            </p:sp>
          </p:grpSp>
          <p:sp>
            <p:nvSpPr>
              <p:cNvPr id="37" name="文本框 36">
                <a:extLst>
                  <a:ext uri="{FF2B5EF4-FFF2-40B4-BE49-F238E27FC236}">
                    <a16:creationId xmlns:a16="http://schemas.microsoft.com/office/drawing/2014/main" id="{5703BA80-6A57-46B9-8B22-58B7ACEC0F27}"/>
                  </a:ext>
                </a:extLst>
              </p:cNvPr>
              <p:cNvSpPr txBox="1"/>
              <p:nvPr/>
            </p:nvSpPr>
            <p:spPr>
              <a:xfrm>
                <a:off x="9520849" y="5180326"/>
                <a:ext cx="2316354" cy="307777"/>
              </a:xfrm>
              <a:prstGeom prst="rect">
                <a:avLst/>
              </a:prstGeom>
              <a:noFill/>
            </p:spPr>
            <p:txBody>
              <a:bodyPr wrap="square" rtlCol="0">
                <a:spAutoFit/>
              </a:bodyPr>
              <a:lstStyle/>
              <a:p>
                <a:r>
                  <a:rPr lang="en-US" altLang="zh-CN" sz="1400" dirty="0"/>
                  <a:t>Others are </a:t>
                </a:r>
                <a:r>
                  <a:rPr lang="en-US" altLang="zh-CN" sz="1400" i="1" dirty="0"/>
                  <a:t>P. </a:t>
                </a:r>
                <a:r>
                  <a:rPr lang="en-US" altLang="zh-CN" sz="1400" i="1" dirty="0" err="1"/>
                  <a:t>skrjabini</a:t>
                </a:r>
                <a:endParaRPr lang="zh-CN" altLang="en-US" sz="1400" i="1" dirty="0"/>
              </a:p>
            </p:txBody>
          </p:sp>
        </p:grpSp>
        <p:grpSp>
          <p:nvGrpSpPr>
            <p:cNvPr id="48" name="组合 47">
              <a:extLst>
                <a:ext uri="{FF2B5EF4-FFF2-40B4-BE49-F238E27FC236}">
                  <a16:creationId xmlns:a16="http://schemas.microsoft.com/office/drawing/2014/main" id="{1C5C61D8-184E-4507-970E-862C85DB5A2A}"/>
                </a:ext>
              </a:extLst>
            </p:cNvPr>
            <p:cNvGrpSpPr/>
            <p:nvPr/>
          </p:nvGrpSpPr>
          <p:grpSpPr>
            <a:xfrm>
              <a:off x="9420016" y="4143301"/>
              <a:ext cx="1214966" cy="1223973"/>
              <a:chOff x="8286706" y="657427"/>
              <a:chExt cx="1214966" cy="1223973"/>
            </a:xfrm>
          </p:grpSpPr>
          <p:sp>
            <p:nvSpPr>
              <p:cNvPr id="40" name="椭圆 39">
                <a:extLst>
                  <a:ext uri="{FF2B5EF4-FFF2-40B4-BE49-F238E27FC236}">
                    <a16:creationId xmlns:a16="http://schemas.microsoft.com/office/drawing/2014/main" id="{93829DDC-0661-4F52-BD7C-FD7ADE4343C9}"/>
                  </a:ext>
                </a:extLst>
              </p:cNvPr>
              <p:cNvSpPr/>
              <p:nvPr/>
            </p:nvSpPr>
            <p:spPr>
              <a:xfrm>
                <a:off x="8286706" y="658608"/>
                <a:ext cx="1214966" cy="1216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椭圆 40">
                <a:extLst>
                  <a:ext uri="{FF2B5EF4-FFF2-40B4-BE49-F238E27FC236}">
                    <a16:creationId xmlns:a16="http://schemas.microsoft.com/office/drawing/2014/main" id="{6F9C19D3-53EA-40D5-9145-EAB9E3EDE27A}"/>
                  </a:ext>
                </a:extLst>
              </p:cNvPr>
              <p:cNvSpPr/>
              <p:nvPr/>
            </p:nvSpPr>
            <p:spPr>
              <a:xfrm>
                <a:off x="8468739" y="1015466"/>
                <a:ext cx="850899" cy="86359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椭圆 41">
                <a:extLst>
                  <a:ext uri="{FF2B5EF4-FFF2-40B4-BE49-F238E27FC236}">
                    <a16:creationId xmlns:a16="http://schemas.microsoft.com/office/drawing/2014/main" id="{76246021-27F2-4863-A2AC-3BCD5812E695}"/>
                  </a:ext>
                </a:extLst>
              </p:cNvPr>
              <p:cNvSpPr/>
              <p:nvPr/>
            </p:nvSpPr>
            <p:spPr>
              <a:xfrm>
                <a:off x="8669867" y="1385233"/>
                <a:ext cx="476643" cy="49616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椭圆 43">
                <a:extLst>
                  <a:ext uri="{FF2B5EF4-FFF2-40B4-BE49-F238E27FC236}">
                    <a16:creationId xmlns:a16="http://schemas.microsoft.com/office/drawing/2014/main" id="{BAE4667C-AFDB-4817-8317-7FC65090C037}"/>
                  </a:ext>
                </a:extLst>
              </p:cNvPr>
              <p:cNvSpPr/>
              <p:nvPr/>
            </p:nvSpPr>
            <p:spPr>
              <a:xfrm>
                <a:off x="8798915" y="1692697"/>
                <a:ext cx="190543" cy="17939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tx1"/>
                    </a:solidFill>
                  </a:rPr>
                  <a:t>1</a:t>
                </a:r>
                <a:endParaRPr lang="zh-CN" altLang="en-US" sz="1100" dirty="0">
                  <a:solidFill>
                    <a:schemeClr val="tx1"/>
                  </a:solidFill>
                </a:endParaRPr>
              </a:p>
            </p:txBody>
          </p:sp>
          <p:sp>
            <p:nvSpPr>
              <p:cNvPr id="45" name="矩形 44">
                <a:extLst>
                  <a:ext uri="{FF2B5EF4-FFF2-40B4-BE49-F238E27FC236}">
                    <a16:creationId xmlns:a16="http://schemas.microsoft.com/office/drawing/2014/main" id="{0B85863C-CC87-4176-8527-52E93B89F671}"/>
                  </a:ext>
                </a:extLst>
              </p:cNvPr>
              <p:cNvSpPr/>
              <p:nvPr/>
            </p:nvSpPr>
            <p:spPr>
              <a:xfrm>
                <a:off x="8762863" y="1347387"/>
                <a:ext cx="266420" cy="276999"/>
              </a:xfrm>
              <a:prstGeom prst="rect">
                <a:avLst/>
              </a:prstGeom>
            </p:spPr>
            <p:txBody>
              <a:bodyPr wrap="none">
                <a:spAutoFit/>
              </a:bodyPr>
              <a:lstStyle/>
              <a:p>
                <a:pPr algn="ctr"/>
                <a:r>
                  <a:rPr lang="en-US" altLang="zh-CN" sz="1200" dirty="0"/>
                  <a:t>6</a:t>
                </a:r>
                <a:endParaRPr lang="zh-CN" altLang="en-US" sz="1200" dirty="0"/>
              </a:p>
            </p:txBody>
          </p:sp>
          <p:sp>
            <p:nvSpPr>
              <p:cNvPr id="46" name="矩形 45">
                <a:extLst>
                  <a:ext uri="{FF2B5EF4-FFF2-40B4-BE49-F238E27FC236}">
                    <a16:creationId xmlns:a16="http://schemas.microsoft.com/office/drawing/2014/main" id="{976A0E4E-A27A-47D7-BD99-49357ABA0E72}"/>
                  </a:ext>
                </a:extLst>
              </p:cNvPr>
              <p:cNvSpPr/>
              <p:nvPr/>
            </p:nvSpPr>
            <p:spPr>
              <a:xfrm>
                <a:off x="8568334" y="966335"/>
                <a:ext cx="607859" cy="461665"/>
              </a:xfrm>
              <a:prstGeom prst="rect">
                <a:avLst/>
              </a:prstGeom>
            </p:spPr>
            <p:txBody>
              <a:bodyPr wrap="none">
                <a:spAutoFit/>
              </a:bodyPr>
              <a:lstStyle/>
              <a:p>
                <a:pPr algn="ctr"/>
                <a:r>
                  <a:rPr lang="en-US" altLang="zh-CN" sz="1200" dirty="0"/>
                  <a:t>15</a:t>
                </a:r>
              </a:p>
              <a:p>
                <a:pPr algn="ctr"/>
                <a:r>
                  <a:rPr lang="en-US" altLang="zh-CN" sz="1200" dirty="0"/>
                  <a:t>strains</a:t>
                </a:r>
                <a:endParaRPr lang="zh-CN" altLang="en-US" sz="1200" dirty="0"/>
              </a:p>
            </p:txBody>
          </p:sp>
          <p:sp>
            <p:nvSpPr>
              <p:cNvPr id="47" name="矩形 46">
                <a:extLst>
                  <a:ext uri="{FF2B5EF4-FFF2-40B4-BE49-F238E27FC236}">
                    <a16:creationId xmlns:a16="http://schemas.microsoft.com/office/drawing/2014/main" id="{CE7F7211-3E4B-4F9F-BC1E-46E9CC6779DE}"/>
                  </a:ext>
                </a:extLst>
              </p:cNvPr>
              <p:cNvSpPr/>
              <p:nvPr/>
            </p:nvSpPr>
            <p:spPr>
              <a:xfrm>
                <a:off x="8697623" y="657427"/>
                <a:ext cx="348172" cy="276999"/>
              </a:xfrm>
              <a:prstGeom prst="rect">
                <a:avLst/>
              </a:prstGeom>
            </p:spPr>
            <p:txBody>
              <a:bodyPr wrap="none">
                <a:spAutoFit/>
              </a:bodyPr>
              <a:lstStyle/>
              <a:p>
                <a:pPr algn="ctr"/>
                <a:r>
                  <a:rPr lang="en-US" altLang="zh-CN" sz="1200" dirty="0"/>
                  <a:t>25</a:t>
                </a:r>
                <a:endParaRPr lang="zh-CN" altLang="en-US" sz="1200" dirty="0"/>
              </a:p>
            </p:txBody>
          </p:sp>
        </p:grpSp>
        <p:sp>
          <p:nvSpPr>
            <p:cNvPr id="50" name="文本框 49">
              <a:extLst>
                <a:ext uri="{FF2B5EF4-FFF2-40B4-BE49-F238E27FC236}">
                  <a16:creationId xmlns:a16="http://schemas.microsoft.com/office/drawing/2014/main" id="{828BDD62-93AC-48AA-ADB4-6340CA57AA4F}"/>
                </a:ext>
              </a:extLst>
            </p:cNvPr>
            <p:cNvSpPr txBox="1"/>
            <p:nvPr/>
          </p:nvSpPr>
          <p:spPr>
            <a:xfrm>
              <a:off x="7110835" y="2420306"/>
              <a:ext cx="2094105" cy="307777"/>
            </a:xfrm>
            <a:prstGeom prst="rect">
              <a:avLst/>
            </a:prstGeom>
            <a:noFill/>
          </p:spPr>
          <p:txBody>
            <a:bodyPr wrap="square" rtlCol="0">
              <a:spAutoFit/>
            </a:bodyPr>
            <a:lstStyle/>
            <a:p>
              <a:r>
                <a:rPr lang="en-US" altLang="zh-CN" sz="1400" i="1" dirty="0"/>
                <a:t>P. </a:t>
              </a:r>
              <a:r>
                <a:rPr lang="en-US" altLang="zh-CN" sz="1400" i="1" dirty="0" err="1"/>
                <a:t>miyazakii</a:t>
              </a:r>
              <a:endParaRPr lang="zh-CN" altLang="en-US" sz="1400" i="1" dirty="0"/>
            </a:p>
          </p:txBody>
        </p:sp>
        <p:sp>
          <p:nvSpPr>
            <p:cNvPr id="51" name="文本框 50">
              <a:extLst>
                <a:ext uri="{FF2B5EF4-FFF2-40B4-BE49-F238E27FC236}">
                  <a16:creationId xmlns:a16="http://schemas.microsoft.com/office/drawing/2014/main" id="{58D4363F-2F43-482F-BACF-115391968889}"/>
                </a:ext>
              </a:extLst>
            </p:cNvPr>
            <p:cNvSpPr txBox="1"/>
            <p:nvPr/>
          </p:nvSpPr>
          <p:spPr>
            <a:xfrm>
              <a:off x="985812" y="1190011"/>
              <a:ext cx="2094105" cy="307777"/>
            </a:xfrm>
            <a:prstGeom prst="rect">
              <a:avLst/>
            </a:prstGeom>
            <a:noFill/>
          </p:spPr>
          <p:txBody>
            <a:bodyPr wrap="square" rtlCol="0">
              <a:spAutoFit/>
            </a:bodyPr>
            <a:lstStyle/>
            <a:p>
              <a:r>
                <a:rPr lang="en-US" altLang="zh-CN" sz="1400" dirty="0"/>
                <a:t>This study</a:t>
              </a:r>
              <a:endParaRPr lang="zh-CN" altLang="en-US" sz="1400" dirty="0"/>
            </a:p>
          </p:txBody>
        </p:sp>
        <p:sp>
          <p:nvSpPr>
            <p:cNvPr id="52" name="文本框 51">
              <a:extLst>
                <a:ext uri="{FF2B5EF4-FFF2-40B4-BE49-F238E27FC236}">
                  <a16:creationId xmlns:a16="http://schemas.microsoft.com/office/drawing/2014/main" id="{52F3D2BC-42F9-42E8-96B9-63EFFE287313}"/>
                </a:ext>
              </a:extLst>
            </p:cNvPr>
            <p:cNvSpPr txBox="1"/>
            <p:nvPr/>
          </p:nvSpPr>
          <p:spPr>
            <a:xfrm>
              <a:off x="4317581" y="1063121"/>
              <a:ext cx="2094105" cy="307777"/>
            </a:xfrm>
            <a:prstGeom prst="rect">
              <a:avLst/>
            </a:prstGeom>
            <a:noFill/>
          </p:spPr>
          <p:txBody>
            <a:bodyPr wrap="square" rtlCol="0">
              <a:spAutoFit/>
            </a:bodyPr>
            <a:lstStyle/>
            <a:p>
              <a:r>
                <a:rPr lang="en-US" altLang="zh-CN" sz="1400" i="1" dirty="0"/>
                <a:t>P. </a:t>
              </a:r>
              <a:r>
                <a:rPr lang="en-US" altLang="zh-CN" sz="1400" i="1" dirty="0" err="1"/>
                <a:t>proliferus</a:t>
              </a:r>
              <a:endParaRPr lang="zh-CN" altLang="en-US" sz="1400" i="1" dirty="0"/>
            </a:p>
          </p:txBody>
        </p:sp>
        <p:sp>
          <p:nvSpPr>
            <p:cNvPr id="53" name="文本框 52">
              <a:extLst>
                <a:ext uri="{FF2B5EF4-FFF2-40B4-BE49-F238E27FC236}">
                  <a16:creationId xmlns:a16="http://schemas.microsoft.com/office/drawing/2014/main" id="{8CA2719F-CCFF-4810-A5E2-92FE3F986AC4}"/>
                </a:ext>
              </a:extLst>
            </p:cNvPr>
            <p:cNvSpPr txBox="1"/>
            <p:nvPr/>
          </p:nvSpPr>
          <p:spPr>
            <a:xfrm>
              <a:off x="4361124" y="4168424"/>
              <a:ext cx="2316354" cy="307777"/>
            </a:xfrm>
            <a:prstGeom prst="rect">
              <a:avLst/>
            </a:prstGeom>
            <a:noFill/>
          </p:spPr>
          <p:txBody>
            <a:bodyPr wrap="square" rtlCol="0">
              <a:spAutoFit/>
            </a:bodyPr>
            <a:lstStyle/>
            <a:p>
              <a:r>
                <a:rPr lang="en-US" altLang="zh-CN" sz="1400" i="1" dirty="0"/>
                <a:t>P. </a:t>
              </a:r>
              <a:r>
                <a:rPr lang="en-US" altLang="zh-CN" sz="1400" i="1" dirty="0" err="1"/>
                <a:t>skrjabini</a:t>
              </a:r>
              <a:endParaRPr lang="zh-CN" altLang="en-US" sz="1400" i="1" dirty="0"/>
            </a:p>
          </p:txBody>
        </p:sp>
        <p:pic>
          <p:nvPicPr>
            <p:cNvPr id="2" name="图片 1">
              <a:extLst>
                <a:ext uri="{FF2B5EF4-FFF2-40B4-BE49-F238E27FC236}">
                  <a16:creationId xmlns:a16="http://schemas.microsoft.com/office/drawing/2014/main" id="{60FEAB26-363E-4A5B-BDA3-32595754083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93751" y="610358"/>
              <a:ext cx="8460000" cy="4950666"/>
            </a:xfrm>
            <a:prstGeom prst="rect">
              <a:avLst/>
            </a:prstGeom>
          </p:spPr>
        </p:pic>
      </p:grpSp>
      <p:sp>
        <p:nvSpPr>
          <p:cNvPr id="54" name="文本框 53">
            <a:extLst>
              <a:ext uri="{FF2B5EF4-FFF2-40B4-BE49-F238E27FC236}">
                <a16:creationId xmlns:a16="http://schemas.microsoft.com/office/drawing/2014/main" id="{C51708E6-0192-4A24-ACBB-3B7DA23D2F19}"/>
              </a:ext>
            </a:extLst>
          </p:cNvPr>
          <p:cNvSpPr txBox="1"/>
          <p:nvPr/>
        </p:nvSpPr>
        <p:spPr>
          <a:xfrm>
            <a:off x="224287" y="4870702"/>
            <a:ext cx="12111485" cy="2031325"/>
          </a:xfrm>
          <a:prstGeom prst="rect">
            <a:avLst/>
          </a:prstGeom>
          <a:noFill/>
        </p:spPr>
        <p:txBody>
          <a:bodyPr wrap="square">
            <a:spAutoFit/>
          </a:bodyPr>
          <a:lstStyle/>
          <a:p>
            <a:r>
              <a:rPr lang="en-US" altLang="zh-CN" dirty="0"/>
              <a:t>Fig. 7 Statistical parsimony network showing genetic relationships and distance among 10 haplotypes of P. </a:t>
            </a:r>
            <a:r>
              <a:rPr lang="en-US" altLang="zh-CN" dirty="0" err="1"/>
              <a:t>skrjabini</a:t>
            </a:r>
            <a:r>
              <a:rPr lang="en-US" altLang="zh-CN" dirty="0"/>
              <a:t> complex from different countries. </a:t>
            </a:r>
          </a:p>
          <a:p>
            <a:r>
              <a:rPr lang="en-US" altLang="zh-CN" dirty="0"/>
              <a:t>Numbers of haplotypes correspond to Table 1. In the network, solid circles indicate sampled haplotypes; small hollow circles indicate unsampled or extinct haplotypes. Each mutation step is shown as either a short or longer line connecting neighboring haplotypes (including observed and unobserved one). The size of the solid circles roughly represents the numbers of strains carrying the haplotype, with the scale given beside the network; different filled patterns represent the corresponding geographical origin from which the haplotype was sample </a:t>
            </a:r>
          </a:p>
        </p:txBody>
      </p:sp>
    </p:spTree>
    <p:extLst>
      <p:ext uri="{BB962C8B-B14F-4D97-AF65-F5344CB8AC3E}">
        <p14:creationId xmlns:p14="http://schemas.microsoft.com/office/powerpoint/2010/main" val="330511448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Words>
  <Application>Microsoft Office PowerPoint</Application>
  <PresentationFormat>宽屏</PresentationFormat>
  <Paragraphs>24</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等线</vt:lpstr>
      <vt:lpstr>等线 Light</vt:lpstr>
      <vt:lpstr>Arial</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yang binbin</dc:creator>
  <cp:lastModifiedBy>yang binbin</cp:lastModifiedBy>
  <cp:revision>2</cp:revision>
  <dcterms:created xsi:type="dcterms:W3CDTF">2021-05-09T12:33:31Z</dcterms:created>
  <dcterms:modified xsi:type="dcterms:W3CDTF">2021-05-09T12:50:00Z</dcterms:modified>
</cp:coreProperties>
</file>