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8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021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3734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96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13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86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318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84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719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943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21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070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13D91-20A5-47AB-810A-19FFAF8DF4A5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581DD3-7BB3-4068-B5CC-0BADB46D88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392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B0AD2C8-503A-C1CC-EDA4-5BC1262BCE46}"/>
              </a:ext>
            </a:extLst>
          </p:cNvPr>
          <p:cNvSpPr txBox="1"/>
          <p:nvPr/>
        </p:nvSpPr>
        <p:spPr>
          <a:xfrm>
            <a:off x="468085" y="413658"/>
            <a:ext cx="8044543" cy="6654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Supplementary Figures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TITLE: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Mesoporous Silicon Microparticles enhance robust immunity and protection against SARS-CoV-2 in mice and improves memory response in human PBMCs.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Drug Delivery and Translational </a:t>
            </a:r>
            <a:r>
              <a:rPr lang="en-US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Reasearch</a:t>
            </a:r>
            <a:endParaRPr lang="en-US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s-E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Ana López-Gómez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1,2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Irene Real-Arévalo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2,3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Elsa Mayol-Hornero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1,2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Jana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Ausio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Cendra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Diego Laxalde-Fernández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Pablo Nogales-Altozano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Benigno Rivas-Pardo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Beatriz Amorós-Pérez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2,3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Beatriz Martín-Adrados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Ignacio Juárez</a:t>
            </a:r>
            <a:r>
              <a:rPr lang="es-E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Álvaro Martínez-Del-Pozo</a:t>
            </a:r>
            <a:r>
              <a:rPr lang="es-ES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Raúl J. Martín-Palma</a:t>
            </a:r>
            <a:r>
              <a:rPr lang="es-ES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Noemí Sevilla</a:t>
            </a:r>
            <a:r>
              <a:rPr lang="es-ES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Eduardo Martínez Naves</a:t>
            </a:r>
            <a:r>
              <a:rPr lang="es-ES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2*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Manuel Gómez del Moral</a:t>
            </a:r>
            <a:r>
              <a:rPr lang="es-ES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1*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kern="0" baseline="300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/>
              <a:t>¹ Department of Cellular Biology and Histology, School of Medicine, Universidad Complutense of Madrid (UCM), 28040 Madrid, Spain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/>
              <a:t> mgomezm@ucm.es</a:t>
            </a:r>
            <a:endParaRPr lang="es-ES" dirty="0"/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7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068394-01E1-BC4D-8EC2-0A4EBA2EB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109" y="207305"/>
            <a:ext cx="5139691" cy="6259765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B912FE9-4759-2CEF-2111-1B472F534260}"/>
              </a:ext>
            </a:extLst>
          </p:cNvPr>
          <p:cNvSpPr txBox="1"/>
          <p:nvPr/>
        </p:nvSpPr>
        <p:spPr>
          <a:xfrm>
            <a:off x="0" y="566057"/>
            <a:ext cx="223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Supplementary</a:t>
            </a:r>
            <a:r>
              <a:rPr lang="es-ES" dirty="0"/>
              <a:t> Fig.1</a:t>
            </a:r>
          </a:p>
        </p:txBody>
      </p:sp>
    </p:spTree>
    <p:extLst>
      <p:ext uri="{BB962C8B-B14F-4D97-AF65-F5344CB8AC3E}">
        <p14:creationId xmlns:p14="http://schemas.microsoft.com/office/powerpoint/2010/main" val="395298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32B12DE-EBF3-79BE-0219-B5889CBF25AC}"/>
              </a:ext>
            </a:extLst>
          </p:cNvPr>
          <p:cNvSpPr txBox="1"/>
          <p:nvPr/>
        </p:nvSpPr>
        <p:spPr>
          <a:xfrm>
            <a:off x="642257" y="576943"/>
            <a:ext cx="7685314" cy="2958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Supplementary figure</a:t>
            </a:r>
            <a:r>
              <a:rPr lang="en-US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1: Clinical score after infection. A) </a:t>
            </a:r>
            <a:r>
              <a:rPr lang="en-US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Parameters and characteristics assessed in mice with the corresponding score system. </a:t>
            </a:r>
            <a:r>
              <a:rPr lang="en-US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B)</a:t>
            </a:r>
            <a:r>
              <a:rPr lang="en-US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Clinical score over seven days post-infection for each group. Statistical significance was determined using ANOVA with Fisher's least significant difference. *p &lt; 0.05, **p &lt; 0.01, ***p &lt; 0.001. The control groups analyzed were PBS (white), MSMPs (gray), while the immunized groups were: S1 (green), MSMPs-S1 (purple) and Al(OH)</a:t>
            </a:r>
            <a:r>
              <a:rPr lang="en-US" sz="1800" kern="100" baseline="-250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r>
              <a:rPr lang="en-US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-S1 (orange).</a:t>
            </a:r>
            <a:endParaRPr lang="es-ES" sz="2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86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2BBDCE-6BED-F3AA-03AD-BD3C6DC96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029" y="1023257"/>
            <a:ext cx="6347581" cy="4769677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F83CE79-07D1-CA69-B0D5-7B10CECAC9F6}"/>
              </a:ext>
            </a:extLst>
          </p:cNvPr>
          <p:cNvSpPr txBox="1"/>
          <p:nvPr/>
        </p:nvSpPr>
        <p:spPr>
          <a:xfrm>
            <a:off x="309826" y="293914"/>
            <a:ext cx="223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Supplementary</a:t>
            </a:r>
            <a:r>
              <a:rPr lang="es-ES" dirty="0"/>
              <a:t> Fig.2</a:t>
            </a:r>
          </a:p>
        </p:txBody>
      </p:sp>
    </p:spTree>
    <p:extLst>
      <p:ext uri="{BB962C8B-B14F-4D97-AF65-F5344CB8AC3E}">
        <p14:creationId xmlns:p14="http://schemas.microsoft.com/office/powerpoint/2010/main" val="1892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92F0446-C2C0-CFF1-BDEC-901D78A562D0}"/>
              </a:ext>
            </a:extLst>
          </p:cNvPr>
          <p:cNvSpPr txBox="1"/>
          <p:nvPr/>
        </p:nvSpPr>
        <p:spPr>
          <a:xfrm>
            <a:off x="849086" y="1023257"/>
            <a:ext cx="7239000" cy="1296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2: IgG response </a:t>
            </a:r>
            <a:r>
              <a:rPr lang="en-GB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against</a:t>
            </a:r>
            <a:r>
              <a:rPr lang="en-US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SARS-CoV-2 RBD. </a:t>
            </a:r>
            <a:r>
              <a:rPr lang="en-US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positive IgG response was defined as values above 15U/mL, indicated by the dashed line</a:t>
            </a:r>
            <a:endParaRPr lang="es-ES" sz="2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1686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243</Words>
  <Application>Microsoft Office PowerPoint</Application>
  <PresentationFormat>Presentación en pantalla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MANUEL MARIA GOMEZ DEL MORAL MARTIN-CONSUEGRA</dc:creator>
  <cp:lastModifiedBy>MANUEL MARIA GOMEZ DEL MORAL MARTIN-CONSUEGRA</cp:lastModifiedBy>
  <cp:revision>6</cp:revision>
  <dcterms:created xsi:type="dcterms:W3CDTF">2025-06-24T11:15:16Z</dcterms:created>
  <dcterms:modified xsi:type="dcterms:W3CDTF">2025-06-24T12:46:30Z</dcterms:modified>
</cp:coreProperties>
</file>