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08" r:id="rId2"/>
    <p:sldId id="307" r:id="rId3"/>
  </p:sldIdLst>
  <p:sldSz cx="12192000" cy="6858000"/>
  <p:notesSz cx="6858000" cy="9144000"/>
  <p:defaultTextStyle>
    <a:defPPr>
      <a:defRPr lang="en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A889A72-0128-4322-9C99-3B711B9D3572}" v="3" dt="2025-03-17T13:11:07.16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77647" autoAdjust="0"/>
  </p:normalViewPr>
  <p:slideViewPr>
    <p:cSldViewPr snapToGrid="0">
      <p:cViewPr varScale="1">
        <p:scale>
          <a:sx n="65" d="100"/>
          <a:sy n="65" d="100"/>
        </p:scale>
        <p:origin x="1358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L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14F840-3653-467F-BE81-67E3442E71BC}" type="datetimeFigureOut">
              <a:rPr lang="en-NL" smtClean="0"/>
              <a:t>05/14/2025</a:t>
            </a:fld>
            <a:endParaRPr lang="en-NL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L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NL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L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7BE03E-183A-44DE-BBC1-89A53B6E21C2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7824090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b="1" dirty="0" err="1"/>
              <a:t>Supplementary</a:t>
            </a:r>
            <a:r>
              <a:rPr lang="el-GR" b="1" dirty="0"/>
              <a:t> </a:t>
            </a:r>
            <a:r>
              <a:rPr lang="el-GR" b="1" dirty="0" err="1"/>
              <a:t>Figure</a:t>
            </a:r>
            <a:r>
              <a:rPr lang="el-GR" b="1" dirty="0"/>
              <a:t> </a:t>
            </a:r>
            <a:r>
              <a:rPr lang="en-US" b="1" dirty="0"/>
              <a:t>1</a:t>
            </a:r>
            <a:r>
              <a:rPr lang="el-GR" dirty="0"/>
              <a:t>. </a:t>
            </a:r>
            <a:r>
              <a:rPr lang="en-US" dirty="0"/>
              <a:t>Expression Levels of PSMA in MDA-MB-231 Cancer Cells (Control Samples). (</a:t>
            </a:r>
            <a:r>
              <a:rPr lang="en-US" b="1" dirty="0"/>
              <a:t>A</a:t>
            </a:r>
            <a:r>
              <a:rPr lang="en-US" dirty="0"/>
              <a:t>) High Expression: The MDA-MB-231 cell line was triple-stained with pan-cytokeratin (</a:t>
            </a:r>
            <a:r>
              <a:rPr lang="en-US" dirty="0" err="1"/>
              <a:t>panCK</a:t>
            </a:r>
            <a:r>
              <a:rPr lang="en-US" dirty="0"/>
              <a:t>; A45 – B/B3), PSMA, and CD45 antibodies. The stained cells were analyzed using </a:t>
            </a:r>
            <a:r>
              <a:rPr lang="en-US" dirty="0" err="1"/>
              <a:t>VyCAP</a:t>
            </a:r>
            <a:r>
              <a:rPr lang="en-US" dirty="0"/>
              <a:t> microscopy (</a:t>
            </a:r>
            <a:r>
              <a:rPr lang="en-US" dirty="0" err="1"/>
              <a:t>VyCAP</a:t>
            </a:r>
            <a:r>
              <a:rPr lang="en-US" dirty="0"/>
              <a:t> B.V., Enschede, The Netherlands). The mean intensity of PSMA expression was quantified using ICY software. (</a:t>
            </a:r>
            <a:r>
              <a:rPr lang="en-US" b="1" dirty="0"/>
              <a:t>B</a:t>
            </a:r>
            <a:r>
              <a:rPr lang="en-US" dirty="0"/>
              <a:t>) Low Expression: The MDA-MB-231 cell line was triple-stained with pan-cytokeratin (</a:t>
            </a:r>
            <a:r>
              <a:rPr lang="en-US" dirty="0" err="1"/>
              <a:t>panCK</a:t>
            </a:r>
            <a:r>
              <a:rPr lang="en-US" dirty="0"/>
              <a:t>; A45 – B/B3), PSMA, and CD45 antibodies, followed by analysis with </a:t>
            </a:r>
            <a:r>
              <a:rPr lang="en-US" dirty="0" err="1"/>
              <a:t>VyCAP</a:t>
            </a:r>
            <a:r>
              <a:rPr lang="en-US" dirty="0"/>
              <a:t> microscopy. The mean intensity of PSMA expression was assessed using ICY software. (</a:t>
            </a:r>
            <a:r>
              <a:rPr lang="en-US" b="1" dirty="0"/>
              <a:t>C</a:t>
            </a:r>
            <a:r>
              <a:rPr lang="en-US" dirty="0"/>
              <a:t>) Negative Expression: The MDA-MB-231 cell line was stained only with </a:t>
            </a:r>
            <a:r>
              <a:rPr lang="en-US" dirty="0" err="1"/>
              <a:t>panCK</a:t>
            </a:r>
            <a:r>
              <a:rPr lang="en-US" dirty="0"/>
              <a:t> and CD45 antibodies, omitting the PSMA primary antibody, while including the secondary IgG antibody. The analysis was performed using </a:t>
            </a:r>
            <a:r>
              <a:rPr lang="en-US" dirty="0" err="1"/>
              <a:t>VyCAP</a:t>
            </a:r>
            <a:r>
              <a:rPr lang="en-US" dirty="0"/>
              <a:t> microscopy, and the mean intensity of PSMA expression was measured using ICY software. Scale bars = 10</a:t>
            </a:r>
            <a:r>
              <a:rPr lang="el-GR" dirty="0"/>
              <a:t>μ</a:t>
            </a:r>
            <a:r>
              <a:rPr lang="en-US" dirty="0"/>
              <a:t>m. </a:t>
            </a:r>
            <a:endParaRPr lang="en-NL" dirty="0"/>
          </a:p>
          <a:p>
            <a:endParaRPr lang="en-NL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7BE03E-183A-44DE-BBC1-89A53B6E21C2}" type="slidenum">
              <a:rPr lang="en-NL" smtClean="0"/>
              <a:t>1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2440436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b="1" dirty="0" err="1"/>
              <a:t>Supplementary</a:t>
            </a:r>
            <a:r>
              <a:rPr lang="el-GR" b="1" dirty="0"/>
              <a:t> </a:t>
            </a:r>
            <a:r>
              <a:rPr lang="el-GR" b="1" dirty="0" err="1"/>
              <a:t>Figure</a:t>
            </a:r>
            <a:r>
              <a:rPr lang="el-GR" b="1" dirty="0"/>
              <a:t> </a:t>
            </a:r>
            <a:r>
              <a:rPr lang="en-US" b="1" dirty="0"/>
              <a:t>2</a:t>
            </a:r>
            <a:r>
              <a:rPr lang="el-GR" dirty="0"/>
              <a:t>. </a:t>
            </a:r>
            <a:r>
              <a:rPr lang="en-US" dirty="0"/>
              <a:t>Expression Levels of PD-L1 in MDA-MB-231 Cancer Cells (Control Samples). (</a:t>
            </a:r>
            <a:r>
              <a:rPr lang="en-US" b="1" dirty="0"/>
              <a:t>A</a:t>
            </a:r>
            <a:r>
              <a:rPr lang="en-US" dirty="0"/>
              <a:t>) </a:t>
            </a:r>
            <a:r>
              <a:rPr lang="en-US"/>
              <a:t>High Expression: </a:t>
            </a:r>
            <a:r>
              <a:rPr lang="en-US" dirty="0"/>
              <a:t>The MDA-MB-231 cell line was triple-stained with pan-cytokeratin (</a:t>
            </a:r>
            <a:r>
              <a:rPr lang="en-US" dirty="0" err="1"/>
              <a:t>panCK</a:t>
            </a:r>
            <a:r>
              <a:rPr lang="en-US" dirty="0"/>
              <a:t>; A45 – B/B3), PD-L1, and CD45 antibodies. The stained cells were analyzed using </a:t>
            </a:r>
            <a:r>
              <a:rPr lang="en-US" dirty="0" err="1"/>
              <a:t>VyCAP</a:t>
            </a:r>
            <a:r>
              <a:rPr lang="en-US" dirty="0"/>
              <a:t> microscopy (</a:t>
            </a:r>
            <a:r>
              <a:rPr lang="en-US" dirty="0" err="1"/>
              <a:t>VyCAP</a:t>
            </a:r>
            <a:r>
              <a:rPr lang="en-US" dirty="0"/>
              <a:t> B.V., Enschede, The Netherlands). The mean intensity of PD-L1 expression was quantified using ICY software. (</a:t>
            </a:r>
            <a:r>
              <a:rPr lang="en-US" b="1" dirty="0"/>
              <a:t>B</a:t>
            </a:r>
            <a:r>
              <a:rPr lang="en-US" dirty="0"/>
              <a:t>) Low Expression: The MDA-MB-231 cell line was triple-stained with pan-cytokeratin (</a:t>
            </a:r>
            <a:r>
              <a:rPr lang="en-US" dirty="0" err="1"/>
              <a:t>panCK</a:t>
            </a:r>
            <a:r>
              <a:rPr lang="en-US" dirty="0"/>
              <a:t>; A45 – B/B3), PD-L1, and CD45 antibodies, followed by analysis with </a:t>
            </a:r>
            <a:r>
              <a:rPr lang="en-US" dirty="0" err="1"/>
              <a:t>VyCAP</a:t>
            </a:r>
            <a:r>
              <a:rPr lang="en-US" dirty="0"/>
              <a:t> microscopy. The mean intensity of PD-L1 expression was assessed using ICY software. (</a:t>
            </a:r>
            <a:r>
              <a:rPr lang="en-US" b="1" dirty="0"/>
              <a:t>C</a:t>
            </a:r>
            <a:r>
              <a:rPr lang="en-US" dirty="0"/>
              <a:t>) Negative Expression: The MDA-MB-231 cell line was stained only with </a:t>
            </a:r>
            <a:r>
              <a:rPr lang="en-US" dirty="0" err="1"/>
              <a:t>panCK</a:t>
            </a:r>
            <a:r>
              <a:rPr lang="en-US" dirty="0"/>
              <a:t> and CD45 antibodies, omitting the primary PD-L1 antibody, while including the secondary IgG antibody. The analysis was performed using </a:t>
            </a:r>
            <a:r>
              <a:rPr lang="en-US" dirty="0" err="1"/>
              <a:t>VyCAP</a:t>
            </a:r>
            <a:r>
              <a:rPr lang="en-US" dirty="0"/>
              <a:t> microscopy, and the mean intensity of PD-L1 expression was measured using ICY software. Scale bars = 10</a:t>
            </a:r>
            <a:r>
              <a:rPr lang="el-GR" dirty="0"/>
              <a:t>μ</a:t>
            </a:r>
            <a:r>
              <a:rPr lang="en-US" dirty="0"/>
              <a:t>m. </a:t>
            </a:r>
            <a:endParaRPr lang="en-NL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7BE03E-183A-44DE-BBC1-89A53B6E21C2}" type="slidenum">
              <a:rPr lang="en-NL" smtClean="0"/>
              <a:t>2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41282620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EA45A71-A226-097D-52D5-0365C348FC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NL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7114414C-7443-A4B8-68A6-8D916AE6D5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NL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8712031-FC9E-91E1-ED19-21FF64632A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AD175-1F03-4A15-BBB9-E2F0DED50D8E}" type="datetimeFigureOut">
              <a:rPr lang="en-NL" smtClean="0"/>
              <a:t>05/14/2025</a:t>
            </a:fld>
            <a:endParaRPr lang="en-NL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6151588-580B-70DC-3190-2047F75CB5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E3753EE3-B0A0-DC45-A0E5-378C75210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6EB95-2A4C-4D88-A0EB-CC2F8080F8BA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7552703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72DE622-872C-6BE3-A580-2DFDD9B650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NL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88F595E3-872F-D654-08E1-E6E7495517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NL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4AF2CF7F-1793-1CB0-0760-1B910B024D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AD175-1F03-4A15-BBB9-E2F0DED50D8E}" type="datetimeFigureOut">
              <a:rPr lang="en-NL" smtClean="0"/>
              <a:t>05/14/2025</a:t>
            </a:fld>
            <a:endParaRPr lang="en-NL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9531EFD-2732-F9E4-845B-9968AEA9B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C3CC3780-D8D6-19FC-DD12-F60171022A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6EB95-2A4C-4D88-A0EB-CC2F8080F8BA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4195646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5561291B-13ED-BED6-6648-4D04C4F29F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NL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C0015A43-89A1-57A3-B767-34B1E9B343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NL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A70CB3C-C64F-3EDB-AB50-BDFC8CF4D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AD175-1F03-4A15-BBB9-E2F0DED50D8E}" type="datetimeFigureOut">
              <a:rPr lang="en-NL" smtClean="0"/>
              <a:t>05/14/2025</a:t>
            </a:fld>
            <a:endParaRPr lang="en-NL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8DB4565-FDFB-2951-407D-9FA68E43E1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560E542-6791-CBB1-B290-F17844808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6EB95-2A4C-4D88-A0EB-CC2F8080F8BA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520766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666DF11-641F-F877-B14E-8915BAEC0B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NL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6F793C5-1626-F184-7FF4-8C0F4527C9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NL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2134C751-C5A7-B8B2-3CA2-4CA3FD66BB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AD175-1F03-4A15-BBB9-E2F0DED50D8E}" type="datetimeFigureOut">
              <a:rPr lang="en-NL" smtClean="0"/>
              <a:t>05/14/2025</a:t>
            </a:fld>
            <a:endParaRPr lang="en-NL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EE547EE-4427-A503-1634-182D5A6262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EA84E84-2D04-4E8E-C1B2-BE9A2C8B9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6EB95-2A4C-4D88-A0EB-CC2F8080F8BA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6055801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9E2B267-D691-8D2C-D738-8E0779A45A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NL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F7AC744D-2712-E447-9255-9BC83361C2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4E0EB67-8B33-5E44-5936-D43A05D0B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AD175-1F03-4A15-BBB9-E2F0DED50D8E}" type="datetimeFigureOut">
              <a:rPr lang="en-NL" smtClean="0"/>
              <a:t>05/14/2025</a:t>
            </a:fld>
            <a:endParaRPr lang="en-NL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34BAE4C-24FD-2216-2C67-3188E1325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3368071-381F-F1A7-47FC-DC4AE749B5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6EB95-2A4C-4D88-A0EB-CC2F8080F8BA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416012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5F8AA75-7E6A-06F7-6EBC-170BCC7A7B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NL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0D28682-C677-E0CB-4ED1-7CF174037F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NL"/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AC3B3F12-A91E-3B3F-EEC7-1F5549005B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NL"/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5B74CDA0-C03E-1BF1-AB8F-D449665225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AD175-1F03-4A15-BBB9-E2F0DED50D8E}" type="datetimeFigureOut">
              <a:rPr lang="en-NL" smtClean="0"/>
              <a:t>05/14/2025</a:t>
            </a:fld>
            <a:endParaRPr lang="en-NL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2B231AA5-03C5-6FDC-91B5-98332BCC99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976E7523-0088-4D2E-3FEE-1D98E3650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6EB95-2A4C-4D88-A0EB-CC2F8080F8BA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79948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20B68BA-3672-BA30-501C-3A243BD4F7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NL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2A50B9FE-E755-FBB2-7B9F-E1DA48DAA3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EE4F35CC-B538-B6E3-3343-04777001AD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NL"/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20A19FC8-21EE-3C6A-3B5B-18F00FCD36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B89DFBCB-A07D-86D6-537E-5F0A37FA2B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NL"/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675738E3-C8B4-CAD1-F2E0-97F19265D4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AD175-1F03-4A15-BBB9-E2F0DED50D8E}" type="datetimeFigureOut">
              <a:rPr lang="en-NL" smtClean="0"/>
              <a:t>05/14/2025</a:t>
            </a:fld>
            <a:endParaRPr lang="en-NL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8CCA4AA0-30C2-0E6E-A9EE-B2D87D38B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BAA6E11D-C34A-C565-640C-6DA487E0B0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6EB95-2A4C-4D88-A0EB-CC2F8080F8BA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620875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1351434-9783-DB12-9470-FF7A769966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NL"/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E8F098FF-572E-7B44-44D5-C46B7B103D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AD175-1F03-4A15-BBB9-E2F0DED50D8E}" type="datetimeFigureOut">
              <a:rPr lang="en-NL" smtClean="0"/>
              <a:t>05/14/2025</a:t>
            </a:fld>
            <a:endParaRPr lang="en-NL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4AC795D6-25F0-ECF2-E3FF-E337D0760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7DD34C02-91D4-A985-9217-D4760A18A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6EB95-2A4C-4D88-A0EB-CC2F8080F8BA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6271037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A919788A-6B14-80A1-F2D2-BA86A40EC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AD175-1F03-4A15-BBB9-E2F0DED50D8E}" type="datetimeFigureOut">
              <a:rPr lang="en-NL" smtClean="0"/>
              <a:t>05/14/2025</a:t>
            </a:fld>
            <a:endParaRPr lang="en-NL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0DFE7A90-D180-FBAB-EDE8-1FB2839510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8BED4074-6B22-6414-B26A-7C776B6DE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6EB95-2A4C-4D88-A0EB-CC2F8080F8BA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684633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3ADDE54-70C5-336B-E6C9-72A19D793F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NL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38386DE-7BDB-4BD6-032F-FD068F4538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NL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A4B987C2-4176-B555-DDED-737A42B64F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D66D78B5-6A28-F538-146E-26F9975D52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AD175-1F03-4A15-BBB9-E2F0DED50D8E}" type="datetimeFigureOut">
              <a:rPr lang="en-NL" smtClean="0"/>
              <a:t>05/14/2025</a:t>
            </a:fld>
            <a:endParaRPr lang="en-NL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D3287F79-B225-26DA-F036-84DB656D93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605CE63D-CE0F-4336-F185-937A537C54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6EB95-2A4C-4D88-A0EB-CC2F8080F8BA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366125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1155B0C-24D1-D0CB-31C6-FA816D7F30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NL"/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DAAD5ED0-BC19-0F76-406F-E93574D27D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L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AB1B982E-7213-9EDD-DE7B-F412BDD8EB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13C38544-B2EE-9A1E-7B58-3CCBCA2E2F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AD175-1F03-4A15-BBB9-E2F0DED50D8E}" type="datetimeFigureOut">
              <a:rPr lang="en-NL" smtClean="0"/>
              <a:t>05/14/2025</a:t>
            </a:fld>
            <a:endParaRPr lang="en-NL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E5BF3013-3A9F-F774-FD7E-24AE2E537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776C9326-7223-9A7B-4363-0FD29896E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6EB95-2A4C-4D88-A0EB-CC2F8080F8BA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705278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147F4209-547B-62FE-2B8B-3E0108C48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NL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AEAD47A0-6BD1-97CA-69E8-B34FAB965A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NL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67CE47B-64C0-2024-B8B3-5E63D8C8F2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DBAD175-1F03-4A15-BBB9-E2F0DED50D8E}" type="datetimeFigureOut">
              <a:rPr lang="en-NL" smtClean="0"/>
              <a:t>05/14/2025</a:t>
            </a:fld>
            <a:endParaRPr lang="en-NL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52A79D3-19D2-6C2A-73A6-9F746789D8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NL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8DA812B-3B5C-5D84-1A6A-9B85FD35B1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736EB95-2A4C-4D88-A0EB-CC2F8080F8BA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312121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microsoft.com/office/2007/relationships/hdphoto" Target="../media/hdphoto4.wdp"/><Relationship Id="rId18" Type="http://schemas.openxmlformats.org/officeDocument/2006/relationships/image" Target="../media/image11.png"/><Relationship Id="rId3" Type="http://schemas.openxmlformats.org/officeDocument/2006/relationships/image" Target="../media/image1.png"/><Relationship Id="rId21" Type="http://schemas.openxmlformats.org/officeDocument/2006/relationships/image" Target="../media/image13.jpg"/><Relationship Id="rId7" Type="http://schemas.microsoft.com/office/2007/relationships/hdphoto" Target="../media/hdphoto1.wdp"/><Relationship Id="rId12" Type="http://schemas.openxmlformats.org/officeDocument/2006/relationships/image" Target="../media/image7.png"/><Relationship Id="rId17" Type="http://schemas.microsoft.com/office/2007/relationships/hdphoto" Target="../media/hdphoto5.wdp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0.png"/><Relationship Id="rId20" Type="http://schemas.openxmlformats.org/officeDocument/2006/relationships/image" Target="../media/image12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microsoft.com/office/2007/relationships/hdphoto" Target="../media/hdphoto3.wdp"/><Relationship Id="rId5" Type="http://schemas.openxmlformats.org/officeDocument/2006/relationships/image" Target="../media/image3.png"/><Relationship Id="rId15" Type="http://schemas.openxmlformats.org/officeDocument/2006/relationships/image" Target="../media/image9.jpg"/><Relationship Id="rId10" Type="http://schemas.openxmlformats.org/officeDocument/2006/relationships/image" Target="../media/image6.png"/><Relationship Id="rId19" Type="http://schemas.microsoft.com/office/2007/relationships/hdphoto" Target="../media/hdphoto6.wdp"/><Relationship Id="rId4" Type="http://schemas.openxmlformats.org/officeDocument/2006/relationships/image" Target="../media/image2.png"/><Relationship Id="rId9" Type="http://schemas.microsoft.com/office/2007/relationships/hdphoto" Target="../media/hdphoto2.wdp"/><Relationship Id="rId14" Type="http://schemas.openxmlformats.org/officeDocument/2006/relationships/image" Target="../media/image8.jp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jpg"/><Relationship Id="rId13" Type="http://schemas.openxmlformats.org/officeDocument/2006/relationships/image" Target="../media/image23.jpg"/><Relationship Id="rId3" Type="http://schemas.openxmlformats.org/officeDocument/2006/relationships/image" Target="../media/image1.png"/><Relationship Id="rId7" Type="http://schemas.openxmlformats.org/officeDocument/2006/relationships/image" Target="../media/image17.jpg"/><Relationship Id="rId12" Type="http://schemas.openxmlformats.org/officeDocument/2006/relationships/image" Target="../media/image2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jpg"/><Relationship Id="rId11" Type="http://schemas.openxmlformats.org/officeDocument/2006/relationships/image" Target="../media/image21.jpg"/><Relationship Id="rId5" Type="http://schemas.openxmlformats.org/officeDocument/2006/relationships/image" Target="../media/image15.jpg"/><Relationship Id="rId15" Type="http://schemas.openxmlformats.org/officeDocument/2006/relationships/image" Target="../media/image25.jpg"/><Relationship Id="rId10" Type="http://schemas.openxmlformats.org/officeDocument/2006/relationships/image" Target="../media/image20.jpg"/><Relationship Id="rId4" Type="http://schemas.openxmlformats.org/officeDocument/2006/relationships/image" Target="../media/image14.jpg"/><Relationship Id="rId9" Type="http://schemas.openxmlformats.org/officeDocument/2006/relationships/image" Target="../media/image19.jpg"/><Relationship Id="rId14" Type="http://schemas.openxmlformats.org/officeDocument/2006/relationships/image" Target="../media/image2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Εικόνα 38">
            <a:extLst>
              <a:ext uri="{FF2B5EF4-FFF2-40B4-BE49-F238E27FC236}">
                <a16:creationId xmlns:a16="http://schemas.microsoft.com/office/drawing/2014/main" id="{281ACCB6-309D-9EA2-1280-CF1F32DA11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357" y="83215"/>
            <a:ext cx="12101643" cy="6774785"/>
          </a:xfrm>
          <a:prstGeom prst="rect">
            <a:avLst/>
          </a:prstGeom>
        </p:spPr>
      </p:pic>
      <p:pic>
        <p:nvPicPr>
          <p:cNvPr id="2" name="Εικόνα 1">
            <a:extLst>
              <a:ext uri="{FF2B5EF4-FFF2-40B4-BE49-F238E27FC236}">
                <a16:creationId xmlns:a16="http://schemas.microsoft.com/office/drawing/2014/main" id="{5C4E7A80-43FB-4D9D-5EFA-2858D907A93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0272" y="124532"/>
            <a:ext cx="2135504" cy="2135504"/>
          </a:xfrm>
          <a:prstGeom prst="rect">
            <a:avLst/>
          </a:prstGeom>
        </p:spPr>
      </p:pic>
      <p:pic>
        <p:nvPicPr>
          <p:cNvPr id="3" name="Εικόνα 2">
            <a:extLst>
              <a:ext uri="{FF2B5EF4-FFF2-40B4-BE49-F238E27FC236}">
                <a16:creationId xmlns:a16="http://schemas.microsoft.com/office/drawing/2014/main" id="{7688DE11-17E6-DF6E-2E37-E00A901509A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85060" y="124532"/>
            <a:ext cx="2135504" cy="2135504"/>
          </a:xfrm>
          <a:prstGeom prst="rect">
            <a:avLst/>
          </a:prstGeom>
        </p:spPr>
      </p:pic>
      <p:pic>
        <p:nvPicPr>
          <p:cNvPr id="4" name="Εικόνα 3">
            <a:extLst>
              <a:ext uri="{FF2B5EF4-FFF2-40B4-BE49-F238E27FC236}">
                <a16:creationId xmlns:a16="http://schemas.microsoft.com/office/drawing/2014/main" id="{52CEAE9D-7FF1-6CB0-6725-898DDD8EB22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059848" y="124532"/>
            <a:ext cx="2135504" cy="2135504"/>
          </a:xfrm>
          <a:prstGeom prst="rect">
            <a:avLst/>
          </a:prstGeom>
        </p:spPr>
      </p:pic>
      <p:pic>
        <p:nvPicPr>
          <p:cNvPr id="5" name="Εικόνα 4">
            <a:extLst>
              <a:ext uri="{FF2B5EF4-FFF2-40B4-BE49-F238E27FC236}">
                <a16:creationId xmlns:a16="http://schemas.microsoft.com/office/drawing/2014/main" id="{38BBA227-2300-BE6A-161B-31ED7725AB0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334636" y="124532"/>
            <a:ext cx="2135504" cy="2135504"/>
          </a:xfrm>
          <a:prstGeom prst="rect">
            <a:avLst/>
          </a:prstGeom>
        </p:spPr>
      </p:pic>
      <p:pic>
        <p:nvPicPr>
          <p:cNvPr id="8" name="Εικόνα 7" descr="Εικόνα που περιέχει πράσινο, ασπόνδυλο&#10;&#10;Το περιεχόμενο που δημιουργείται από τεχνολογία AI ενδέχεται να είναι εσφαλμένο.">
            <a:extLst>
              <a:ext uri="{FF2B5EF4-FFF2-40B4-BE49-F238E27FC236}">
                <a16:creationId xmlns:a16="http://schemas.microsoft.com/office/drawing/2014/main" id="{D0990F0C-FC37-4000-2A3B-883240223BB2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9848" y="2361248"/>
            <a:ext cx="2135504" cy="2135504"/>
          </a:xfrm>
          <a:prstGeom prst="rect">
            <a:avLst/>
          </a:prstGeom>
        </p:spPr>
      </p:pic>
      <p:pic>
        <p:nvPicPr>
          <p:cNvPr id="10" name="Εικόνα 9" descr="Εικόνα που περιέχει ασπόνδυλο, μέδουσα, κοιλεντερωτά, θαλάσσια ασπόνδυλα&#10;&#10;Το περιεχόμενο που δημιουργείται από τεχνολογία AI ενδέχεται να είναι εσφαλμένο.">
            <a:extLst>
              <a:ext uri="{FF2B5EF4-FFF2-40B4-BE49-F238E27FC236}">
                <a16:creationId xmlns:a16="http://schemas.microsoft.com/office/drawing/2014/main" id="{CADBE935-DBFE-1FBE-7A14-48C71F2754A2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4636" y="2361248"/>
            <a:ext cx="2135504" cy="2135504"/>
          </a:xfrm>
          <a:prstGeom prst="rect">
            <a:avLst/>
          </a:prstGeom>
        </p:spPr>
      </p:pic>
      <p:pic>
        <p:nvPicPr>
          <p:cNvPr id="12" name="Εικόνα 11" descr="Εικόνα που περιέχει σκοτάδι, στιγμιότυπο οθόνης, κόκκινο, νύχτα&#10;&#10;Το περιεχόμενο που δημιουργείται από τεχνολογία AI ενδέχεται να είναι εσφαλμένο.">
            <a:extLst>
              <a:ext uri="{FF2B5EF4-FFF2-40B4-BE49-F238E27FC236}">
                <a16:creationId xmlns:a16="http://schemas.microsoft.com/office/drawing/2014/main" id="{EA6F5387-6D6E-76F0-4388-2BC07E3C6347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5060" y="2361248"/>
            <a:ext cx="2135504" cy="2135504"/>
          </a:xfrm>
          <a:prstGeom prst="rect">
            <a:avLst/>
          </a:prstGeom>
        </p:spPr>
      </p:pic>
      <p:pic>
        <p:nvPicPr>
          <p:cNvPr id="14" name="Εικόνα 13" descr="Εικόνα που περιέχει ασπόνδυλο, κοιλεντερωτά, μέδουσα, Μπλε Majorelle&#10;&#10;Το περιεχόμενο που δημιουργείται από τεχνολογία AI ενδέχεται να είναι εσφαλμένο.">
            <a:extLst>
              <a:ext uri="{FF2B5EF4-FFF2-40B4-BE49-F238E27FC236}">
                <a16:creationId xmlns:a16="http://schemas.microsoft.com/office/drawing/2014/main" id="{2A1E0943-9926-01E0-E14E-3AE9700A88D9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272" y="2361248"/>
            <a:ext cx="2135504" cy="2135504"/>
          </a:xfrm>
          <a:prstGeom prst="rect">
            <a:avLst/>
          </a:prstGeom>
        </p:spPr>
      </p:pic>
      <p:pic>
        <p:nvPicPr>
          <p:cNvPr id="16" name="Εικόνα 15" descr="Εικόνα που περιέχει πράσινο, στιγμιότυπο οθόνης, φύση&#10;&#10;Το περιεχόμενο που δημιουργείται από τεχνολογία AI ενδέχεται να είναι εσφαλμένο.">
            <a:extLst>
              <a:ext uri="{FF2B5EF4-FFF2-40B4-BE49-F238E27FC236}">
                <a16:creationId xmlns:a16="http://schemas.microsoft.com/office/drawing/2014/main" id="{BB045887-6473-1FC6-BDB0-29F71E8E2B54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BEBA8EAE-BF5A-486C-A8C5-ECC9F3942E4B}">
                <a14:imgProps xmlns:a14="http://schemas.microsoft.com/office/drawing/2010/main">
                  <a14:imgLayer r:embed="rId17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9848" y="4597964"/>
            <a:ext cx="2135504" cy="2135504"/>
          </a:xfrm>
          <a:prstGeom prst="rect">
            <a:avLst/>
          </a:prstGeom>
        </p:spPr>
      </p:pic>
      <p:pic>
        <p:nvPicPr>
          <p:cNvPr id="18" name="Εικόνα 17" descr="Εικόνα που περιέχει ασπόνδυλο, στιγμιότυπο οθόνης, βιολέτα, μοβ&#10;&#10;Το περιεχόμενο που δημιουργείται από τεχνολογία AI ενδέχεται να είναι εσφαλμένο.">
            <a:extLst>
              <a:ext uri="{FF2B5EF4-FFF2-40B4-BE49-F238E27FC236}">
                <a16:creationId xmlns:a16="http://schemas.microsoft.com/office/drawing/2014/main" id="{FC89870E-3D5B-9369-97F5-F429AADAB17C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BEBA8EAE-BF5A-486C-A8C5-ECC9F3942E4B}">
                <a14:imgProps xmlns:a14="http://schemas.microsoft.com/office/drawing/2010/main">
                  <a14:imgLayer r:embed="rId19">
                    <a14:imgEffect>
                      <a14:brightnessContrast bright="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4636" y="4597964"/>
            <a:ext cx="2135504" cy="2135504"/>
          </a:xfrm>
          <a:prstGeom prst="rect">
            <a:avLst/>
          </a:prstGeom>
        </p:spPr>
      </p:pic>
      <p:pic>
        <p:nvPicPr>
          <p:cNvPr id="20" name="Εικόνα 19" descr="Εικόνα που περιέχει σκοτάδι, στιγμιότυπο οθόνης, μαύρο, εξωτερικός χώρος/ύπαιθρος&#10;&#10;Το περιεχόμενο που δημιουργείται από τεχνολογία AI ενδέχεται να είναι εσφαλμένο.">
            <a:extLst>
              <a:ext uri="{FF2B5EF4-FFF2-40B4-BE49-F238E27FC236}">
                <a16:creationId xmlns:a16="http://schemas.microsoft.com/office/drawing/2014/main" id="{AFCAF8DA-4F8C-1E24-0271-6D8A630707D4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5060" y="4597964"/>
            <a:ext cx="2135504" cy="2135504"/>
          </a:xfrm>
          <a:prstGeom prst="rect">
            <a:avLst/>
          </a:prstGeom>
        </p:spPr>
      </p:pic>
      <p:pic>
        <p:nvPicPr>
          <p:cNvPr id="22" name="Εικόνα 21" descr="Εικόνα που περιέχει στιγμιότυπο οθόνης, σκοτάδι, Μπελ ηλεκτρίκ, θολούρα&#10;&#10;Το περιεχόμενο που δημιουργείται από τεχνολογία AI ενδέχεται να είναι εσφαλμένο.">
            <a:extLst>
              <a:ext uri="{FF2B5EF4-FFF2-40B4-BE49-F238E27FC236}">
                <a16:creationId xmlns:a16="http://schemas.microsoft.com/office/drawing/2014/main" id="{9A092F8C-64CC-4187-091D-6960E9B852F1}"/>
              </a:ext>
            </a:extLst>
          </p:cNvPr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272" y="4597964"/>
            <a:ext cx="2135504" cy="2135504"/>
          </a:xfrm>
          <a:prstGeom prst="rect">
            <a:avLst/>
          </a:prstGeom>
        </p:spPr>
      </p:pic>
      <p:pic>
        <p:nvPicPr>
          <p:cNvPr id="23" name="Εικόνα 22">
            <a:extLst>
              <a:ext uri="{FF2B5EF4-FFF2-40B4-BE49-F238E27FC236}">
                <a16:creationId xmlns:a16="http://schemas.microsoft.com/office/drawing/2014/main" id="{2D560EC1-513F-EE29-9BA7-C46B39CC764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rcRect l="22046" t="22714" r="23164" b="22036"/>
          <a:stretch/>
        </p:blipFill>
        <p:spPr>
          <a:xfrm>
            <a:off x="10190530" y="280221"/>
            <a:ext cx="1865818" cy="1881492"/>
          </a:xfrm>
          <a:prstGeom prst="rect">
            <a:avLst/>
          </a:prstGeom>
        </p:spPr>
      </p:pic>
      <p:pic>
        <p:nvPicPr>
          <p:cNvPr id="24" name="Εικόνα 23" descr="Εικόνα που περιέχει πράσινο, ασπόνδυλο&#10;&#10;Το περιεχόμενο που δημιουργείται από τεχνολογία AI ενδέχεται να είναι εσφαλμένο.">
            <a:extLst>
              <a:ext uri="{FF2B5EF4-FFF2-40B4-BE49-F238E27FC236}">
                <a16:creationId xmlns:a16="http://schemas.microsoft.com/office/drawing/2014/main" id="{26A80E5B-347B-3962-C311-107EF38BF84D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2046" t="22714" r="23164" b="22035"/>
          <a:stretch/>
        </p:blipFill>
        <p:spPr>
          <a:xfrm>
            <a:off x="10190530" y="2488253"/>
            <a:ext cx="1865817" cy="1881494"/>
          </a:xfrm>
          <a:prstGeom prst="rect">
            <a:avLst/>
          </a:prstGeom>
        </p:spPr>
      </p:pic>
      <p:pic>
        <p:nvPicPr>
          <p:cNvPr id="25" name="Εικόνα 24" descr="Εικόνα που περιέχει πράσινο, στιγμιότυπο οθόνης, φύση&#10;&#10;Το περιεχόμενο που δημιουργείται από τεχνολογία AI ενδέχεται να είναι εσφαλμένο.">
            <a:extLst>
              <a:ext uri="{FF2B5EF4-FFF2-40B4-BE49-F238E27FC236}">
                <a16:creationId xmlns:a16="http://schemas.microsoft.com/office/drawing/2014/main" id="{DF4BCBD9-449B-975A-47B5-49D82BDAE1C7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BEBA8EAE-BF5A-486C-A8C5-ECC9F3942E4B}">
                <a14:imgProps xmlns:a14="http://schemas.microsoft.com/office/drawing/2010/main">
                  <a14:imgLayer r:embed="rId17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2047" t="1" r="23164" b="44749"/>
          <a:stretch/>
        </p:blipFill>
        <p:spPr>
          <a:xfrm>
            <a:off x="10190530" y="4724969"/>
            <a:ext cx="1865817" cy="1881494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29E0858E-7DA2-8EF2-AEF3-78D223177BF0}"/>
              </a:ext>
            </a:extLst>
          </p:cNvPr>
          <p:cNvSpPr txBox="1"/>
          <p:nvPr/>
        </p:nvSpPr>
        <p:spPr>
          <a:xfrm>
            <a:off x="1226574" y="1987211"/>
            <a:ext cx="90525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Palatino Linotype" panose="02040502050505030304" pitchFamily="18" charset="0"/>
              </a:rPr>
              <a:t>DAPI                                           CK                                             P</a:t>
            </a:r>
            <a:r>
              <a:rPr lang="el-GR" sz="1400" dirty="0">
                <a:solidFill>
                  <a:schemeClr val="bg1"/>
                </a:solidFill>
                <a:latin typeface="Palatino Linotype" panose="02040502050505030304" pitchFamily="18" charset="0"/>
              </a:rPr>
              <a:t>SMA</a:t>
            </a:r>
            <a:r>
              <a:rPr lang="en-US" sz="1400" dirty="0">
                <a:solidFill>
                  <a:schemeClr val="bg1"/>
                </a:solidFill>
                <a:latin typeface="Palatino Linotype" panose="02040502050505030304" pitchFamily="18" charset="0"/>
              </a:rPr>
              <a:t>                                        CD45</a:t>
            </a:r>
            <a:endParaRPr lang="en-NL" sz="1400" dirty="0">
              <a:solidFill>
                <a:schemeClr val="bg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E971EB2-19A4-F186-0E71-8B7E684928FF}"/>
              </a:ext>
            </a:extLst>
          </p:cNvPr>
          <p:cNvSpPr txBox="1"/>
          <p:nvPr/>
        </p:nvSpPr>
        <p:spPr>
          <a:xfrm>
            <a:off x="1226574" y="4255780"/>
            <a:ext cx="90525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Palatino Linotype" panose="02040502050505030304" pitchFamily="18" charset="0"/>
              </a:rPr>
              <a:t>DAPI                                           CK                                             P</a:t>
            </a:r>
            <a:r>
              <a:rPr lang="el-GR" sz="1400" dirty="0">
                <a:solidFill>
                  <a:schemeClr val="bg1"/>
                </a:solidFill>
                <a:latin typeface="Palatino Linotype" panose="02040502050505030304" pitchFamily="18" charset="0"/>
              </a:rPr>
              <a:t>SMA</a:t>
            </a:r>
            <a:r>
              <a:rPr lang="en-US" sz="1400" dirty="0">
                <a:solidFill>
                  <a:schemeClr val="bg1"/>
                </a:solidFill>
                <a:latin typeface="Palatino Linotype" panose="02040502050505030304" pitchFamily="18" charset="0"/>
              </a:rPr>
              <a:t>                                        CD45</a:t>
            </a:r>
            <a:endParaRPr lang="en-NL" sz="1400" dirty="0">
              <a:solidFill>
                <a:schemeClr val="bg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F5B9301-0E74-527B-CC43-1B18ED7B9610}"/>
              </a:ext>
            </a:extLst>
          </p:cNvPr>
          <p:cNvSpPr txBox="1"/>
          <p:nvPr/>
        </p:nvSpPr>
        <p:spPr>
          <a:xfrm>
            <a:off x="1226574" y="6467008"/>
            <a:ext cx="90525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Palatino Linotype" panose="02040502050505030304" pitchFamily="18" charset="0"/>
              </a:rPr>
              <a:t>DAPI                                          CK                                         </a:t>
            </a:r>
            <a:r>
              <a:rPr lang="el-GR" sz="1400" dirty="0">
                <a:solidFill>
                  <a:schemeClr val="bg1"/>
                </a:solidFill>
                <a:latin typeface="Palatino Linotype" panose="02040502050505030304" pitchFamily="18" charset="0"/>
              </a:rPr>
              <a:t>     </a:t>
            </a:r>
            <a:r>
              <a:rPr lang="en-US" sz="1400" dirty="0">
                <a:solidFill>
                  <a:schemeClr val="bg1"/>
                </a:solidFill>
                <a:latin typeface="Palatino Linotype" panose="02040502050505030304" pitchFamily="18" charset="0"/>
              </a:rPr>
              <a:t>P</a:t>
            </a:r>
            <a:r>
              <a:rPr lang="el-GR" sz="1400" dirty="0">
                <a:solidFill>
                  <a:schemeClr val="bg1"/>
                </a:solidFill>
                <a:latin typeface="Palatino Linotype" panose="02040502050505030304" pitchFamily="18" charset="0"/>
              </a:rPr>
              <a:t>SMA</a:t>
            </a:r>
            <a:r>
              <a:rPr lang="en-US" sz="1400" dirty="0">
                <a:solidFill>
                  <a:schemeClr val="bg1"/>
                </a:solidFill>
                <a:latin typeface="Palatino Linotype" panose="02040502050505030304" pitchFamily="18" charset="0"/>
              </a:rPr>
              <a:t>                                 </a:t>
            </a:r>
            <a:r>
              <a:rPr lang="el-GR" sz="1400" dirty="0">
                <a:solidFill>
                  <a:schemeClr val="bg1"/>
                </a:solidFill>
                <a:latin typeface="Palatino Linotype" panose="02040502050505030304" pitchFamily="18" charset="0"/>
              </a:rPr>
              <a:t>  </a:t>
            </a:r>
            <a:r>
              <a:rPr lang="en-US" sz="1400" dirty="0">
                <a:solidFill>
                  <a:schemeClr val="bg1"/>
                </a:solidFill>
                <a:latin typeface="Palatino Linotype" panose="02040502050505030304" pitchFamily="18" charset="0"/>
              </a:rPr>
              <a:t>     CD45</a:t>
            </a:r>
            <a:endParaRPr lang="en-NL" sz="1400" dirty="0">
              <a:solidFill>
                <a:schemeClr val="bg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16DDABE-2CDE-399D-F45D-47E008111E26}"/>
              </a:ext>
            </a:extLst>
          </p:cNvPr>
          <p:cNvSpPr txBox="1"/>
          <p:nvPr/>
        </p:nvSpPr>
        <p:spPr>
          <a:xfrm>
            <a:off x="9663351" y="1715050"/>
            <a:ext cx="26842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Mean Intensity: </a:t>
            </a:r>
            <a:r>
              <a:rPr lang="el-GR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6000</a:t>
            </a:r>
            <a:br>
              <a:rPr lang="en-US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High</a:t>
            </a:r>
            <a:r>
              <a:rPr lang="en-US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Expression</a:t>
            </a:r>
            <a:endParaRPr lang="en-NL" sz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A9426D0-144E-D1EB-9C17-2564C44C01AC}"/>
              </a:ext>
            </a:extLst>
          </p:cNvPr>
          <p:cNvSpPr txBox="1"/>
          <p:nvPr/>
        </p:nvSpPr>
        <p:spPr>
          <a:xfrm>
            <a:off x="9663351" y="3918754"/>
            <a:ext cx="26842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Mean Intensity: </a:t>
            </a:r>
            <a:r>
              <a:rPr lang="el-GR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3642</a:t>
            </a:r>
            <a:br>
              <a:rPr lang="en-US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Low</a:t>
            </a:r>
            <a:r>
              <a:rPr lang="en-US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Expression</a:t>
            </a:r>
            <a:endParaRPr lang="en-NL" sz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6C9932A2-1FC6-FF00-52B7-BAA7A15A26BB}"/>
              </a:ext>
            </a:extLst>
          </p:cNvPr>
          <p:cNvSpPr txBox="1"/>
          <p:nvPr/>
        </p:nvSpPr>
        <p:spPr>
          <a:xfrm>
            <a:off x="9663351" y="6159231"/>
            <a:ext cx="26842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Mean Intensity: 2</a:t>
            </a:r>
            <a:r>
              <a:rPr lang="el-GR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938</a:t>
            </a:r>
            <a:br>
              <a:rPr lang="en-US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Negative Expression</a:t>
            </a:r>
            <a:endParaRPr lang="en-NL" sz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3" name="Ευθύγραμμο βέλος σύνδεσης 32">
            <a:extLst>
              <a:ext uri="{FF2B5EF4-FFF2-40B4-BE49-F238E27FC236}">
                <a16:creationId xmlns:a16="http://schemas.microsoft.com/office/drawing/2014/main" id="{4D90B8D4-E931-2963-CAEC-5AAB98721A52}"/>
              </a:ext>
            </a:extLst>
          </p:cNvPr>
          <p:cNvCxnSpPr/>
          <p:nvPr/>
        </p:nvCxnSpPr>
        <p:spPr>
          <a:xfrm>
            <a:off x="9527348" y="1278194"/>
            <a:ext cx="54519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4" name="Ευθύγραμμο βέλος σύνδεσης 33">
            <a:extLst>
              <a:ext uri="{FF2B5EF4-FFF2-40B4-BE49-F238E27FC236}">
                <a16:creationId xmlns:a16="http://schemas.microsoft.com/office/drawing/2014/main" id="{626C048B-5F5F-AF4B-26A3-5C13D1BA0D7C}"/>
              </a:ext>
            </a:extLst>
          </p:cNvPr>
          <p:cNvCxnSpPr/>
          <p:nvPr/>
        </p:nvCxnSpPr>
        <p:spPr>
          <a:xfrm>
            <a:off x="9527348" y="3574026"/>
            <a:ext cx="54519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5" name="Ευθύγραμμο βέλος σύνδεσης 34">
            <a:extLst>
              <a:ext uri="{FF2B5EF4-FFF2-40B4-BE49-F238E27FC236}">
                <a16:creationId xmlns:a16="http://schemas.microsoft.com/office/drawing/2014/main" id="{09212B13-8D0C-EF44-B677-F49B6E310DD7}"/>
              </a:ext>
            </a:extLst>
          </p:cNvPr>
          <p:cNvCxnSpPr/>
          <p:nvPr/>
        </p:nvCxnSpPr>
        <p:spPr>
          <a:xfrm>
            <a:off x="9527348" y="5766619"/>
            <a:ext cx="54519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91D28690-E096-D9D8-508B-35417C3C238C}"/>
              </a:ext>
            </a:extLst>
          </p:cNvPr>
          <p:cNvSpPr txBox="1"/>
          <p:nvPr/>
        </p:nvSpPr>
        <p:spPr>
          <a:xfrm>
            <a:off x="96024" y="1227236"/>
            <a:ext cx="5407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Palatino Linotype" panose="02040502050505030304" pitchFamily="18" charset="0"/>
              </a:rPr>
              <a:t>A</a:t>
            </a:r>
            <a:endParaRPr lang="en-NL" sz="2400" b="1" dirty="0">
              <a:latin typeface="Palatino Linotype" panose="02040502050505030304" pitchFamily="18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8F17A9A7-FF39-59A5-7BAB-095AFF8D6482}"/>
              </a:ext>
            </a:extLst>
          </p:cNvPr>
          <p:cNvSpPr txBox="1"/>
          <p:nvPr/>
        </p:nvSpPr>
        <p:spPr>
          <a:xfrm>
            <a:off x="96024" y="3278889"/>
            <a:ext cx="5407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Palatino Linotype" panose="02040502050505030304" pitchFamily="18" charset="0"/>
              </a:rPr>
              <a:t>B</a:t>
            </a:r>
            <a:endParaRPr lang="en-NL" sz="2400" b="1" dirty="0">
              <a:latin typeface="Palatino Linotype" panose="02040502050505030304" pitchFamily="18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42F33DE-F184-131E-AA09-1C8C5EEFC4F0}"/>
              </a:ext>
            </a:extLst>
          </p:cNvPr>
          <p:cNvSpPr txBox="1"/>
          <p:nvPr/>
        </p:nvSpPr>
        <p:spPr>
          <a:xfrm>
            <a:off x="90357" y="5369870"/>
            <a:ext cx="5407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Palatino Linotype" panose="02040502050505030304" pitchFamily="18" charset="0"/>
              </a:rPr>
              <a:t>C</a:t>
            </a:r>
            <a:endParaRPr lang="en-NL" sz="2400" b="1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76674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Εικόνα 46">
            <a:extLst>
              <a:ext uri="{FF2B5EF4-FFF2-40B4-BE49-F238E27FC236}">
                <a16:creationId xmlns:a16="http://schemas.microsoft.com/office/drawing/2014/main" id="{6891630B-C2E8-D5C7-B5D6-2C73C1701E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357" y="83215"/>
            <a:ext cx="12005619" cy="6774785"/>
          </a:xfrm>
          <a:prstGeom prst="rect">
            <a:avLst/>
          </a:prstGeom>
        </p:spPr>
      </p:pic>
      <p:pic>
        <p:nvPicPr>
          <p:cNvPr id="3" name="Εικόνα 2" descr="Εικόνα που περιέχει στιγμιότυπο οθόνης, βιολέτα, μοβ, σκοτάδι&#10;&#10;Το περιεχόμενο που δημιουργείται από τεχνολογία AI ενδέχεται να είναι εσφαλμένο.">
            <a:extLst>
              <a:ext uri="{FF2B5EF4-FFF2-40B4-BE49-F238E27FC236}">
                <a16:creationId xmlns:a16="http://schemas.microsoft.com/office/drawing/2014/main" id="{5187E86D-8504-F379-B3F1-5A3708823E1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2334" y="167978"/>
            <a:ext cx="2135504" cy="2135504"/>
          </a:xfrm>
          <a:prstGeom prst="rect">
            <a:avLst/>
          </a:prstGeom>
        </p:spPr>
      </p:pic>
      <p:pic>
        <p:nvPicPr>
          <p:cNvPr id="5" name="Εικόνα 4" descr="Εικόνα που περιέχει στιγμιότυπο οθόνης, σκοτάδι, θολούρα, μαύρο&#10;&#10;Το περιεχόμενο που δημιουργείται από τεχνολογία AI ενδέχεται να είναι εσφαλμένο.">
            <a:extLst>
              <a:ext uri="{FF2B5EF4-FFF2-40B4-BE49-F238E27FC236}">
                <a16:creationId xmlns:a16="http://schemas.microsoft.com/office/drawing/2014/main" id="{6877CFD4-1DAA-A207-E52F-B7F86996010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016" y="142209"/>
            <a:ext cx="2135504" cy="2135504"/>
          </a:xfrm>
          <a:prstGeom prst="rect">
            <a:avLst/>
          </a:prstGeom>
        </p:spPr>
      </p:pic>
      <p:pic>
        <p:nvPicPr>
          <p:cNvPr id="7" name="Εικόνα 6" descr="Εικόνα που περιέχει σκοτάδι, στιγμιότυπο οθόνης, μαύρο, φεγγάρι&#10;&#10;Το περιεχόμενο που δημιουργείται από τεχνολογία AI ενδέχεται να είναι εσφαλμένο.">
            <a:extLst>
              <a:ext uri="{FF2B5EF4-FFF2-40B4-BE49-F238E27FC236}">
                <a16:creationId xmlns:a16="http://schemas.microsoft.com/office/drawing/2014/main" id="{52E9DC9D-756D-6DB8-4453-D55209828AA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6621" y="162849"/>
            <a:ext cx="2135504" cy="2135504"/>
          </a:xfrm>
          <a:prstGeom prst="rect">
            <a:avLst/>
          </a:prstGeom>
        </p:spPr>
      </p:pic>
      <p:pic>
        <p:nvPicPr>
          <p:cNvPr id="9" name="Εικόνα 8" descr="Εικόνα που περιέχει πράσινο, ασπόνδυλο&#10;&#10;Το περιεχόμενο που δημιουργείται από τεχνολογία AI ενδέχεται να είναι εσφαλμένο.">
            <a:extLst>
              <a:ext uri="{FF2B5EF4-FFF2-40B4-BE49-F238E27FC236}">
                <a16:creationId xmlns:a16="http://schemas.microsoft.com/office/drawing/2014/main" id="{15747F64-13F1-0DAD-062D-C0651F5D8EC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729" y="159484"/>
            <a:ext cx="2135504" cy="2135504"/>
          </a:xfrm>
          <a:prstGeom prst="rect">
            <a:avLst/>
          </a:prstGeom>
        </p:spPr>
      </p:pic>
      <p:pic>
        <p:nvPicPr>
          <p:cNvPr id="11" name="Εικόνα 10" descr="Εικόνα που περιέχει πράσινο, στιγμιότυπο οθόνης, θολούρα&#10;&#10;Το περιεχόμενο που δημιουργείται από τεχνολογία AI ενδέχεται να είναι εσφαλμένο.">
            <a:extLst>
              <a:ext uri="{FF2B5EF4-FFF2-40B4-BE49-F238E27FC236}">
                <a16:creationId xmlns:a16="http://schemas.microsoft.com/office/drawing/2014/main" id="{52EA0BAD-91CC-AD51-BA52-69DFEEBEBA4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7226" y="4619913"/>
            <a:ext cx="2135504" cy="2135504"/>
          </a:xfrm>
          <a:prstGeom prst="rect">
            <a:avLst/>
          </a:prstGeom>
        </p:spPr>
      </p:pic>
      <p:pic>
        <p:nvPicPr>
          <p:cNvPr id="13" name="Εικόνα 12" descr="Εικόνα που περιέχει ασπόνδυλο&#10;&#10;Το περιεχόμενο που δημιουργείται από τεχνολογία AI ενδέχεται να είναι εσφαλμένο.">
            <a:extLst>
              <a:ext uri="{FF2B5EF4-FFF2-40B4-BE49-F238E27FC236}">
                <a16:creationId xmlns:a16="http://schemas.microsoft.com/office/drawing/2014/main" id="{62AA941F-658A-86CA-F850-8873523345E1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7831" y="4619913"/>
            <a:ext cx="2135504" cy="2135504"/>
          </a:xfrm>
          <a:prstGeom prst="rect">
            <a:avLst/>
          </a:prstGeom>
        </p:spPr>
      </p:pic>
      <p:pic>
        <p:nvPicPr>
          <p:cNvPr id="15" name="Εικόνα 14" descr="Εικόνα που περιέχει σκοτάδι, Αστρονομικό αντικείμενο, φεγγάρι, ουράνιο φαινόμενο&#10;&#10;Το περιεχόμενο που δημιουργείται από τεχνολογία AI ενδέχεται να είναι εσφαλμένο.">
            <a:extLst>
              <a:ext uri="{FF2B5EF4-FFF2-40B4-BE49-F238E27FC236}">
                <a16:creationId xmlns:a16="http://schemas.microsoft.com/office/drawing/2014/main" id="{DEF48B41-AAAE-30B3-3049-A290274B25CA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6621" y="4619913"/>
            <a:ext cx="2135504" cy="2135504"/>
          </a:xfrm>
          <a:prstGeom prst="rect">
            <a:avLst/>
          </a:prstGeom>
        </p:spPr>
      </p:pic>
      <p:pic>
        <p:nvPicPr>
          <p:cNvPr id="17" name="Εικόνα 16" descr="Εικόνα που περιέχει ασπόνδυλο, σκοτάδι, στιγμιότυπο οθόνης, Μπλε Majorelle&#10;&#10;Το περιεχόμενο που δημιουργείται από τεχνολογία AI ενδέχεται να είναι εσφαλμένο.">
            <a:extLst>
              <a:ext uri="{FF2B5EF4-FFF2-40B4-BE49-F238E27FC236}">
                <a16:creationId xmlns:a16="http://schemas.microsoft.com/office/drawing/2014/main" id="{24AFF1E4-6A91-8296-FB56-83A2614D5F30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016" y="4619913"/>
            <a:ext cx="2135504" cy="2135504"/>
          </a:xfrm>
          <a:prstGeom prst="rect">
            <a:avLst/>
          </a:prstGeom>
        </p:spPr>
      </p:pic>
      <p:pic>
        <p:nvPicPr>
          <p:cNvPr id="19" name="Εικόνα 18" descr="Εικόνα που περιέχει πράσινο, ασπόνδυλο&#10;&#10;Το περιεχόμενο που δημιουργείται από τεχνολογία AI ενδέχεται να είναι εσφαλμένο.">
            <a:extLst>
              <a:ext uri="{FF2B5EF4-FFF2-40B4-BE49-F238E27FC236}">
                <a16:creationId xmlns:a16="http://schemas.microsoft.com/office/drawing/2014/main" id="{DBAE74B0-4594-04A8-6191-7C399F3B9614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7226" y="2411065"/>
            <a:ext cx="2135504" cy="2135504"/>
          </a:xfrm>
          <a:prstGeom prst="rect">
            <a:avLst/>
          </a:prstGeom>
        </p:spPr>
      </p:pic>
      <p:pic>
        <p:nvPicPr>
          <p:cNvPr id="21" name="Εικόνα 20" descr="Εικόνα που περιέχει ασπόνδυλο, βιολέτα, μοβ, ματζέντα&#10;&#10;Το περιεχόμενο που δημιουργείται από τεχνολογία AI ενδέχεται να είναι εσφαλμένο.">
            <a:extLst>
              <a:ext uri="{FF2B5EF4-FFF2-40B4-BE49-F238E27FC236}">
                <a16:creationId xmlns:a16="http://schemas.microsoft.com/office/drawing/2014/main" id="{ED29B6BE-051A-4F34-D93E-F1E8944E25F4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7831" y="2411065"/>
            <a:ext cx="2135504" cy="2135504"/>
          </a:xfrm>
          <a:prstGeom prst="rect">
            <a:avLst/>
          </a:prstGeom>
        </p:spPr>
      </p:pic>
      <p:pic>
        <p:nvPicPr>
          <p:cNvPr id="23" name="Εικόνα 22" descr="Εικόνα που περιέχει σκοτάδι, στιγμιότυπο οθόνης, μαύρο, φεγγάρι&#10;&#10;Το περιεχόμενο που δημιουργείται από τεχνολογία AI ενδέχεται να είναι εσφαλμένο.">
            <a:extLst>
              <a:ext uri="{FF2B5EF4-FFF2-40B4-BE49-F238E27FC236}">
                <a16:creationId xmlns:a16="http://schemas.microsoft.com/office/drawing/2014/main" id="{BBA2F7E3-1142-5E14-2F05-32ECA29F9357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6621" y="2411065"/>
            <a:ext cx="2135504" cy="2135504"/>
          </a:xfrm>
          <a:prstGeom prst="rect">
            <a:avLst/>
          </a:prstGeom>
        </p:spPr>
      </p:pic>
      <p:pic>
        <p:nvPicPr>
          <p:cNvPr id="25" name="Εικόνα 24" descr="Εικόνα που περιέχει σκοτάδι, στιγμιότυπο οθόνης, μαύρο, χώρος&#10;&#10;Το περιεχόμενο που δημιουργείται από τεχνολογία AI ενδέχεται να είναι εσφαλμένο.">
            <a:extLst>
              <a:ext uri="{FF2B5EF4-FFF2-40B4-BE49-F238E27FC236}">
                <a16:creationId xmlns:a16="http://schemas.microsoft.com/office/drawing/2014/main" id="{42A34EE0-5162-11E1-1BAE-9307532D6295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016" y="2391381"/>
            <a:ext cx="2135504" cy="2135504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64BEDC24-798B-4BE2-41D4-EE974A9FFDE1}"/>
              </a:ext>
            </a:extLst>
          </p:cNvPr>
          <p:cNvSpPr txBox="1"/>
          <p:nvPr/>
        </p:nvSpPr>
        <p:spPr>
          <a:xfrm>
            <a:off x="1226574" y="1987211"/>
            <a:ext cx="90525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Palatino Linotype" panose="02040502050505030304" pitchFamily="18" charset="0"/>
              </a:rPr>
              <a:t>DAPI                                           CK                                             PD-L1                                         CD45</a:t>
            </a:r>
            <a:endParaRPr lang="en-NL" sz="1400" dirty="0">
              <a:solidFill>
                <a:schemeClr val="bg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B041778-3EB7-0980-A7A0-286E47B3393E}"/>
              </a:ext>
            </a:extLst>
          </p:cNvPr>
          <p:cNvSpPr txBox="1"/>
          <p:nvPr/>
        </p:nvSpPr>
        <p:spPr>
          <a:xfrm>
            <a:off x="1226574" y="4255780"/>
            <a:ext cx="90525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Palatino Linotype" panose="02040502050505030304" pitchFamily="18" charset="0"/>
              </a:rPr>
              <a:t>DAPI                                           CK                                             PD-L1                                         CD45</a:t>
            </a:r>
            <a:endParaRPr lang="en-NL" sz="1400" dirty="0">
              <a:solidFill>
                <a:schemeClr val="bg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47C7D0E-3CD7-3FCD-7285-1A609B8570BE}"/>
              </a:ext>
            </a:extLst>
          </p:cNvPr>
          <p:cNvSpPr txBox="1"/>
          <p:nvPr/>
        </p:nvSpPr>
        <p:spPr>
          <a:xfrm>
            <a:off x="1226574" y="6467008"/>
            <a:ext cx="90525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Palatino Linotype" panose="02040502050505030304" pitchFamily="18" charset="0"/>
              </a:rPr>
              <a:t>DAPI                                             CK                                           PD-L1                                          CD45</a:t>
            </a:r>
            <a:endParaRPr lang="en-NL" sz="1400" dirty="0">
              <a:solidFill>
                <a:schemeClr val="bg1"/>
              </a:solidFill>
              <a:latin typeface="Palatino Linotype" panose="02040502050505030304" pitchFamily="18" charset="0"/>
            </a:endParaRPr>
          </a:p>
        </p:txBody>
      </p:sp>
      <p:pic>
        <p:nvPicPr>
          <p:cNvPr id="30" name="Εικόνα 29" descr="Εικόνα που περιέχει πράσινο, ασπόνδυλο&#10;&#10;Το περιεχόμενο που δημιουργείται από τεχνολογία AI ενδέχεται να είναι εσφαλμένο.">
            <a:extLst>
              <a:ext uri="{FF2B5EF4-FFF2-40B4-BE49-F238E27FC236}">
                <a16:creationId xmlns:a16="http://schemas.microsoft.com/office/drawing/2014/main" id="{14AFB8B1-15F9-9701-1E6A-DE89CF207B22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419" t="37545" r="33915" b="28270"/>
          <a:stretch/>
        </p:blipFill>
        <p:spPr>
          <a:xfrm>
            <a:off x="10336018" y="2630076"/>
            <a:ext cx="1650977" cy="1628083"/>
          </a:xfrm>
          <a:prstGeom prst="rect">
            <a:avLst/>
          </a:prstGeom>
        </p:spPr>
      </p:pic>
      <p:pic>
        <p:nvPicPr>
          <p:cNvPr id="32" name="Εικόνα 31" descr="Εικόνα που περιέχει πράσινο, ασπόνδυλο&#10;&#10;Το περιεχόμενο που δημιουργείται από τεχνολογία AI ενδέχεται να είναι εσφαλμένο.">
            <a:extLst>
              <a:ext uri="{FF2B5EF4-FFF2-40B4-BE49-F238E27FC236}">
                <a16:creationId xmlns:a16="http://schemas.microsoft.com/office/drawing/2014/main" id="{FD6A808E-328E-F4A8-6017-7A1165D32A9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544" t="21768" r="20890" b="29409"/>
          <a:stretch/>
        </p:blipFill>
        <p:spPr>
          <a:xfrm>
            <a:off x="10334187" y="401373"/>
            <a:ext cx="1652808" cy="1628084"/>
          </a:xfrm>
          <a:prstGeom prst="rect">
            <a:avLst/>
          </a:prstGeom>
        </p:spPr>
      </p:pic>
      <p:pic>
        <p:nvPicPr>
          <p:cNvPr id="36" name="Εικόνα 35" descr="Εικόνα που περιέχει πράσινο, στιγμιότυπο οθόνης, θολούρα&#10;&#10;Το περιεχόμενο που δημιουργείται από τεχνολογία AI ενδέχεται να είναι εσφαλμένο.">
            <a:extLst>
              <a:ext uri="{FF2B5EF4-FFF2-40B4-BE49-F238E27FC236}">
                <a16:creationId xmlns:a16="http://schemas.microsoft.com/office/drawing/2014/main" id="{D3974268-CDB9-9AED-A3E9-FFE75FEC2C1A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27" r="53097" b="57174"/>
          <a:stretch/>
        </p:blipFill>
        <p:spPr>
          <a:xfrm>
            <a:off x="10334187" y="4838924"/>
            <a:ext cx="1652808" cy="1628084"/>
          </a:xfrm>
          <a:prstGeom prst="rect">
            <a:avLst/>
          </a:prstGeom>
        </p:spPr>
      </p:pic>
      <p:cxnSp>
        <p:nvCxnSpPr>
          <p:cNvPr id="38" name="Ευθύγραμμο βέλος σύνδεσης 37">
            <a:extLst>
              <a:ext uri="{FF2B5EF4-FFF2-40B4-BE49-F238E27FC236}">
                <a16:creationId xmlns:a16="http://schemas.microsoft.com/office/drawing/2014/main" id="{72C2CE95-C66B-BE97-348E-79ED4C1D00E1}"/>
              </a:ext>
            </a:extLst>
          </p:cNvPr>
          <p:cNvCxnSpPr/>
          <p:nvPr/>
        </p:nvCxnSpPr>
        <p:spPr>
          <a:xfrm>
            <a:off x="9684776" y="1248697"/>
            <a:ext cx="54519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9" name="Ευθύγραμμο βέλος σύνδεσης 38">
            <a:extLst>
              <a:ext uri="{FF2B5EF4-FFF2-40B4-BE49-F238E27FC236}">
                <a16:creationId xmlns:a16="http://schemas.microsoft.com/office/drawing/2014/main" id="{F73AF8C0-D47C-4231-A183-6A6CDF96A87B}"/>
              </a:ext>
            </a:extLst>
          </p:cNvPr>
          <p:cNvCxnSpPr/>
          <p:nvPr/>
        </p:nvCxnSpPr>
        <p:spPr>
          <a:xfrm>
            <a:off x="9684776" y="3544529"/>
            <a:ext cx="54519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0" name="Ευθύγραμμο βέλος σύνδεσης 39">
            <a:extLst>
              <a:ext uri="{FF2B5EF4-FFF2-40B4-BE49-F238E27FC236}">
                <a16:creationId xmlns:a16="http://schemas.microsoft.com/office/drawing/2014/main" id="{D5E247A6-DEBC-F447-1734-4B8F619E1289}"/>
              </a:ext>
            </a:extLst>
          </p:cNvPr>
          <p:cNvCxnSpPr/>
          <p:nvPr/>
        </p:nvCxnSpPr>
        <p:spPr>
          <a:xfrm>
            <a:off x="9684776" y="5737122"/>
            <a:ext cx="54519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A4717DB5-2E81-E496-BB52-8B1A118EDC6D}"/>
              </a:ext>
            </a:extLst>
          </p:cNvPr>
          <p:cNvSpPr txBox="1"/>
          <p:nvPr/>
        </p:nvSpPr>
        <p:spPr>
          <a:xfrm>
            <a:off x="9858994" y="1534415"/>
            <a:ext cx="26842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Mean Intensity: 18114</a:t>
            </a:r>
            <a:br>
              <a:rPr lang="en-US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High Expression</a:t>
            </a:r>
            <a:endParaRPr lang="en-NL" sz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5F7F4460-74F4-32A2-2ED7-3A430A7C5915}"/>
              </a:ext>
            </a:extLst>
          </p:cNvPr>
          <p:cNvSpPr txBox="1"/>
          <p:nvPr/>
        </p:nvSpPr>
        <p:spPr>
          <a:xfrm>
            <a:off x="9876154" y="3769878"/>
            <a:ext cx="26842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Mean Intensity: 7915</a:t>
            </a:r>
            <a:br>
              <a:rPr lang="en-US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Low Expression</a:t>
            </a:r>
            <a:endParaRPr lang="en-NL" sz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C7DF050B-20C0-CF84-BECE-86C6604F7792}"/>
              </a:ext>
            </a:extLst>
          </p:cNvPr>
          <p:cNvSpPr txBox="1"/>
          <p:nvPr/>
        </p:nvSpPr>
        <p:spPr>
          <a:xfrm>
            <a:off x="9858994" y="5962881"/>
            <a:ext cx="26842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Mean Intensity: 2052</a:t>
            </a:r>
            <a:br>
              <a:rPr lang="en-US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Negative Expression</a:t>
            </a:r>
            <a:endParaRPr lang="en-NL" sz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239258BD-2F9C-8BD2-59E3-719AD46E3985}"/>
              </a:ext>
            </a:extLst>
          </p:cNvPr>
          <p:cNvSpPr txBox="1"/>
          <p:nvPr/>
        </p:nvSpPr>
        <p:spPr>
          <a:xfrm>
            <a:off x="96024" y="1227236"/>
            <a:ext cx="5407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Palatino Linotype" panose="02040502050505030304" pitchFamily="18" charset="0"/>
              </a:rPr>
              <a:t>A</a:t>
            </a:r>
            <a:endParaRPr lang="en-NL" sz="2400" b="1" dirty="0">
              <a:latin typeface="Palatino Linotype" panose="02040502050505030304" pitchFamily="18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C1092131-601F-3C6E-D292-B267CFDFDC31}"/>
              </a:ext>
            </a:extLst>
          </p:cNvPr>
          <p:cNvSpPr txBox="1"/>
          <p:nvPr/>
        </p:nvSpPr>
        <p:spPr>
          <a:xfrm>
            <a:off x="96024" y="3278889"/>
            <a:ext cx="5407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Palatino Linotype" panose="02040502050505030304" pitchFamily="18" charset="0"/>
              </a:rPr>
              <a:t>B</a:t>
            </a:r>
            <a:endParaRPr lang="en-NL" sz="2400" b="1" dirty="0">
              <a:latin typeface="Palatino Linotype" panose="02040502050505030304" pitchFamily="18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42BABC50-7922-986B-D85E-67847DCE8E05}"/>
              </a:ext>
            </a:extLst>
          </p:cNvPr>
          <p:cNvSpPr txBox="1"/>
          <p:nvPr/>
        </p:nvSpPr>
        <p:spPr>
          <a:xfrm>
            <a:off x="90357" y="5369870"/>
            <a:ext cx="5407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Palatino Linotype" panose="02040502050505030304" pitchFamily="18" charset="0"/>
              </a:rPr>
              <a:t>C</a:t>
            </a:r>
            <a:endParaRPr lang="en-NL" sz="2400" b="1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6811274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446</Words>
  <Application>Microsoft Office PowerPoint</Application>
  <PresentationFormat>Ευρεία οθόνη</PresentationFormat>
  <Paragraphs>22</Paragraphs>
  <Slides>2</Slides>
  <Notes>2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</vt:i4>
      </vt:variant>
    </vt:vector>
  </HeadingPairs>
  <TitlesOfParts>
    <vt:vector size="8" baseType="lpstr">
      <vt:lpstr>Aptos</vt:lpstr>
      <vt:lpstr>Aptos Display</vt:lpstr>
      <vt:lpstr>Arial</vt:lpstr>
      <vt:lpstr>Palatino Linotype</vt:lpstr>
      <vt:lpstr>Times New Roman</vt:lpstr>
      <vt:lpstr>Θέμα του Office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Vasilis Vardas</dc:creator>
  <cp:lastModifiedBy>Καλλέργη Γαλακτία</cp:lastModifiedBy>
  <cp:revision>4</cp:revision>
  <dcterms:created xsi:type="dcterms:W3CDTF">2025-03-08T20:12:43Z</dcterms:created>
  <dcterms:modified xsi:type="dcterms:W3CDTF">2025-05-14T08:54:22Z</dcterms:modified>
</cp:coreProperties>
</file>