
<file path=[Content_Types].xml><?xml version="1.0" encoding="utf-8"?>
<Types xmlns="http://schemas.openxmlformats.org/package/2006/content-types">
  <Default Extension="tiff" ContentType="image/tif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397600"/>
            <a:ext cx="9799200" cy="11052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5040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04000"/>
            <a:ext cx="5342400" cy="4140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04000"/>
            <a:ext cx="5342400" cy="414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7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7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7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7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image" Target="../media/image2.tiff"/><Relationship Id="rId3" Type="http://schemas.openxmlformats.org/officeDocument/2006/relationships/tags" Target="../tags/tag64.xml"/><Relationship Id="rId2" Type="http://schemas.openxmlformats.org/officeDocument/2006/relationships/image" Target="../media/image1.tiff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image" Target="../media/image3.jpeg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 56"/>
          <p:cNvSpPr txBox="1"/>
          <p:nvPr>
            <p:custDataLst>
              <p:tags r:id="rId1"/>
            </p:custDataLst>
          </p:nvPr>
        </p:nvSpPr>
        <p:spPr>
          <a:xfrm>
            <a:off x="885825" y="-8890"/>
            <a:ext cx="4070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 Regular" panose="02020603050405020304" charset="0"/>
                <a:cs typeface="Times New Roman Regular" panose="02020603050405020304" charset="0"/>
              </a:rPr>
              <a:t>A</a:t>
            </a:r>
            <a:endParaRPr lang="en-US" altLang="zh-CN" sz="20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pic>
        <p:nvPicPr>
          <p:cNvPr id="4" name="图片 3" descr="corpus luteum 9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610" y="225425"/>
            <a:ext cx="1891030" cy="1891030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85825" y="2080260"/>
            <a:ext cx="40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 Regular" panose="02020603050405020304" charset="0"/>
                <a:cs typeface="Times New Roman Regular" panose="02020603050405020304" charset="0"/>
              </a:rPr>
              <a:t>B</a:t>
            </a:r>
            <a:endParaRPr lang="en-US" altLang="zh-CN" sz="2000">
              <a:latin typeface="Times New Roman Regular" panose="02020603050405020304" charset="0"/>
              <a:cs typeface="Times New Roman Regular" panose="02020603050405020304" charset="0"/>
            </a:endParaRPr>
          </a:p>
          <a:p>
            <a:endParaRPr lang="en-US" altLang="zh-CN" sz="20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pic>
        <p:nvPicPr>
          <p:cNvPr id="13" name="图片 12" descr="20241017ZUIZHONGBANG"/>
          <p:cNvPicPr>
            <a:picLocks noChangeAspect="1"/>
          </p:cNvPicPr>
          <p:nvPr/>
        </p:nvPicPr>
        <p:blipFill>
          <a:blip r:embed="rId4"/>
          <a:srcRect r="16120" b="56707"/>
          <a:stretch>
            <a:fillRect/>
          </a:stretch>
        </p:blipFill>
        <p:spPr>
          <a:xfrm>
            <a:off x="1578610" y="2467610"/>
            <a:ext cx="10613390" cy="1888490"/>
          </a:xfrm>
          <a:prstGeom prst="rect">
            <a:avLst/>
          </a:prstGeom>
        </p:spPr>
      </p:pic>
      <p:sp>
        <p:nvSpPr>
          <p:cNvPr id="48" name="文本框 47"/>
          <p:cNvSpPr txBox="1"/>
          <p:nvPr>
            <p:custDataLst>
              <p:tags r:id="rId5"/>
            </p:custDataLst>
          </p:nvPr>
        </p:nvSpPr>
        <p:spPr>
          <a:xfrm>
            <a:off x="1778000" y="2178050"/>
            <a:ext cx="1402715" cy="320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400">
                <a:latin typeface="Times New Roman Regular" panose="02020603050405020304" charset="0"/>
                <a:cs typeface="Times New Roman Regular" panose="02020603050405020304" charset="0"/>
              </a:rPr>
              <a:t>    0μM</a:t>
            </a:r>
            <a:endParaRPr lang="en-US" altLang="zh-CN" sz="14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49" name="文本框 48"/>
          <p:cNvSpPr txBox="1"/>
          <p:nvPr>
            <p:custDataLst>
              <p:tags r:id="rId6"/>
            </p:custDataLst>
          </p:nvPr>
        </p:nvSpPr>
        <p:spPr>
          <a:xfrm>
            <a:off x="3959860" y="2178050"/>
            <a:ext cx="14382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latin typeface="Times New Roman Regular" panose="02020603050405020304" charset="0"/>
                <a:cs typeface="Times New Roman Regular" panose="02020603050405020304" charset="0"/>
              </a:rPr>
              <a:t>    50μM</a:t>
            </a:r>
            <a:endParaRPr lang="en-US" altLang="zh-CN" sz="14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50" name="文本框 49"/>
          <p:cNvSpPr txBox="1"/>
          <p:nvPr>
            <p:custDataLst>
              <p:tags r:id="rId7"/>
            </p:custDataLst>
          </p:nvPr>
        </p:nvSpPr>
        <p:spPr>
          <a:xfrm>
            <a:off x="6203950" y="2164080"/>
            <a:ext cx="1402715" cy="320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400">
                <a:latin typeface="Times New Roman Regular" panose="02020603050405020304" charset="0"/>
                <a:cs typeface="Times New Roman Regular" panose="02020603050405020304" charset="0"/>
              </a:rPr>
              <a:t>  100μM</a:t>
            </a:r>
            <a:endParaRPr lang="en-US" altLang="zh-CN" sz="14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51" name="文本框 50"/>
          <p:cNvSpPr txBox="1"/>
          <p:nvPr>
            <p:custDataLst>
              <p:tags r:id="rId8"/>
            </p:custDataLst>
          </p:nvPr>
        </p:nvSpPr>
        <p:spPr>
          <a:xfrm>
            <a:off x="8258810" y="2177415"/>
            <a:ext cx="14541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latin typeface="Times New Roman Regular" panose="02020603050405020304" charset="0"/>
                <a:cs typeface="Times New Roman Regular" panose="02020603050405020304" charset="0"/>
              </a:rPr>
              <a:t>    200μM</a:t>
            </a:r>
            <a:endParaRPr lang="en-US" altLang="zh-CN" sz="14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52" name="文本框 51"/>
          <p:cNvSpPr txBox="1"/>
          <p:nvPr>
            <p:custDataLst>
              <p:tags r:id="rId9"/>
            </p:custDataLst>
          </p:nvPr>
        </p:nvSpPr>
        <p:spPr>
          <a:xfrm>
            <a:off x="10545445" y="2202180"/>
            <a:ext cx="14541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latin typeface="Times New Roman Regular" panose="02020603050405020304" charset="0"/>
                <a:cs typeface="Times New Roman Regular" panose="02020603050405020304" charset="0"/>
              </a:rPr>
              <a:t>  400μM</a:t>
            </a:r>
            <a:endParaRPr lang="en-US" altLang="zh-CN" sz="14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85825" y="6274435"/>
            <a:ext cx="11115675" cy="58356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/>
            <a:r>
              <a:rPr lang="en-US" sz="1600" b="1">
                <a:solidFill>
                  <a:srgbClr val="000000"/>
                </a:solidFill>
                <a:latin typeface="Times New Roman" panose="02020603050405020304"/>
                <a:ea typeface="宋体"/>
              </a:rPr>
              <a:t>A 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宋体"/>
              </a:rPr>
              <a:t>Numbers of corpus luteums in groups of mice (</a:t>
            </a:r>
            <a:r>
              <a:rPr lang="en-US" altLang="zh-CN" sz="1600" i="1">
                <a:solidFill>
                  <a:srgbClr val="000000"/>
                </a:solidFill>
                <a:latin typeface="Times New Roman Italic" panose="02020603050405020304" charset="0"/>
                <a:ea typeface="宋体"/>
                <a:cs typeface="Times New Roman Italic" panose="02020603050405020304" charset="0"/>
              </a:rPr>
              <a:t>n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宋体"/>
              </a:rPr>
              <a:t>=6). </a:t>
            </a:r>
            <a:r>
              <a:rPr lang="en-US" altLang="zh-CN" sz="1600" b="1">
                <a:solidFill>
                  <a:srgbClr val="000000"/>
                </a:solidFill>
                <a:latin typeface="Times New Roman Bold" panose="02020603050405020304" charset="0"/>
                <a:ea typeface="宋体"/>
                <a:cs typeface="Times New Roman Bold" panose="02020603050405020304" charset="0"/>
              </a:rPr>
              <a:t>B 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宋体"/>
              </a:rPr>
              <a:t>Flow cytometry analysis of apoptosis in KGN cells treated with different CTX doses</a:t>
            </a:r>
            <a:r>
              <a:rPr lang="en-US" sz="1600">
                <a:solidFill>
                  <a:srgbClr val="000000"/>
                </a:solidFill>
                <a:latin typeface="Times New Roman" panose="02020603050405020304"/>
                <a:ea typeface="宋体"/>
              </a:rPr>
              <a:t>. </a:t>
            </a:r>
            <a:r>
              <a:rPr lang="en-US" sz="1600" b="1">
                <a:solidFill>
                  <a:srgbClr val="000000"/>
                </a:solidFill>
                <a:latin typeface="Times New Roman Bold" panose="02020603050405020304" charset="0"/>
                <a:ea typeface="宋体"/>
                <a:cs typeface="Times New Roman Bold" panose="02020603050405020304" charset="0"/>
              </a:rPr>
              <a:t>C 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 charset="0"/>
                <a:ea typeface="宋体"/>
                <a:cs typeface="Times New Roman" panose="02020603050405020304" charset="0"/>
              </a:rPr>
              <a:t>CCK8 assessment of KGN cell viability under different treatments 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宋体"/>
                <a:sym typeface="+mn-ea"/>
              </a:rPr>
              <a:t> (</a:t>
            </a:r>
            <a:r>
              <a:rPr lang="en-US" altLang="zh-CN" sz="1600" i="1">
                <a:solidFill>
                  <a:srgbClr val="000000"/>
                </a:solidFill>
                <a:latin typeface="Times New Roman Italic" panose="02020603050405020304" charset="0"/>
                <a:ea typeface="宋体"/>
                <a:cs typeface="Times New Roman Italic" panose="02020603050405020304" charset="0"/>
                <a:sym typeface="+mn-ea"/>
              </a:rPr>
              <a:t>n</a:t>
            </a:r>
            <a:r>
              <a:rPr lang="en-US" altLang="zh-CN" sz="1600">
                <a:solidFill>
                  <a:srgbClr val="000000"/>
                </a:solidFill>
                <a:latin typeface="Times New Roman" panose="02020603050405020304"/>
                <a:ea typeface="宋体"/>
                <a:sym typeface="+mn-ea"/>
              </a:rPr>
              <a:t>=6)</a:t>
            </a:r>
            <a:r>
              <a:rPr lang="en-US" altLang="zh-CN" sz="1600">
                <a:solidFill>
                  <a:srgbClr val="000000"/>
                </a:solidFill>
                <a:latin typeface="Times New Roman Bold" panose="02020603050405020304" charset="0"/>
                <a:ea typeface="宋体"/>
                <a:cs typeface="Times New Roman Bold" panose="02020603050405020304" charset="0"/>
              </a:rPr>
              <a:t>.</a:t>
            </a:r>
            <a:endParaRPr lang="en-US" altLang="zh-CN" sz="1600">
              <a:solidFill>
                <a:srgbClr val="000000"/>
              </a:solidFill>
              <a:latin typeface="Times New Roman Bold" panose="02020603050405020304" charset="0"/>
              <a:ea typeface="宋体"/>
              <a:cs typeface="Times New Roman Bold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670" y="29845"/>
            <a:ext cx="981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</a:t>
            </a:r>
            <a:r>
              <a:rPr lang="en-US" altLang="zh-CN"/>
              <a:t>ig.S1</a:t>
            </a:r>
            <a:endParaRPr lang="en-US" altLang="zh-CN"/>
          </a:p>
        </p:txBody>
      </p:sp>
      <p:pic>
        <p:nvPicPr>
          <p:cNvPr id="2" name="图片 1" descr="Data 1_00(1)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40815" y="4291965"/>
            <a:ext cx="2172335" cy="2023745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11"/>
            </p:custDataLst>
          </p:nvPr>
        </p:nvSpPr>
        <p:spPr>
          <a:xfrm>
            <a:off x="885825" y="4075430"/>
            <a:ext cx="40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 Regular" panose="02020603050405020304" charset="0"/>
                <a:cs typeface="Times New Roman Regular" panose="02020603050405020304" charset="0"/>
              </a:rPr>
              <a:t>C</a:t>
            </a:r>
            <a:endParaRPr lang="en-US" altLang="zh-CN" sz="2000">
              <a:latin typeface="Times New Roman Regular" panose="02020603050405020304" charset="0"/>
              <a:cs typeface="Times New Roman Regular" panose="02020603050405020304" charset="0"/>
            </a:endParaRPr>
          </a:p>
          <a:p>
            <a:endParaRPr lang="en-US" altLang="zh-CN" sz="2000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</p:spTree>
    <p:custDataLst>
      <p:tags r:id="rId1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WPS 文字</Application>
  <PresentationFormat>宽屏</PresentationFormat>
  <Paragraphs>22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Times New Roman Regular</vt:lpstr>
      <vt:lpstr>Times New Roman</vt:lpstr>
      <vt:lpstr>宋体</vt:lpstr>
      <vt:lpstr>汉仪书宋二KW</vt:lpstr>
      <vt:lpstr>Times New Roman Italic</vt:lpstr>
      <vt:lpstr>Times New Roman Bold</vt:lpstr>
      <vt:lpstr>苹方-简</vt:lpstr>
      <vt:lpstr>微软雅黑</vt:lpstr>
      <vt:lpstr>汉仪旗黑</vt:lpstr>
      <vt:lpstr>宋体</vt:lpstr>
      <vt:lpstr>Arial Unicode MS</vt:lpstr>
      <vt:lpstr>Times New Roman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牛奶媚</cp:lastModifiedBy>
  <cp:revision>165</cp:revision>
  <dcterms:created xsi:type="dcterms:W3CDTF">2025-06-25T08:24:49Z</dcterms:created>
  <dcterms:modified xsi:type="dcterms:W3CDTF">2025-06-25T08:24:49Z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2052-7.5.1.8994</vt:lpwstr>
  </property>
  <property fmtid="{D5CDD505-2E9C-101B-9397-08002B2CF9AE}" pid="3" name="ICV">
    <vt:lpwstr>FCA7345DE15BBBC8B91C4A687CCB9CA8_41</vt:lpwstr>
  </property>
</Properties>
</file>