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23" r:id="rId2"/>
  </p:sldIdLst>
  <p:sldSz cx="6119813" cy="8099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1" userDrawn="1">
          <p15:clr>
            <a:srgbClr val="A4A3A4"/>
          </p15:clr>
        </p15:guide>
        <p15:guide id="2" pos="1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74C6"/>
    <a:srgbClr val="E99877"/>
    <a:srgbClr val="EEBC96"/>
    <a:srgbClr val="F4D4D4"/>
    <a:srgbClr val="F3D7D1"/>
    <a:srgbClr val="6087CE"/>
    <a:srgbClr val="83ABD7"/>
    <a:srgbClr val="26457C"/>
    <a:srgbClr val="4472C4"/>
    <a:srgbClr val="9FB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198" autoAdjust="0"/>
  </p:normalViewPr>
  <p:slideViewPr>
    <p:cSldViewPr>
      <p:cViewPr varScale="1">
        <p:scale>
          <a:sx n="84" d="100"/>
          <a:sy n="84" d="100"/>
        </p:scale>
        <p:origin x="3336" y="84"/>
      </p:cViewPr>
      <p:guideLst>
        <p:guide orient="horz" pos="2551"/>
        <p:guide pos="1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5FF59-7695-48F5-AB78-39D11FDC9794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63775" y="1143000"/>
            <a:ext cx="233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247F1-F2E7-41F9-89F3-984DCCE2D2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7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1pPr>
    <a:lvl2pPr marL="442615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2pPr>
    <a:lvl3pPr marL="885231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3pPr>
    <a:lvl4pPr marL="1327846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4pPr>
    <a:lvl5pPr marL="1770461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5pPr>
    <a:lvl6pPr marL="2213077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6pPr>
    <a:lvl7pPr marL="2655692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7pPr>
    <a:lvl8pPr marL="3098307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8pPr>
    <a:lvl9pPr marL="3540923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1325531"/>
            <a:ext cx="5201841" cy="2819800"/>
          </a:xfrm>
        </p:spPr>
        <p:txBody>
          <a:bodyPr anchor="b"/>
          <a:lstStyle>
            <a:lvl1pPr algn="ctr">
              <a:defRPr sz="4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4254073"/>
            <a:ext cx="4589860" cy="1955486"/>
          </a:xfrm>
        </p:spPr>
        <p:txBody>
          <a:bodyPr/>
          <a:lstStyle>
            <a:lvl1pPr marL="0" indent="0" algn="ctr">
              <a:buNone/>
              <a:defRPr sz="1606"/>
            </a:lvl1pPr>
            <a:lvl2pPr marL="306004" indent="0" algn="ctr">
              <a:buNone/>
              <a:defRPr sz="1339"/>
            </a:lvl2pPr>
            <a:lvl3pPr marL="612008" indent="0" algn="ctr">
              <a:buNone/>
              <a:defRPr sz="1205"/>
            </a:lvl3pPr>
            <a:lvl4pPr marL="918012" indent="0" algn="ctr">
              <a:buNone/>
              <a:defRPr sz="1071"/>
            </a:lvl4pPr>
            <a:lvl5pPr marL="1224016" indent="0" algn="ctr">
              <a:buNone/>
              <a:defRPr sz="1071"/>
            </a:lvl5pPr>
            <a:lvl6pPr marL="1530020" indent="0" algn="ctr">
              <a:buNone/>
              <a:defRPr sz="1071"/>
            </a:lvl6pPr>
            <a:lvl7pPr marL="1836024" indent="0" algn="ctr">
              <a:buNone/>
              <a:defRPr sz="1071"/>
            </a:lvl7pPr>
            <a:lvl8pPr marL="2142028" indent="0" algn="ctr">
              <a:buNone/>
              <a:defRPr sz="1071"/>
            </a:lvl8pPr>
            <a:lvl9pPr marL="2448032" indent="0" algn="ctr">
              <a:buNone/>
              <a:defRPr sz="1071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00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8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431220"/>
            <a:ext cx="1319585" cy="6863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431220"/>
            <a:ext cx="3882256" cy="6863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1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23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2019234"/>
            <a:ext cx="5278339" cy="3369135"/>
          </a:xfrm>
        </p:spPr>
        <p:txBody>
          <a:bodyPr anchor="b"/>
          <a:lstStyle>
            <a:lvl1pPr>
              <a:defRPr sz="4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5420242"/>
            <a:ext cx="5278339" cy="1771749"/>
          </a:xfrm>
        </p:spPr>
        <p:txBody>
          <a:bodyPr/>
          <a:lstStyle>
            <a:lvl1pPr marL="0" indent="0">
              <a:buNone/>
              <a:defRPr sz="1606">
                <a:solidFill>
                  <a:schemeClr val="tx1"/>
                </a:solidFill>
              </a:defRPr>
            </a:lvl1pPr>
            <a:lvl2pPr marL="306004" indent="0">
              <a:buNone/>
              <a:defRPr sz="1339">
                <a:solidFill>
                  <a:schemeClr val="tx1">
                    <a:tint val="75000"/>
                  </a:schemeClr>
                </a:solidFill>
              </a:defRPr>
            </a:lvl2pPr>
            <a:lvl3pPr marL="612008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3pPr>
            <a:lvl4pPr marL="91801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4pPr>
            <a:lvl5pPr marL="1224016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5pPr>
            <a:lvl6pPr marL="1530020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6pPr>
            <a:lvl7pPr marL="1836024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7pPr>
            <a:lvl8pPr marL="2142028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8pPr>
            <a:lvl9pPr marL="244803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5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2156097"/>
            <a:ext cx="2600921" cy="51390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2156097"/>
            <a:ext cx="2600921" cy="51390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19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431221"/>
            <a:ext cx="5278339" cy="156551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1985485"/>
            <a:ext cx="2588967" cy="973055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2958540"/>
            <a:ext cx="2588967" cy="435156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985485"/>
            <a:ext cx="2601718" cy="973055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2958540"/>
            <a:ext cx="2601718" cy="435156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0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5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1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539962"/>
            <a:ext cx="1973799" cy="1889866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1166169"/>
            <a:ext cx="3098155" cy="5755841"/>
          </a:xfrm>
        </p:spPr>
        <p:txBody>
          <a:bodyPr/>
          <a:lstStyle>
            <a:lvl1pPr>
              <a:defRPr sz="2142"/>
            </a:lvl1pPr>
            <a:lvl2pPr>
              <a:defRPr sz="1874"/>
            </a:lvl2pPr>
            <a:lvl3pPr>
              <a:defRPr sz="1606"/>
            </a:lvl3pPr>
            <a:lvl4pPr>
              <a:defRPr sz="1339"/>
            </a:lvl4pPr>
            <a:lvl5pPr>
              <a:defRPr sz="1339"/>
            </a:lvl5pPr>
            <a:lvl6pPr>
              <a:defRPr sz="1339"/>
            </a:lvl6pPr>
            <a:lvl7pPr>
              <a:defRPr sz="1339"/>
            </a:lvl7pPr>
            <a:lvl8pPr>
              <a:defRPr sz="1339"/>
            </a:lvl8pPr>
            <a:lvl9pPr>
              <a:defRPr sz="1339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2429828"/>
            <a:ext cx="1973799" cy="450155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539962"/>
            <a:ext cx="1973799" cy="1889866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1166169"/>
            <a:ext cx="3098155" cy="5755841"/>
          </a:xfrm>
        </p:spPr>
        <p:txBody>
          <a:bodyPr anchor="t"/>
          <a:lstStyle>
            <a:lvl1pPr marL="0" indent="0">
              <a:buNone/>
              <a:defRPr sz="2142"/>
            </a:lvl1pPr>
            <a:lvl2pPr marL="306004" indent="0">
              <a:buNone/>
              <a:defRPr sz="1874"/>
            </a:lvl2pPr>
            <a:lvl3pPr marL="612008" indent="0">
              <a:buNone/>
              <a:defRPr sz="1606"/>
            </a:lvl3pPr>
            <a:lvl4pPr marL="918012" indent="0">
              <a:buNone/>
              <a:defRPr sz="1339"/>
            </a:lvl4pPr>
            <a:lvl5pPr marL="1224016" indent="0">
              <a:buNone/>
              <a:defRPr sz="1339"/>
            </a:lvl5pPr>
            <a:lvl6pPr marL="1530020" indent="0">
              <a:buNone/>
              <a:defRPr sz="1339"/>
            </a:lvl6pPr>
            <a:lvl7pPr marL="1836024" indent="0">
              <a:buNone/>
              <a:defRPr sz="1339"/>
            </a:lvl7pPr>
            <a:lvl8pPr marL="2142028" indent="0">
              <a:buNone/>
              <a:defRPr sz="1339"/>
            </a:lvl8pPr>
            <a:lvl9pPr marL="2448032" indent="0">
              <a:buNone/>
              <a:defRPr sz="133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2429828"/>
            <a:ext cx="1973799" cy="450155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4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431221"/>
            <a:ext cx="5278339" cy="156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2156097"/>
            <a:ext cx="5278339" cy="5139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7506969"/>
            <a:ext cx="137695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7506969"/>
            <a:ext cx="2065437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7506969"/>
            <a:ext cx="137695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9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2008" rtl="0" eaLnBrk="1" latinLnBrk="1" hangingPunct="1">
        <a:lnSpc>
          <a:spcPct val="90000"/>
        </a:lnSpc>
        <a:spcBef>
          <a:spcPct val="0"/>
        </a:spcBef>
        <a:buNone/>
        <a:defRPr sz="2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002" indent="-153002" algn="l" defTabSz="612008" rtl="0" eaLnBrk="1" latinLnBrk="1" hangingPunct="1">
        <a:lnSpc>
          <a:spcPct val="90000"/>
        </a:lnSpc>
        <a:spcBef>
          <a:spcPts val="669"/>
        </a:spcBef>
        <a:buFont typeface="Arial" panose="020B0604020202020204" pitchFamily="34" charset="0"/>
        <a:buChar char="•"/>
        <a:defRPr sz="1874" kern="1200">
          <a:solidFill>
            <a:schemeClr val="tx1"/>
          </a:solidFill>
          <a:latin typeface="+mn-lt"/>
          <a:ea typeface="+mn-ea"/>
          <a:cs typeface="+mn-cs"/>
        </a:defRPr>
      </a:lvl1pPr>
      <a:lvl2pPr marL="459006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765010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3pPr>
      <a:lvl4pPr marL="1071014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377018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683022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989026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295030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601034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1pPr>
      <a:lvl2pPr marL="306004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612008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918012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6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530020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836024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8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448032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0C0B8D7D-02AF-4FFA-AE7D-359148912B72}"/>
              </a:ext>
            </a:extLst>
          </p:cNvPr>
          <p:cNvGrpSpPr/>
          <p:nvPr/>
        </p:nvGrpSpPr>
        <p:grpSpPr>
          <a:xfrm>
            <a:off x="344955" y="1097384"/>
            <a:ext cx="5235231" cy="2188908"/>
            <a:chOff x="-17327" y="1097384"/>
            <a:chExt cx="5235231" cy="2188908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4678B65E-B6C9-45B3-B55F-0CE3A60E280D}"/>
                </a:ext>
              </a:extLst>
            </p:cNvPr>
            <p:cNvSpPr/>
            <p:nvPr/>
          </p:nvSpPr>
          <p:spPr>
            <a:xfrm>
              <a:off x="179586" y="1349412"/>
              <a:ext cx="1656184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ko-KR" sz="1000" dirty="0">
                  <a:latin typeface="Arial" panose="020B0604020202020204" pitchFamily="34" charset="0"/>
                  <a:cs typeface="Arial" panose="020B0604020202020204" pitchFamily="34" charset="0"/>
                </a:rPr>
                <a:t>#1-g2-C4-31 (sgRNA2)</a:t>
              </a: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E83D833B-4287-454B-9948-3249A7429950}"/>
                </a:ext>
              </a:extLst>
            </p:cNvPr>
            <p:cNvGrpSpPr/>
            <p:nvPr/>
          </p:nvGrpSpPr>
          <p:grpSpPr>
            <a:xfrm>
              <a:off x="179586" y="1529432"/>
              <a:ext cx="5038318" cy="1756860"/>
              <a:chOff x="900747" y="1313614"/>
              <a:chExt cx="5038318" cy="1756860"/>
            </a:xfrm>
          </p:grpSpPr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611D0305-92FA-41C6-B927-37D909381509}"/>
                  </a:ext>
                </a:extLst>
              </p:cNvPr>
              <p:cNvSpPr/>
              <p:nvPr/>
            </p:nvSpPr>
            <p:spPr>
              <a:xfrm>
                <a:off x="976437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#1</a:t>
                </a:r>
              </a:p>
            </p:txBody>
          </p:sp>
          <p:sp>
            <p:nvSpPr>
              <p:cNvPr id="4" name="직사각형 3">
                <a:extLst>
                  <a:ext uri="{FF2B5EF4-FFF2-40B4-BE49-F238E27FC236}">
                    <a16:creationId xmlns:a16="http://schemas.microsoft.com/office/drawing/2014/main" id="{C7DE3C7A-E03E-4D17-9993-506DAB0ED60B}"/>
                  </a:ext>
                </a:extLst>
              </p:cNvPr>
              <p:cNvSpPr/>
              <p:nvPr/>
            </p:nvSpPr>
            <p:spPr>
              <a:xfrm>
                <a:off x="1696961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#2</a:t>
                </a:r>
              </a:p>
            </p:txBody>
          </p:sp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A253C442-F7AC-4AC0-801E-C74BC851D4D4}"/>
                  </a:ext>
                </a:extLst>
              </p:cNvPr>
              <p:cNvSpPr/>
              <p:nvPr/>
            </p:nvSpPr>
            <p:spPr>
              <a:xfrm>
                <a:off x="2417485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#3</a:t>
                </a:r>
              </a:p>
            </p:txBody>
          </p:sp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9BDCF3C5-6FE1-4FFD-951D-55297E737EB4}"/>
                  </a:ext>
                </a:extLst>
              </p:cNvPr>
              <p:cNvSpPr/>
              <p:nvPr/>
            </p:nvSpPr>
            <p:spPr>
              <a:xfrm>
                <a:off x="3138009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#4</a:t>
                </a:r>
              </a:p>
            </p:txBody>
          </p:sp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F8D717C3-1A43-4E8F-90E6-E4886F4D856F}"/>
                  </a:ext>
                </a:extLst>
              </p:cNvPr>
              <p:cNvSpPr/>
              <p:nvPr/>
            </p:nvSpPr>
            <p:spPr>
              <a:xfrm>
                <a:off x="3858533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#5</a:t>
                </a: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7149CA11-EAFB-41BD-B997-A5387D47AE52}"/>
                  </a:ext>
                </a:extLst>
              </p:cNvPr>
              <p:cNvSpPr/>
              <p:nvPr/>
            </p:nvSpPr>
            <p:spPr>
              <a:xfrm>
                <a:off x="4579057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#6</a:t>
                </a: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F177D39F-3129-4E30-8D3D-3EC5B82EFDE4}"/>
                  </a:ext>
                </a:extLst>
              </p:cNvPr>
              <p:cNvSpPr/>
              <p:nvPr/>
            </p:nvSpPr>
            <p:spPr>
              <a:xfrm>
                <a:off x="5299580" y="1313614"/>
                <a:ext cx="60368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Off-target #7</a:t>
                </a:r>
              </a:p>
            </p:txBody>
          </p:sp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id="{00000000-0008-0000-0000-0000B30000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68103" t="23578" r="16535" b="11280"/>
              <a:stretch/>
            </p:blipFill>
            <p:spPr>
              <a:xfrm>
                <a:off x="900747" y="1475395"/>
                <a:ext cx="720000" cy="1575787"/>
              </a:xfrm>
              <a:prstGeom prst="rect">
                <a:avLst/>
              </a:prstGeom>
            </p:spPr>
          </p:pic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E4304FD0-78BA-4F93-854A-751D7BC82F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5400" t="23731" r="20215" b="18278"/>
              <a:stretch/>
            </p:blipFill>
            <p:spPr>
              <a:xfrm>
                <a:off x="1620467" y="1475395"/>
                <a:ext cx="720000" cy="1316463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8A2A8E37-40AE-4E9D-9A2F-F842574F0A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5242" t="24077" r="20070" b="24605"/>
              <a:stretch/>
            </p:blipFill>
            <p:spPr>
              <a:xfrm>
                <a:off x="2340187" y="1475395"/>
                <a:ext cx="720000" cy="1317735"/>
              </a:xfrm>
              <a:prstGeom prst="rect">
                <a:avLst/>
              </a:prstGeom>
            </p:spPr>
          </p:pic>
          <p:pic>
            <p:nvPicPr>
              <p:cNvPr id="16" name="그림 15">
                <a:extLst>
                  <a:ext uri="{FF2B5EF4-FFF2-40B4-BE49-F238E27FC236}">
                    <a16:creationId xmlns:a16="http://schemas.microsoft.com/office/drawing/2014/main" id="{1D9601DB-7D85-429B-B8B5-03952C7C51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71637" t="22442" r="12669" b="35328"/>
              <a:stretch/>
            </p:blipFill>
            <p:spPr>
              <a:xfrm>
                <a:off x="3059986" y="1475395"/>
                <a:ext cx="720000" cy="1595079"/>
              </a:xfrm>
              <a:prstGeom prst="rect">
                <a:avLst/>
              </a:prstGeom>
            </p:spPr>
          </p:pic>
          <p:pic>
            <p:nvPicPr>
              <p:cNvPr id="18" name="그림 17">
                <a:extLst>
                  <a:ext uri="{FF2B5EF4-FFF2-40B4-BE49-F238E27FC236}">
                    <a16:creationId xmlns:a16="http://schemas.microsoft.com/office/drawing/2014/main" id="{00000000-0008-0000-0000-0000090000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52042" t="27445" r="32814" b="62889"/>
              <a:stretch/>
            </p:blipFill>
            <p:spPr>
              <a:xfrm>
                <a:off x="3779627" y="1475395"/>
                <a:ext cx="720000" cy="244567"/>
              </a:xfrm>
              <a:prstGeom prst="rect">
                <a:avLst/>
              </a:prstGeom>
            </p:spPr>
          </p:pic>
          <p:pic>
            <p:nvPicPr>
              <p:cNvPr id="20" name="그림 19">
                <a:extLst>
                  <a:ext uri="{FF2B5EF4-FFF2-40B4-BE49-F238E27FC236}">
                    <a16:creationId xmlns:a16="http://schemas.microsoft.com/office/drawing/2014/main" id="{E823CA58-29EF-46F1-ADAF-D52A6F877C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2097" t="27252" r="32913" b="52805"/>
              <a:stretch/>
            </p:blipFill>
            <p:spPr>
              <a:xfrm>
                <a:off x="4499347" y="1475395"/>
                <a:ext cx="720000" cy="515449"/>
              </a:xfrm>
              <a:prstGeom prst="rect">
                <a:avLst/>
              </a:prstGeom>
            </p:spPr>
          </p:pic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id="{D6B811BD-9877-4ACF-86D9-14008BE144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52160" t="27488" r="32984" b="37693"/>
              <a:stretch/>
            </p:blipFill>
            <p:spPr>
              <a:xfrm>
                <a:off x="5219065" y="1475395"/>
                <a:ext cx="720000" cy="912001"/>
              </a:xfrm>
              <a:prstGeom prst="rect">
                <a:avLst/>
              </a:prstGeom>
            </p:spPr>
          </p:pic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22D062B-5930-40FA-8455-8FD1C60D74A3}"/>
                </a:ext>
              </a:extLst>
            </p:cNvPr>
            <p:cNvSpPr txBox="1"/>
            <p:nvPr/>
          </p:nvSpPr>
          <p:spPr>
            <a:xfrm>
              <a:off x="-17327" y="1097384"/>
              <a:ext cx="2889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38A47B6C-162F-49EF-B2B5-EAE11BE38910}"/>
              </a:ext>
            </a:extLst>
          </p:cNvPr>
          <p:cNvGrpSpPr/>
          <p:nvPr/>
        </p:nvGrpSpPr>
        <p:grpSpPr>
          <a:xfrm>
            <a:off x="344955" y="3418190"/>
            <a:ext cx="1781089" cy="1783650"/>
            <a:chOff x="-17327" y="3418190"/>
            <a:chExt cx="1781089" cy="1783650"/>
          </a:xfrm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9343E003-64F2-4536-9115-1B9EACF5DF00}"/>
                </a:ext>
              </a:extLst>
            </p:cNvPr>
            <p:cNvGrpSpPr/>
            <p:nvPr/>
          </p:nvGrpSpPr>
          <p:grpSpPr>
            <a:xfrm>
              <a:off x="179586" y="3653668"/>
              <a:ext cx="1584176" cy="1548172"/>
              <a:chOff x="899666" y="3473648"/>
              <a:chExt cx="1584176" cy="1548172"/>
            </a:xfrm>
          </p:grpSpPr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id="{92C6B38C-E08F-41CA-B09A-D6462802756D}"/>
                  </a:ext>
                </a:extLst>
              </p:cNvPr>
              <p:cNvSpPr/>
              <p:nvPr/>
            </p:nvSpPr>
            <p:spPr>
              <a:xfrm>
                <a:off x="899666" y="3473648"/>
                <a:ext cx="1584176" cy="15388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ko-K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#1-g3-C13-4 (sgRNA3)</a:t>
                </a:r>
              </a:p>
            </p:txBody>
          </p:sp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2124345E-C0B0-455A-82C6-536DFBC5930F}"/>
                  </a:ext>
                </a:extLst>
              </p:cNvPr>
              <p:cNvGrpSpPr/>
              <p:nvPr/>
            </p:nvGrpSpPr>
            <p:grpSpPr>
              <a:xfrm>
                <a:off x="899666" y="3666425"/>
                <a:ext cx="1439720" cy="1355395"/>
                <a:chOff x="900747" y="3288401"/>
                <a:chExt cx="1439720" cy="1355395"/>
              </a:xfrm>
            </p:grpSpPr>
            <p:sp>
              <p:nvSpPr>
                <p:cNvPr id="10" name="직사각형 9">
                  <a:extLst>
                    <a:ext uri="{FF2B5EF4-FFF2-40B4-BE49-F238E27FC236}">
                      <a16:creationId xmlns:a16="http://schemas.microsoft.com/office/drawing/2014/main" id="{04C8A62F-57CC-4A2E-948E-B9CE9EB0FD19}"/>
                    </a:ext>
                  </a:extLst>
                </p:cNvPr>
                <p:cNvSpPr/>
                <p:nvPr/>
              </p:nvSpPr>
              <p:spPr>
                <a:xfrm>
                  <a:off x="976437" y="3288401"/>
                  <a:ext cx="603684" cy="123111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en-US" altLang="ko-KR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Off-target #1</a:t>
                  </a:r>
                </a:p>
              </p:txBody>
            </p:sp>
            <p:sp>
              <p:nvSpPr>
                <p:cNvPr id="11" name="직사각형 10">
                  <a:extLst>
                    <a:ext uri="{FF2B5EF4-FFF2-40B4-BE49-F238E27FC236}">
                      <a16:creationId xmlns:a16="http://schemas.microsoft.com/office/drawing/2014/main" id="{6403256B-B027-4066-A5AC-4251D6B76710}"/>
                    </a:ext>
                  </a:extLst>
                </p:cNvPr>
                <p:cNvSpPr/>
                <p:nvPr/>
              </p:nvSpPr>
              <p:spPr>
                <a:xfrm>
                  <a:off x="1696961" y="3288401"/>
                  <a:ext cx="603684" cy="123111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en-US" altLang="ko-KR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Off-target #2</a:t>
                  </a:r>
                </a:p>
              </p:txBody>
            </p:sp>
            <p:pic>
              <p:nvPicPr>
                <p:cNvPr id="23" name="그림 22">
                  <a:extLst>
                    <a:ext uri="{FF2B5EF4-FFF2-40B4-BE49-F238E27FC236}">
                      <a16:creationId xmlns:a16="http://schemas.microsoft.com/office/drawing/2014/main" id="{E956F127-27C8-43A3-A3CC-50AC0F908F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52405" t="23433" r="32475" b="38600"/>
                <a:stretch/>
              </p:blipFill>
              <p:spPr>
                <a:xfrm>
                  <a:off x="900747" y="3462034"/>
                  <a:ext cx="720000" cy="980979"/>
                </a:xfrm>
                <a:prstGeom prst="rect">
                  <a:avLst/>
                </a:prstGeom>
              </p:spPr>
            </p:pic>
            <p:pic>
              <p:nvPicPr>
                <p:cNvPr id="25" name="그림 24">
                  <a:extLst>
                    <a:ext uri="{FF2B5EF4-FFF2-40B4-BE49-F238E27FC236}">
                      <a16:creationId xmlns:a16="http://schemas.microsoft.com/office/drawing/2014/main" id="{B32930A9-A882-4031-BEB3-59A864082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l="48044" t="47588" r="44214" b="28137"/>
                <a:stretch/>
              </p:blipFill>
              <p:spPr>
                <a:xfrm>
                  <a:off x="1620467" y="3462034"/>
                  <a:ext cx="720000" cy="1181762"/>
                </a:xfrm>
                <a:prstGeom prst="rect">
                  <a:avLst/>
                </a:prstGeom>
              </p:spPr>
            </p:pic>
          </p:grp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D84BC2C-0BA0-4B07-BC86-7985D2F29754}"/>
                </a:ext>
              </a:extLst>
            </p:cNvPr>
            <p:cNvSpPr txBox="1"/>
            <p:nvPr/>
          </p:nvSpPr>
          <p:spPr>
            <a:xfrm>
              <a:off x="-17327" y="3418190"/>
              <a:ext cx="2889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61D9698-0233-45A9-9BAF-146AC53D8C65}"/>
              </a:ext>
            </a:extLst>
          </p:cNvPr>
          <p:cNvSpPr/>
          <p:nvPr/>
        </p:nvSpPr>
        <p:spPr>
          <a:xfrm>
            <a:off x="179586" y="5317980"/>
            <a:ext cx="576063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S2.</a:t>
            </a:r>
            <a:r>
              <a:rPr lang="en-US" altLang="ko-K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Off-target validation of 1-I-ET and 2-D-ET via whole genome re-sequencing. WT, #1-g2-C4-31 (1-I-ET), and #1-g3-C13-4 (2-D-ET). were used for whole genome re-sequencing, and the reads were mapped to the ‘</a:t>
            </a:r>
            <a:r>
              <a:rPr lang="en-US" altLang="ko-K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Nipponbare</a:t>
            </a:r>
            <a:r>
              <a:rPr lang="en-US" altLang="ko-K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reference genome. Potential off-target candidates of sgRNA2 (1-I-ET) and sgRNA3 (2-D-ET) were predicted using the web-based CRISPR-GE tool. Off-target candidate sites were analyzed using </a:t>
            </a:r>
            <a:r>
              <a:rPr lang="en-US" altLang="ko-K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Geneious</a:t>
            </a:r>
            <a:r>
              <a:rPr lang="en-US" altLang="ko-K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Prime. Mapping results of #1-g2-C4-31 (A) and #1-g3-C13-4 (B) at off-target candidate sites with an off-score greater than 0.1 are presented.</a:t>
            </a:r>
            <a:endParaRPr lang="ko-KR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302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27713</TotalTime>
  <Words>144</Words>
  <Application>Microsoft Office PowerPoint</Application>
  <PresentationFormat>사용자 지정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Times New Roman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Jae Yoon Kim</dc:creator>
  <cp:lastModifiedBy>이만보</cp:lastModifiedBy>
  <cp:revision>309</cp:revision>
  <dcterms:created xsi:type="dcterms:W3CDTF">2012-09-21T02:05:55Z</dcterms:created>
  <dcterms:modified xsi:type="dcterms:W3CDTF">2025-06-13T12:57:52Z</dcterms:modified>
</cp:coreProperties>
</file>