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B_CB124EE1.xml" ContentType="application/vnd.ms-powerpoint.comments+xml"/>
  <Override PartName="/ppt/comments/modernComment_107_DA22EB49.xml" ContentType="application/vnd.ms-powerpoint.comments+xml"/>
  <Override PartName="/ppt/comments/modernComment_10C_AD2B208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4" r:id="rId3"/>
    <p:sldId id="265" r:id="rId4"/>
    <p:sldId id="266" r:id="rId5"/>
    <p:sldId id="267" r:id="rId6"/>
    <p:sldId id="263" r:id="rId7"/>
    <p:sldId id="268" r:id="rId8"/>
    <p:sldId id="270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B4CD2A-22E3-37C9-89B9-568F3559E8B9}" name="Mejia, Jaime" initials="JM" userId="S::mejiajai@merck.com::4197e1e1-86c9-456c-b9b6-86c813eec2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2213" y="-1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comments/modernComment_107_DA22EB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F5248A-FF8C-4E93-AF3F-E0D83335D925}" authorId="{A6B4CD2A-22E3-37C9-89B9-568F3559E8B9}" status="resolved" created="2024-08-25T15:28:25.48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59721545" sldId="263"/>
      <ac:spMk id="5" creationId="{F1CF7B7E-0A7A-F4BD-D0E5-40C1F17FC91C}"/>
      <ac:txMk cp="21" len="21">
        <ac:context len="278" hash="3107526975"/>
      </ac:txMk>
    </ac:txMkLst>
    <p188:pos x="3154681" y="160976"/>
    <p188:txBody>
      <a:bodyPr/>
      <a:lstStyle/>
      <a:p>
        <a:r>
          <a:rPr lang="en-US"/>
          <a:t>What statistical test was used.  Please add. </a:t>
        </a:r>
      </a:p>
    </p188:txBody>
  </p188:cm>
</p188:cmLst>
</file>

<file path=ppt/comments/modernComment_10B_CB124E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34DAF7-81D0-4B74-A55A-9A3A29AA15CC}" authorId="{A6B4CD2A-22E3-37C9-89B9-568F3559E8B9}" status="resolved" created="2024-08-25T15:19:23.5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6974689" sldId="267"/>
      <ac:spMk id="5" creationId="{F1CF7B7E-0A7A-F4BD-D0E5-40C1F17FC91C}"/>
      <ac:txMk cp="50" len="8">
        <ac:context len="333" hash="627806759"/>
      </ac:txMk>
    </ac:txMkLst>
    <p188:pos x="4404361" y="160976"/>
    <p188:txBody>
      <a:bodyPr/>
      <a:lstStyle/>
      <a:p>
        <a:r>
          <a:rPr lang="en-US"/>
          <a:t>Was this statistically tested? If yes please add.
If not please use "seems to be enriched" </a:t>
        </a:r>
      </a:p>
    </p188:txBody>
  </p188:cm>
</p188:cmLst>
</file>

<file path=ppt/comments/modernComment_10C_AD2B20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7BECA6-5FE8-4887-BE85-A4A82B4B20CE}" authorId="{A6B4CD2A-22E3-37C9-89B9-568F3559E8B9}" status="resolved" created="2024-08-25T15:29:12.63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05284741" sldId="268"/>
      <ac:spMk id="5" creationId="{F1CF7B7E-0A7A-F4BD-D0E5-40C1F17FC91C}"/>
      <ac:txMk cp="48" len="10">
        <ac:context len="511" hash="1974457004"/>
      </ac:txMk>
    </ac:txMkLst>
    <p188:pos x="4531361" y="160976"/>
    <p188:txBody>
      <a:bodyPr/>
      <a:lstStyle/>
      <a:p>
        <a:r>
          <a:rPr lang="en-US"/>
          <a:t>Similar comment as the ones above.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4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1F35-DC45-4A23-B254-BAE09ACA92F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94DE-05E7-4E72-B565-D20E12A4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B_CB124E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7_DA22EB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C_AD2B20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creen&#10;&#10;AI-generated content may be incorrect.">
            <a:extLst>
              <a:ext uri="{FF2B5EF4-FFF2-40B4-BE49-F238E27FC236}">
                <a16:creationId xmlns:a16="http://schemas.microsoft.com/office/drawing/2014/main" id="{3D2DB570-404B-ED90-8DEF-A843A0AD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48" y="329595"/>
            <a:ext cx="4074659" cy="5432879"/>
          </a:xfrm>
          <a:prstGeom prst="rect">
            <a:avLst/>
          </a:prstGeom>
        </p:spPr>
      </p:pic>
      <p:sp>
        <p:nvSpPr>
          <p:cNvPr id="4" name="TextShape 7">
            <a:extLst>
              <a:ext uri="{FF2B5EF4-FFF2-40B4-BE49-F238E27FC236}">
                <a16:creationId xmlns:a16="http://schemas.microsoft.com/office/drawing/2014/main" id="{D3238120-E1B8-BB06-6125-1943A0F693E8}"/>
              </a:ext>
            </a:extLst>
          </p:cNvPr>
          <p:cNvSpPr txBox="1"/>
          <p:nvPr/>
        </p:nvSpPr>
        <p:spPr>
          <a:xfrm>
            <a:off x="457200" y="5879347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</a:t>
            </a:r>
            <a:r>
              <a:rPr lang="en-US" sz="1200" b="1" spc="-1" dirty="0">
                <a:latin typeface="Arial"/>
              </a:rPr>
              <a:t>1</a:t>
            </a:r>
            <a:r>
              <a:rPr lang="en-US" sz="1200" b="1" strike="noStrike" spc="-1" dirty="0">
                <a:latin typeface="Arial"/>
              </a:rPr>
              <a:t>. Peripheral immunological signature is associated with breast cancer subtype at baseline. (A) </a:t>
            </a:r>
            <a:r>
              <a:rPr lang="en-US" sz="1200" strike="noStrike" spc="-1" dirty="0">
                <a:latin typeface="Arial"/>
              </a:rPr>
              <a:t>The average correlation coefficient between the peripheral blood signatures of a luminal-like breast cancer sample versus all other luminal-like breast cancer sample is higher than the average correlation coefficient between that of a luminal-like breast cancer versus all other basal-like breas</a:t>
            </a:r>
            <a:r>
              <a:rPr lang="en-US" sz="1200" spc="-1" dirty="0">
                <a:latin typeface="Arial"/>
              </a:rPr>
              <a:t>t cancer. Wilcoxon test is performed. </a:t>
            </a:r>
            <a:r>
              <a:rPr lang="en-US" sz="1200" b="1" spc="-1" dirty="0">
                <a:latin typeface="Arial"/>
              </a:rPr>
              <a:t>(B)</a:t>
            </a:r>
            <a:r>
              <a:rPr lang="en-US" sz="1200" strike="noStrike" spc="-1" dirty="0">
                <a:latin typeface="Arial"/>
              </a:rPr>
              <a:t> 50X random sampling was performed to evaluate whether a Hallmark pathway or immune cell subtype is stably enriched in either HR+ BC or TNBC. Point size indicate the proportion of times a pathway is significantly enriched. </a:t>
            </a:r>
            <a:r>
              <a:rPr lang="en-US" sz="1200" spc="-1" dirty="0">
                <a:latin typeface="Arial"/>
              </a:rPr>
              <a:t>The 95% confidence interval of the net enrichment score is depicted.</a:t>
            </a:r>
            <a:endParaRPr lang="en-US" sz="1200" b="1" strike="noStrike" spc="-1" dirty="0">
              <a:latin typeface="Arial"/>
            </a:endParaRPr>
          </a:p>
        </p:txBody>
      </p:sp>
      <p:pic>
        <p:nvPicPr>
          <p:cNvPr id="6" name="Picture 5" descr="A graph of a comparison of a number of different numbers&#10;&#10;AI-generated content may be incorrect.">
            <a:extLst>
              <a:ext uri="{FF2B5EF4-FFF2-40B4-BE49-F238E27FC236}">
                <a16:creationId xmlns:a16="http://schemas.microsoft.com/office/drawing/2014/main" id="{0491F247-E32A-8BD1-3865-C9C6468AF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6" y="1599290"/>
            <a:ext cx="2057249" cy="2057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9A463-E471-A05D-CD27-4D0DD269ED65}"/>
              </a:ext>
            </a:extLst>
          </p:cNvPr>
          <p:cNvSpPr txBox="1"/>
          <p:nvPr/>
        </p:nvSpPr>
        <p:spPr>
          <a:xfrm>
            <a:off x="156982" y="1232496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D0EFF-D410-7036-0C3C-19E05F34E68F}"/>
              </a:ext>
            </a:extLst>
          </p:cNvPr>
          <p:cNvSpPr txBox="1"/>
          <p:nvPr/>
        </p:nvSpPr>
        <p:spPr>
          <a:xfrm>
            <a:off x="2553048" y="191096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030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0"/>
            <a:ext cx="6251045" cy="8842206"/>
          </a:xfrm>
        </p:spPr>
      </p:pic>
      <p:sp>
        <p:nvSpPr>
          <p:cNvPr id="5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269610" y="4507747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2. </a:t>
            </a:r>
            <a:r>
              <a:rPr lang="en-US" sz="1200" b="1" spc="-1" dirty="0">
                <a:latin typeface="Arial"/>
              </a:rPr>
              <a:t>B</a:t>
            </a:r>
            <a:r>
              <a:rPr lang="en-US" sz="1200" b="1" strike="noStrike" spc="-1" dirty="0">
                <a:latin typeface="Arial"/>
              </a:rPr>
              <a:t>aseline TCR diversity is higher in TNBC patients. </a:t>
            </a:r>
            <a:r>
              <a:rPr lang="en-US" sz="1200" spc="-1" dirty="0">
                <a:latin typeface="Arial"/>
              </a:rPr>
              <a:t>TCR Shannon diversity index was compared between </a:t>
            </a:r>
            <a:r>
              <a:rPr lang="en-US" sz="1200" b="1" spc="-1" dirty="0">
                <a:latin typeface="Arial"/>
              </a:rPr>
              <a:t>(A)</a:t>
            </a:r>
            <a:r>
              <a:rPr lang="en-US" sz="1200" spc="-1" dirty="0">
                <a:latin typeface="Arial"/>
              </a:rPr>
              <a:t> breast cancer clinical subtype</a:t>
            </a:r>
            <a:r>
              <a:rPr lang="en-US" sz="1200" b="1" spc="-1" dirty="0">
                <a:latin typeface="Arial"/>
              </a:rPr>
              <a:t> (B) </a:t>
            </a:r>
            <a:r>
              <a:rPr lang="en-US" sz="1200" spc="-1" dirty="0">
                <a:latin typeface="Arial"/>
              </a:rPr>
              <a:t>molecular subtype</a:t>
            </a:r>
            <a:r>
              <a:rPr lang="en-US" sz="1200" b="1" spc="-1" dirty="0">
                <a:latin typeface="Arial"/>
              </a:rPr>
              <a:t> (C) </a:t>
            </a:r>
            <a:r>
              <a:rPr lang="en-US" sz="1200" spc="-1" dirty="0">
                <a:latin typeface="Arial"/>
              </a:rPr>
              <a:t>Immuno-phenotype, two tailed t-test was performed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46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4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196799" y="8195907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3. </a:t>
            </a:r>
            <a:r>
              <a:rPr lang="en-US" sz="1200" b="1" spc="-1" dirty="0">
                <a:latin typeface="Arial"/>
              </a:rPr>
              <a:t>PICS-7 classification</a:t>
            </a:r>
            <a:r>
              <a:rPr lang="en-US" sz="1200" b="1" strike="noStrike" spc="-1" dirty="0">
                <a:latin typeface="Arial"/>
              </a:rPr>
              <a:t>. </a:t>
            </a:r>
            <a:r>
              <a:rPr lang="en-US" sz="1200" b="1" spc="-1" dirty="0">
                <a:latin typeface="Arial"/>
              </a:rPr>
              <a:t>(A) </a:t>
            </a:r>
            <a:r>
              <a:rPr lang="en-US" sz="1200" spc="-1" dirty="0">
                <a:latin typeface="Arial"/>
              </a:rPr>
              <a:t>PICS-7 clusters were generated based on hierarchical clustering of blood samples collected at Baseline and </a:t>
            </a:r>
            <a:r>
              <a:rPr lang="en-US" sz="1200" spc="-1" dirty="0" err="1">
                <a:latin typeface="Arial"/>
              </a:rPr>
              <a:t>EarlyTreatment</a:t>
            </a:r>
            <a:r>
              <a:rPr lang="en-US" sz="1200" spc="-1" dirty="0">
                <a:latin typeface="Arial"/>
              </a:rPr>
              <a:t> </a:t>
            </a:r>
            <a:r>
              <a:rPr lang="en-US" sz="1200" spc="-1" dirty="0" err="1">
                <a:latin typeface="Arial"/>
              </a:rPr>
              <a:t>timepoints</a:t>
            </a:r>
            <a:r>
              <a:rPr lang="en-US" sz="1200" spc="-1" dirty="0">
                <a:latin typeface="Arial"/>
              </a:rPr>
              <a:t>. The sum of </a:t>
            </a:r>
            <a:r>
              <a:rPr lang="en-US" sz="1200" b="1" spc="-1" dirty="0">
                <a:latin typeface="Arial"/>
              </a:rPr>
              <a:t>(B)</a:t>
            </a:r>
            <a:r>
              <a:rPr lang="en-US" sz="1200" spc="-1" dirty="0">
                <a:latin typeface="Arial"/>
              </a:rPr>
              <a:t> T cell, </a:t>
            </a:r>
            <a:r>
              <a:rPr lang="en-US" sz="1200" b="1" spc="-1" dirty="0">
                <a:latin typeface="Arial"/>
              </a:rPr>
              <a:t>(C) </a:t>
            </a:r>
            <a:r>
              <a:rPr lang="en-US" sz="1200" spc="-1" dirty="0">
                <a:latin typeface="Arial"/>
              </a:rPr>
              <a:t>B cell, </a:t>
            </a:r>
            <a:r>
              <a:rPr lang="en-US" sz="1200" b="1" spc="-1" dirty="0">
                <a:latin typeface="Arial"/>
              </a:rPr>
              <a:t>(D) </a:t>
            </a:r>
            <a:r>
              <a:rPr lang="en-US" sz="1200" spc="-1" dirty="0">
                <a:latin typeface="Arial"/>
              </a:rPr>
              <a:t>Myeloid cell, and </a:t>
            </a:r>
            <a:r>
              <a:rPr lang="en-US" sz="1200" b="1" spc="-1" dirty="0">
                <a:latin typeface="Arial"/>
              </a:rPr>
              <a:t>(</a:t>
            </a:r>
            <a:r>
              <a:rPr lang="en-US" sz="1200" spc="-1" dirty="0">
                <a:latin typeface="Arial"/>
              </a:rPr>
              <a:t>E) NK cell score was depicted across different PICS-7 clusters.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82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5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196799" y="8280968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4. </a:t>
            </a:r>
            <a:r>
              <a:rPr lang="en-US" sz="1200" b="1" spc="-1" dirty="0" err="1">
                <a:latin typeface="Arial"/>
              </a:rPr>
              <a:t>Chemo+Pembro</a:t>
            </a:r>
            <a:r>
              <a:rPr lang="en-US" sz="1200" b="1" spc="-1" dirty="0">
                <a:latin typeface="Arial"/>
              </a:rPr>
              <a:t> induced upregulation of interferon and inflammatory response in PBMC. </a:t>
            </a:r>
            <a:r>
              <a:rPr lang="en-US" sz="1200" spc="-1" dirty="0">
                <a:latin typeface="Arial"/>
              </a:rPr>
              <a:t>Gene set enrichment analysis using Hallmark pathways performed between </a:t>
            </a:r>
            <a:r>
              <a:rPr lang="en-US" sz="1200" spc="-1" dirty="0" err="1">
                <a:latin typeface="Arial"/>
              </a:rPr>
              <a:t>EarlyTreatmant</a:t>
            </a:r>
            <a:r>
              <a:rPr lang="en-US" sz="1200" spc="-1" dirty="0">
                <a:latin typeface="Arial"/>
              </a:rPr>
              <a:t> and Baseline for </a:t>
            </a:r>
            <a:r>
              <a:rPr lang="en-US" sz="1200" b="1" spc="-1" dirty="0">
                <a:latin typeface="Arial"/>
              </a:rPr>
              <a:t>(A) </a:t>
            </a:r>
            <a:r>
              <a:rPr lang="en-US" sz="1200" spc="-1" dirty="0">
                <a:latin typeface="Arial"/>
              </a:rPr>
              <a:t>TNBC and </a:t>
            </a:r>
            <a:r>
              <a:rPr lang="en-US" sz="1200" b="1" spc="-1" dirty="0">
                <a:latin typeface="Arial"/>
              </a:rPr>
              <a:t>(B) </a:t>
            </a:r>
            <a:r>
              <a:rPr lang="en-US" sz="1200" spc="-1" dirty="0">
                <a:latin typeface="Arial"/>
              </a:rPr>
              <a:t>HR+ BC, with non-significant enrichment labeled with X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54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5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228599" y="6854504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5. T cell associated signatures enriched in </a:t>
            </a:r>
            <a:r>
              <a:rPr lang="en-US" sz="1200" b="1" strike="noStrike" spc="-1" dirty="0" err="1">
                <a:latin typeface="Arial"/>
              </a:rPr>
              <a:t>pCR</a:t>
            </a:r>
            <a:r>
              <a:rPr lang="en-US" sz="1200" b="1" strike="noStrike" spc="-1" dirty="0">
                <a:latin typeface="Arial"/>
              </a:rPr>
              <a:t> patients</a:t>
            </a:r>
            <a:r>
              <a:rPr lang="en-US" sz="1200" b="1" spc="-1" dirty="0">
                <a:latin typeface="Arial"/>
              </a:rPr>
              <a:t>. (A) </a:t>
            </a:r>
            <a:r>
              <a:rPr lang="en-US" sz="1200" spc="-1" dirty="0">
                <a:latin typeface="Arial"/>
              </a:rPr>
              <a:t>Enrichment of immune cell signatures in </a:t>
            </a:r>
            <a:r>
              <a:rPr lang="en-US" sz="1200" spc="-1" dirty="0" err="1">
                <a:latin typeface="Arial"/>
              </a:rPr>
              <a:t>pCR</a:t>
            </a:r>
            <a:r>
              <a:rPr lang="en-US" sz="1200" spc="-1" dirty="0">
                <a:latin typeface="Arial"/>
              </a:rPr>
              <a:t> and RD TNBC patients at </a:t>
            </a:r>
            <a:r>
              <a:rPr lang="en-US" sz="1200" spc="-1" dirty="0" err="1">
                <a:latin typeface="Arial"/>
              </a:rPr>
              <a:t>EarlyTreatment</a:t>
            </a:r>
            <a:r>
              <a:rPr lang="en-US" sz="1200" spc="-1" dirty="0">
                <a:latin typeface="Arial"/>
              </a:rPr>
              <a:t>. </a:t>
            </a:r>
            <a:r>
              <a:rPr lang="en-US" sz="1200" b="1" spc="-1" dirty="0">
                <a:latin typeface="Arial"/>
              </a:rPr>
              <a:t>(B) </a:t>
            </a:r>
            <a:r>
              <a:rPr lang="en-US" sz="1200" spc="-1" dirty="0">
                <a:latin typeface="Arial"/>
              </a:rPr>
              <a:t>Enrichment of immune cell signatures in </a:t>
            </a:r>
            <a:r>
              <a:rPr lang="en-US" sz="1200" spc="-1" dirty="0" err="1">
                <a:latin typeface="Arial"/>
              </a:rPr>
              <a:t>pCR</a:t>
            </a:r>
            <a:r>
              <a:rPr lang="en-US" sz="1200" spc="-1" dirty="0">
                <a:latin typeface="Arial"/>
              </a:rPr>
              <a:t> and RD HR+ BC patients at Baseline. Only </a:t>
            </a:r>
            <a:r>
              <a:rPr lang="en-US" sz="1200" b="0" strike="noStrike" spc="-1" dirty="0">
                <a:latin typeface="Arial"/>
              </a:rPr>
              <a:t>pathways with GSEA permutation test adjusted p value &lt; 0.05 are presented here 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9746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5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228599" y="6854504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6. Positive correlation observed between </a:t>
            </a:r>
            <a:r>
              <a:rPr lang="en-US" sz="1200" b="1" strike="noStrike" spc="-1" dirty="0" err="1">
                <a:latin typeface="Arial"/>
              </a:rPr>
              <a:t>tumoral</a:t>
            </a:r>
            <a:r>
              <a:rPr lang="en-US" sz="1200" b="1" strike="noStrike" spc="-1" dirty="0">
                <a:latin typeface="Arial"/>
              </a:rPr>
              <a:t> chemokine score and blood leukocyte chemotaxis score</a:t>
            </a:r>
            <a:r>
              <a:rPr lang="en-US" sz="1200" spc="-1" dirty="0">
                <a:latin typeface="Arial"/>
              </a:rPr>
              <a:t>. Pearson correlation test was performed to identify correlation between tumoral chemokine score and blood </a:t>
            </a:r>
            <a:r>
              <a:rPr lang="en-US" sz="1200" spc="-1" dirty="0" err="1">
                <a:latin typeface="Arial"/>
              </a:rPr>
              <a:t>leokocyte</a:t>
            </a:r>
            <a:r>
              <a:rPr lang="en-US" sz="1200" spc="-1" dirty="0">
                <a:latin typeface="Arial"/>
              </a:rPr>
              <a:t> chemotaxis score calculated through GSVA.</a:t>
            </a:r>
            <a:endParaRPr lang="en-US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721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6727" r="34830" b="71792"/>
          <a:stretch/>
        </p:blipFill>
        <p:spPr>
          <a:xfrm>
            <a:off x="681139" y="615034"/>
            <a:ext cx="2006602" cy="1964266"/>
          </a:xfrm>
          <a:prstGeom prst="rect">
            <a:avLst/>
          </a:prstGeom>
        </p:spPr>
      </p:pic>
      <p:sp>
        <p:nvSpPr>
          <p:cNvPr id="5" name="TextShape 7">
            <a:extLst>
              <a:ext uri="{FF2B5EF4-FFF2-40B4-BE49-F238E27FC236}">
                <a16:creationId xmlns:a16="http://schemas.microsoft.com/office/drawing/2014/main" id="{F1CF7B7E-0A7A-F4BD-D0E5-40C1F17FC91C}"/>
              </a:ext>
            </a:extLst>
          </p:cNvPr>
          <p:cNvSpPr txBox="1"/>
          <p:nvPr/>
        </p:nvSpPr>
        <p:spPr>
          <a:xfrm>
            <a:off x="228599" y="6854504"/>
            <a:ext cx="6400800" cy="18961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7. Peripheral immune features associated with </a:t>
            </a:r>
            <a:r>
              <a:rPr lang="en-US" sz="1200" b="1" strike="noStrike" spc="-1" dirty="0" err="1">
                <a:latin typeface="Arial"/>
              </a:rPr>
              <a:t>Chemo+Pembro</a:t>
            </a:r>
            <a:r>
              <a:rPr lang="en-US" sz="1200" b="1" strike="noStrike" spc="-1" dirty="0">
                <a:latin typeface="Arial"/>
              </a:rPr>
              <a:t> response could</a:t>
            </a:r>
            <a:r>
              <a:rPr lang="en-US" sz="1200" b="1" spc="-1" dirty="0">
                <a:latin typeface="Arial"/>
              </a:rPr>
              <a:t> not be extend to Chemo response. (A)</a:t>
            </a:r>
            <a:r>
              <a:rPr lang="en-US" sz="1200" spc="-1" dirty="0">
                <a:latin typeface="Arial"/>
              </a:rPr>
              <a:t> The 17-gene T cell composite score was compared between </a:t>
            </a:r>
            <a:r>
              <a:rPr lang="en-US" sz="1200" spc="-1" dirty="0" err="1">
                <a:latin typeface="Arial"/>
              </a:rPr>
              <a:t>pCR</a:t>
            </a:r>
            <a:r>
              <a:rPr lang="en-US" sz="1200" spc="-1" dirty="0">
                <a:latin typeface="Arial"/>
              </a:rPr>
              <a:t> and RD at baseline using t test. </a:t>
            </a:r>
            <a:r>
              <a:rPr lang="en-US" sz="1200" b="1" spc="-1" dirty="0">
                <a:latin typeface="Arial"/>
              </a:rPr>
              <a:t>(B)</a:t>
            </a:r>
            <a:r>
              <a:rPr lang="en-US" sz="1200" spc="-1" dirty="0">
                <a:latin typeface="Arial"/>
              </a:rPr>
              <a:t> Paired T test was performed to calculate the difference of 17 gene T cell composite score before and after chemotherapy treatment </a:t>
            </a:r>
            <a:r>
              <a:rPr lang="en-US" sz="1200" b="1" spc="-1" dirty="0">
                <a:latin typeface="Arial"/>
              </a:rPr>
              <a:t>(C)</a:t>
            </a:r>
            <a:r>
              <a:rPr lang="en-US" sz="1200" spc="-1" dirty="0">
                <a:latin typeface="Arial"/>
              </a:rPr>
              <a:t> Paired T test was applied to monitor leukocyte chemotaxis score after Chemo in TNBC and HR+ BC patients. </a:t>
            </a:r>
            <a:r>
              <a:rPr lang="en-US" sz="1200" b="1" spc="-1" dirty="0">
                <a:latin typeface="Arial"/>
              </a:rPr>
              <a:t>(D)</a:t>
            </a:r>
            <a:r>
              <a:rPr lang="en-US" sz="1200" spc="-1" dirty="0">
                <a:latin typeface="Arial"/>
              </a:rPr>
              <a:t> Baseline TCR Shannon diversity index, and</a:t>
            </a:r>
            <a:endParaRPr lang="en-US" sz="1200" b="1" strike="noStrike" spc="-1" dirty="0">
              <a:latin typeface="Arial"/>
            </a:endParaRPr>
          </a:p>
        </p:txBody>
      </p:sp>
      <p:pic>
        <p:nvPicPr>
          <p:cNvPr id="3" name="Picture 2" descr="A graph of a graph with black dots&#10;&#10;AI-generated content may be incorrect.">
            <a:extLst>
              <a:ext uri="{FF2B5EF4-FFF2-40B4-BE49-F238E27FC236}">
                <a16:creationId xmlns:a16="http://schemas.microsoft.com/office/drawing/2014/main" id="{36B3BEFF-22BE-7ECE-B412-FFC993BA9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8" y="210691"/>
            <a:ext cx="3049950" cy="3049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5F027-851A-3D57-E84A-331846FAB002}"/>
              </a:ext>
            </a:extLst>
          </p:cNvPr>
          <p:cNvSpPr txBox="1"/>
          <p:nvPr/>
        </p:nvSpPr>
        <p:spPr>
          <a:xfrm>
            <a:off x="228599" y="331256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31CE4-27A0-3A56-8E76-CA17B802F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8" r="43867" b="42870"/>
          <a:stretch/>
        </p:blipFill>
        <p:spPr>
          <a:xfrm>
            <a:off x="97142" y="3439292"/>
            <a:ext cx="3628661" cy="2383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90629-6AEC-73B0-A07E-5F3A394C5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65478" b="71759"/>
          <a:stretch/>
        </p:blipFill>
        <p:spPr>
          <a:xfrm>
            <a:off x="3880399" y="3505200"/>
            <a:ext cx="2231661" cy="1964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809F0-2350-303E-87C8-DEC71B1003E3}"/>
              </a:ext>
            </a:extLst>
          </p:cNvPr>
          <p:cNvSpPr txBox="1"/>
          <p:nvPr/>
        </p:nvSpPr>
        <p:spPr>
          <a:xfrm>
            <a:off x="2846490" y="331255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7AA01-0B7D-5889-3440-7C5F27716B5D}"/>
              </a:ext>
            </a:extLst>
          </p:cNvPr>
          <p:cNvSpPr txBox="1"/>
          <p:nvPr/>
        </p:nvSpPr>
        <p:spPr>
          <a:xfrm>
            <a:off x="152397" y="3168509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68775-9B29-8821-BF55-EB542FCA02C3}"/>
              </a:ext>
            </a:extLst>
          </p:cNvPr>
          <p:cNvSpPr txBox="1"/>
          <p:nvPr/>
        </p:nvSpPr>
        <p:spPr>
          <a:xfrm>
            <a:off x="3681990" y="3307009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052847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CF645703-AFBF-451D-32F5-676DAE414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7"/>
          <a:stretch/>
        </p:blipFill>
        <p:spPr>
          <a:xfrm>
            <a:off x="584447" y="1303658"/>
            <a:ext cx="2544824" cy="1971675"/>
          </a:xfrm>
        </p:spPr>
      </p:pic>
      <p:sp>
        <p:nvSpPr>
          <p:cNvPr id="4" name="TextShape 7">
            <a:extLst>
              <a:ext uri="{FF2B5EF4-FFF2-40B4-BE49-F238E27FC236}">
                <a16:creationId xmlns:a16="http://schemas.microsoft.com/office/drawing/2014/main" id="{A5B5C2FB-5509-8475-3D72-A785CB06D4C1}"/>
              </a:ext>
            </a:extLst>
          </p:cNvPr>
          <p:cNvSpPr txBox="1"/>
          <p:nvPr/>
        </p:nvSpPr>
        <p:spPr>
          <a:xfrm>
            <a:off x="144912" y="3652453"/>
            <a:ext cx="6400800" cy="22162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latin typeface="Arial"/>
              </a:rPr>
              <a:t>Supplement Figure </a:t>
            </a:r>
            <a:r>
              <a:rPr lang="en-US" sz="1200" b="1" spc="-1" dirty="0">
                <a:latin typeface="Arial"/>
              </a:rPr>
              <a:t>8</a:t>
            </a:r>
            <a:r>
              <a:rPr lang="en-US" sz="1200" b="1" strike="noStrike" spc="-1" dirty="0">
                <a:latin typeface="Arial"/>
              </a:rPr>
              <a:t>. Immunotherapy response prediction model with reduced parameter. </a:t>
            </a:r>
            <a:r>
              <a:rPr lang="en-US" sz="1200" b="1" spc="-1" dirty="0">
                <a:latin typeface="Arial"/>
              </a:rPr>
              <a:t>(A) </a:t>
            </a:r>
            <a:r>
              <a:rPr lang="en-US" sz="1200" spc="-1" dirty="0">
                <a:latin typeface="Arial"/>
              </a:rPr>
              <a:t>AUC curve for the immunotherapy response prediction model when applied to all patients, HR+ BC only, and TNBC only. Model trained on </a:t>
            </a:r>
            <a:r>
              <a:rPr lang="en-US" sz="1200" spc="-1" dirty="0" err="1">
                <a:latin typeface="Arial"/>
              </a:rPr>
              <a:t>Dostar</a:t>
            </a:r>
            <a:r>
              <a:rPr lang="en-US" sz="1200" spc="-1" dirty="0">
                <a:latin typeface="Arial"/>
              </a:rPr>
              <a:t> arm and tested on Pembro4 arm. </a:t>
            </a:r>
            <a:r>
              <a:rPr lang="en-US" sz="1200" b="1" spc="-1" dirty="0">
                <a:latin typeface="Arial"/>
              </a:rPr>
              <a:t>(B) </a:t>
            </a:r>
            <a:r>
              <a:rPr lang="en-US" sz="1200" spc="-1" dirty="0">
                <a:latin typeface="Arial"/>
              </a:rPr>
              <a:t>AUC curve for the original immunotherapy response prediction model and the model containing only baseline clonality, T cell composite score and breast cancer subtype parameter. Model trained on </a:t>
            </a:r>
            <a:r>
              <a:rPr lang="en-US" sz="1200" spc="-1" dirty="0" err="1">
                <a:latin typeface="Arial"/>
              </a:rPr>
              <a:t>Dostar</a:t>
            </a:r>
            <a:r>
              <a:rPr lang="en-US" sz="1200" spc="-1" dirty="0">
                <a:latin typeface="Arial"/>
              </a:rPr>
              <a:t> arm and tested on Pembro4 arm. </a:t>
            </a:r>
          </a:p>
        </p:txBody>
      </p:sp>
      <p:pic>
        <p:nvPicPr>
          <p:cNvPr id="8" name="Picture 7" descr="A graph and a graph&#10;&#10;AI-generated content may be incorrect.">
            <a:extLst>
              <a:ext uri="{FF2B5EF4-FFF2-40B4-BE49-F238E27FC236}">
                <a16:creationId xmlns:a16="http://schemas.microsoft.com/office/drawing/2014/main" id="{26F6C097-802A-EFC2-2D95-FFB489989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84708" y="1303658"/>
            <a:ext cx="2871400" cy="1914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7AAB75-81E1-9201-4403-83472DFC914E}"/>
              </a:ext>
            </a:extLst>
          </p:cNvPr>
          <p:cNvSpPr txBox="1"/>
          <p:nvPr/>
        </p:nvSpPr>
        <p:spPr>
          <a:xfrm>
            <a:off x="3022461" y="1232043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1BE46-BC77-7C2E-0562-C8D1640742E3}"/>
              </a:ext>
            </a:extLst>
          </p:cNvPr>
          <p:cNvSpPr txBox="1"/>
          <p:nvPr/>
        </p:nvSpPr>
        <p:spPr>
          <a:xfrm>
            <a:off x="144912" y="1232044"/>
            <a:ext cx="21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9440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</TotalTime>
  <Words>573</Words>
  <Application>Microsoft Office PowerPoint</Application>
  <PresentationFormat>Letter Paper (8.5x11 in)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XP {GHID~SOUTH SAN FRANCISCO}</dc:creator>
  <cp:lastModifiedBy>Sun, Xiaopeng</cp:lastModifiedBy>
  <cp:revision>26</cp:revision>
  <dcterms:created xsi:type="dcterms:W3CDTF">2024-06-30T05:23:15Z</dcterms:created>
  <dcterms:modified xsi:type="dcterms:W3CDTF">2025-04-03T20:48:08Z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2024-08-25T15:15:29Z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7d0a2da7-e359-4f01-aca1-ab135a798965</vt:lpwstr>
  </property>
  <property fmtid="{D5CDD505-2E9C-101B-9397-08002B2CF9AE}" pid="8" name="MSIP_Label_e81acc0d-dcc4-4dc9-a2c5-be70b05a2fe6_ContentBits">
    <vt:lpwstr>0</vt:lpwstr>
  </property>
  <property fmtid="{D5CDD505-2E9C-101B-9397-08002B2CF9AE}" pid="9" name="_AdHocReviewCycleID">
    <vt:i4>1472658840</vt:i4>
  </property>
  <property fmtid="{D5CDD505-2E9C-101B-9397-08002B2CF9AE}" pid="10" name="_NewReviewCycle">
    <vt:lpwstr/>
  </property>
  <property fmtid="{D5CDD505-2E9C-101B-9397-08002B2CF9AE}" pid="11" name="_EmailSubject">
    <vt:lpwstr>[Confidential] RE: ISPY2 Blood Transcriptomic Manuscript </vt:lpwstr>
  </property>
  <property fmtid="{D5CDD505-2E9C-101B-9397-08002B2CF9AE}" pid="12" name="_AuthorEmail">
    <vt:lpwstr>kristen.lewis2@merck.com</vt:lpwstr>
  </property>
  <property fmtid="{D5CDD505-2E9C-101B-9397-08002B2CF9AE}" pid="13" name="_AuthorEmailDisplayName">
    <vt:lpwstr>Lewis, Kristen</vt:lpwstr>
  </property>
  <property fmtid="{D5CDD505-2E9C-101B-9397-08002B2CF9AE}" pid="14" name="_PreviousAdHocReviewCycleID">
    <vt:i4>-965964944</vt:i4>
  </property>
</Properties>
</file>