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B4D6"/>
    <a:srgbClr val="DEEBF7"/>
    <a:srgbClr val="44546A"/>
    <a:srgbClr val="EB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0" autoAdjust="0"/>
    <p:restoredTop sz="97384" autoAdjust="0"/>
  </p:normalViewPr>
  <p:slideViewPr>
    <p:cSldViewPr snapToGrid="0">
      <p:cViewPr varScale="1">
        <p:scale>
          <a:sx n="120" d="100"/>
          <a:sy n="120" d="100"/>
        </p:scale>
        <p:origin x="40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2C04-D0F2-438E-9B9C-55FD0FDE751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EAB8D-4D27-4C9A-8CEC-EC51777654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48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27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3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12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54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6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3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80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02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74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45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0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E6FE83-4172-F4B2-5115-D60F146D4DFE}"/>
              </a:ext>
            </a:extLst>
          </p:cNvPr>
          <p:cNvSpPr txBox="1"/>
          <p:nvPr/>
        </p:nvSpPr>
        <p:spPr>
          <a:xfrm>
            <a:off x="391975" y="2194561"/>
            <a:ext cx="5918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Table 3 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BFE0D8F-C790-4625-9414-29ECC8587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05246"/>
              </p:ext>
            </p:extLst>
          </p:nvPr>
        </p:nvGraphicFramePr>
        <p:xfrm>
          <a:off x="471489" y="2610728"/>
          <a:ext cx="5915023" cy="2176191"/>
        </p:xfrm>
        <a:graphic>
          <a:graphicData uri="http://schemas.openxmlformats.org/drawingml/2006/table">
            <a:tbl>
              <a:tblPr/>
              <a:tblGrid>
                <a:gridCol w="2298253">
                  <a:extLst>
                    <a:ext uri="{9D8B030D-6E8A-4147-A177-3AD203B41FA5}">
                      <a16:colId xmlns:a16="http://schemas.microsoft.com/office/drawing/2014/main" val="2702314321"/>
                    </a:ext>
                  </a:extLst>
                </a:gridCol>
                <a:gridCol w="723354">
                  <a:extLst>
                    <a:ext uri="{9D8B030D-6E8A-4147-A177-3AD203B41FA5}">
                      <a16:colId xmlns:a16="http://schemas.microsoft.com/office/drawing/2014/main" val="1405222330"/>
                    </a:ext>
                  </a:extLst>
                </a:gridCol>
                <a:gridCol w="723354">
                  <a:extLst>
                    <a:ext uri="{9D8B030D-6E8A-4147-A177-3AD203B41FA5}">
                      <a16:colId xmlns:a16="http://schemas.microsoft.com/office/drawing/2014/main" val="2522344918"/>
                    </a:ext>
                  </a:extLst>
                </a:gridCol>
                <a:gridCol w="723354">
                  <a:extLst>
                    <a:ext uri="{9D8B030D-6E8A-4147-A177-3AD203B41FA5}">
                      <a16:colId xmlns:a16="http://schemas.microsoft.com/office/drawing/2014/main" val="3459722425"/>
                    </a:ext>
                  </a:extLst>
                </a:gridCol>
                <a:gridCol w="723354">
                  <a:extLst>
                    <a:ext uri="{9D8B030D-6E8A-4147-A177-3AD203B41FA5}">
                      <a16:colId xmlns:a16="http://schemas.microsoft.com/office/drawing/2014/main" val="1463239099"/>
                    </a:ext>
                  </a:extLst>
                </a:gridCol>
                <a:gridCol w="723354">
                  <a:extLst>
                    <a:ext uri="{9D8B030D-6E8A-4147-A177-3AD203B41FA5}">
                      <a16:colId xmlns:a16="http://schemas.microsoft.com/office/drawing/2014/main" val="3491224112"/>
                    </a:ext>
                  </a:extLst>
                </a:gridCol>
              </a:tblGrid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Open conduit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Sealed conduit (2006-2017)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553335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Sealing zone (m deep)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150-0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150-50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150-100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150-140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034923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Conduit cross-sectional area (m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182609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Gas viscosity (Pa s)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-5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-5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-5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-5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-5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578473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Permeability (m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-11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</a:t>
                      </a:r>
                      <a:r>
                        <a:rPr lang="en-US" altLang="ja-JP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874738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SO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emission rate (t/d)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500-1000</a:t>
                      </a:r>
                      <a:r>
                        <a:rPr lang="ja-JP" alt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135</a:t>
                      </a:r>
                      <a:r>
                        <a:rPr lang="ja-JP" alt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135</a:t>
                      </a:r>
                      <a:r>
                        <a:rPr lang="ja-JP" alt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135</a:t>
                      </a:r>
                      <a:r>
                        <a:rPr lang="ja-JP" alt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135</a:t>
                      </a:r>
                      <a:r>
                        <a:rPr lang="ja-JP" alt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***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009751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Volcanic gas emission rate (m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/s)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103-206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114761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Gas volume flux (m</a:t>
                      </a:r>
                      <a:r>
                        <a:rPr lang="pt-BR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/s/m</a:t>
                      </a:r>
                      <a:r>
                        <a:rPr lang="pt-BR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0.103-0.206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0.028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179155"/>
                  </a:ext>
                </a:extLst>
              </a:tr>
              <a:tr h="141446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765715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Pressure at 150 m deep (MPa)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0.5-2.3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8.3-26.4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13.6-43.1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11.3-35.9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5.5-17.4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756743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Maximum excess pressure at 150 m deep (MPa)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25.9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42.6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35.4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16.9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949284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*: Kendrick et al. (2016)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6595165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**: Yamaguchi et al. (2023)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652537"/>
                  </a:ext>
                </a:extLst>
              </a:tr>
              <a:tr h="1561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***: Carn et al. (2017)</a:t>
                      </a: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185" marR="9185" marT="91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231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574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6686</TotalTime>
  <Words>163</Words>
  <Application>Microsoft Office PowerPoint</Application>
  <PresentationFormat>画面に合わせる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Takahashi</dc:creator>
  <cp:lastModifiedBy>Ryo Takahashi</cp:lastModifiedBy>
  <cp:revision>195</cp:revision>
  <dcterms:created xsi:type="dcterms:W3CDTF">2025-03-24T23:43:57Z</dcterms:created>
  <dcterms:modified xsi:type="dcterms:W3CDTF">2025-06-17T01:07:29Z</dcterms:modified>
</cp:coreProperties>
</file>