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24" r:id="rId3"/>
    <p:sldId id="257" r:id="rId4"/>
    <p:sldId id="326" r:id="rId5"/>
    <p:sldId id="33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4EB2-67E7-4E5D-9577-45687742D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BD0EF-0F4D-4734-B445-68FD48E40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39732-54AC-405C-AA77-50144D3F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F7448-B7CA-4535-8B3B-542AC9B2E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065CD-8BBA-47FA-934E-8A812BDB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931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ED84B-470B-466D-8FC9-1726F2D62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32D5F-24CA-4DF9-90CE-8FD391256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2FD58-933F-4A89-8CBA-60F36638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3097-EC29-46FC-B325-9434B07DD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3513C-0DB6-4BEC-9793-62721EE8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36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19E67-F127-4512-AF75-99099A5A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A7D1F-E166-45C7-9AD1-211258F0E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97939-12A4-4402-973D-469C8A58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DAA3D-735C-4484-842A-A7C43AF25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3D6B7-32E0-45F0-ACC7-15C043BD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024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6D990-A81B-4227-B5A8-8F0F94E2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3BB3B-3DD3-4BA6-9706-8231AB02C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DE2ADB-2722-47EE-B106-3D6BD8AA1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EE42C-3C5B-44B8-9978-92A686E9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1F505-BDEB-4383-B563-2E3F5D74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D0D42-302A-42CC-A53B-66F9825E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44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39FFE-0527-4E64-BAC9-6C57E935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FBE7F-7434-4AF9-9F8F-D652495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AA0B-8D31-4591-AB8C-3A6B90C0F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9BE77-9C6A-4AEF-BCEB-63604E6B88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45B981-1C0C-4768-82CC-46228E4CDE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7FB4BB-68CC-4B36-B264-E3D68F49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4ED767-6D15-4F54-B276-A5EB14EAD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6DE2B6-DC2C-411F-A1A9-198E243AB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63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3228E-0731-40CC-A5FE-FC1E8CC0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688669-4DFD-44E1-803E-4D14A0F37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0CC868-C72F-4F74-B566-D10590576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B7EEF-2E98-4E3A-BC94-90FD5AD2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485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493D9D-A35F-4388-B19B-54ACF289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557CBA-6C5F-4415-A0D0-3E4A2162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6A5F6-795A-41B9-A221-5AE03734C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028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18F0-1FC2-4D4A-A43A-14DFC26F3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D60DE-B50E-4DB6-B021-B3240BD6D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539B5-E5C4-4A08-94BE-0068D2B9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15463-2787-49D1-B025-FCFE3ACD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0859F-19C1-40D6-BC6E-2A40F45FA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86684-98DD-49C2-8E8F-DDDD28727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66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5ECBB-715E-4C33-8EC5-9BC25A2A8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945CB1-7826-450A-B04E-97708E7D4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6ACEB-3585-4FF1-BF98-B66475C0F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55DF1-3F4B-41E0-87E4-C238ED2DC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E8B8F-9816-4BC1-9D74-F39306EF0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8C0A-D5C1-40A4-BBBC-34D4AE8D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077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5DA06-7CD4-4A5A-AA9A-97881C4B7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75106-E901-43F4-B964-E0462DA286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FBC5F-FFA8-4496-AC26-93DEC787D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040B7-5F13-49A5-B559-76540F3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A1C45-80E3-4ED4-92FB-9B2FEA3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359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0E570E-B333-493D-9C07-FFD681E82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95EE8-C3BC-47D6-ADFE-D3627D3B0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153E9-E220-4491-8DEF-17B0047A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F0768-2BCA-4AD1-B969-FD16C9C7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B38EF-4FA5-437B-A206-0CACEF686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17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FAD581-E76C-4876-9C5D-F6ADFB9CF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82337-3630-4629-B1FF-74F10942A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26B6E-5468-460C-8C86-565EFC167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8195B-AF93-4216-A7B6-89970DD0ACCF}" type="datetimeFigureOut">
              <a:rPr lang="ko-KR" altLang="en-US" smtClean="0"/>
              <a:t>2021-07-05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E5773-0B66-48FE-B869-D8895602B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21737-7CF1-46CC-8052-6E2DFA6B9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1F8AA-EAEC-45B9-9360-CB429B18D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91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8E0F8947-04F5-430E-B13D-BA9F0DC4B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853356"/>
              </p:ext>
            </p:extLst>
          </p:nvPr>
        </p:nvGraphicFramePr>
        <p:xfrm>
          <a:off x="1528616" y="1692700"/>
          <a:ext cx="9134766" cy="2801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2461">
                  <a:extLst>
                    <a:ext uri="{9D8B030D-6E8A-4147-A177-3AD203B41FA5}">
                      <a16:colId xmlns:a16="http://schemas.microsoft.com/office/drawing/2014/main" val="367600090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167820226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2744488797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624637373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1771347343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3532586677"/>
                    </a:ext>
                  </a:extLst>
                </a:gridCol>
              </a:tblGrid>
              <a:tr h="558637">
                <a:tc rowSpan="3">
                  <a:txBody>
                    <a:bodyPr/>
                    <a:lstStyle/>
                    <a:p>
                      <a:pPr algn="ctr" latinLnBrk="1"/>
                      <a:endParaRPr lang="en-US" altLang="ko-KR" sz="12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endParaRPr lang="en-US" altLang="ko-KR" sz="12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endParaRPr lang="en-US" altLang="ko-KR" sz="12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r>
                        <a:rPr lang="en-US" altLang="ko-KR" sz="12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Endophytic fungus </a:t>
                      </a:r>
                      <a:endParaRPr lang="ko-KR" altLang="en-US" sz="12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Biochemical analysis</a:t>
                      </a:r>
                      <a:endParaRPr lang="ko-KR" altLang="en-US" sz="12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Antioxidant assays</a:t>
                      </a:r>
                      <a:endParaRPr lang="ko-KR" altLang="en-US" sz="12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0994"/>
                  </a:ext>
                </a:extLst>
              </a:tr>
              <a:tr h="6683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phenol content (mg of GAE/g of extract)</a:t>
                      </a:r>
                      <a:endParaRPr kumimoji="0" lang="ko-KR" altLang="en-US" sz="12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flavonoid content (mg of QE/g of extract)</a:t>
                      </a:r>
                      <a:endParaRPr kumimoji="0" lang="ko-KR" altLang="en-US" sz="12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DPPH radical scavenging activity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ABTS radical scavenging activity</a:t>
                      </a:r>
                      <a:r>
                        <a:rPr lang="en-US" altLang="ko-KR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ko-KR" altLang="en-US" sz="12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Ferric reducing power assay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52606"/>
                  </a:ext>
                </a:extLst>
              </a:tr>
              <a:tr h="3487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IC50 concentration (</a:t>
                      </a:r>
                      <a:r>
                        <a:rPr lang="en-US" altLang="ko-KR" sz="1200" b="1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µ</a:t>
                      </a:r>
                      <a:r>
                        <a:rPr lang="en-US" altLang="ko-KR" sz="12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g/mL)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82002"/>
                  </a:ext>
                </a:extLst>
              </a:tr>
              <a:tr h="61269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PB-EAE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2.59 ± 0.06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31.53 ± 0.90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383.51</a:t>
                      </a:r>
                      <a:r>
                        <a:rPr lang="en-US" altLang="ko-KR" sz="1200" b="0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6.97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29.57 </a:t>
                      </a:r>
                      <a:r>
                        <a:rPr lang="en-US" altLang="ko-KR" sz="1200" b="0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358.17 </a:t>
                      </a:r>
                      <a:r>
                        <a:rPr lang="en-US" altLang="ko-KR" sz="1200" b="0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10.33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5235601"/>
                  </a:ext>
                </a:extLst>
              </a:tr>
              <a:tr h="6126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69.11 </a:t>
                      </a:r>
                      <a:r>
                        <a:rPr lang="en-US" altLang="ko-KR" sz="1200" b="0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41.84 </a:t>
                      </a:r>
                      <a:r>
                        <a:rPr lang="en-US" altLang="ko-KR" sz="1200" b="0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1.37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317.6 </a:t>
                      </a:r>
                      <a:r>
                        <a:rPr lang="en-US" altLang="ko-KR" sz="1200" b="0" i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ko-KR" sz="12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4.11</a:t>
                      </a:r>
                      <a:endParaRPr lang="ko-KR" alt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284938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7D8E50F-FD6B-42C4-B7C2-6ACF34D1D43A}"/>
              </a:ext>
            </a:extLst>
          </p:cNvPr>
          <p:cNvSpPr txBox="1"/>
          <p:nvPr/>
        </p:nvSpPr>
        <p:spPr>
          <a:xfrm>
            <a:off x="3265063" y="1177909"/>
            <a:ext cx="5661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Biochemical analysis of ethyl acetate extract of endophytic fungi 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altLang="ko-KR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brasiliense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2647BF-1106-470E-87AA-35F490BC3188}"/>
              </a:ext>
            </a:extLst>
          </p:cNvPr>
          <p:cNvSpPr txBox="1"/>
          <p:nvPr/>
        </p:nvSpPr>
        <p:spPr>
          <a:xfrm>
            <a:off x="1528616" y="4888301"/>
            <a:ext cx="543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PB-EAE (Ethyl acetate extract of 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Paraconethinium brasiliense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ASC- ascorbic acid.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04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75305B8-85EC-42FD-AC2A-FE54B4D48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482537"/>
              </p:ext>
            </p:extLst>
          </p:nvPr>
        </p:nvGraphicFramePr>
        <p:xfrm>
          <a:off x="1588656" y="934271"/>
          <a:ext cx="9023926" cy="52448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373">
                  <a:extLst>
                    <a:ext uri="{9D8B030D-6E8A-4147-A177-3AD203B41FA5}">
                      <a16:colId xmlns:a16="http://schemas.microsoft.com/office/drawing/2014/main" val="1332529921"/>
                    </a:ext>
                  </a:extLst>
                </a:gridCol>
                <a:gridCol w="943118">
                  <a:extLst>
                    <a:ext uri="{9D8B030D-6E8A-4147-A177-3AD203B41FA5}">
                      <a16:colId xmlns:a16="http://schemas.microsoft.com/office/drawing/2014/main" val="1918062085"/>
                    </a:ext>
                  </a:extLst>
                </a:gridCol>
                <a:gridCol w="1757629">
                  <a:extLst>
                    <a:ext uri="{9D8B030D-6E8A-4147-A177-3AD203B41FA5}">
                      <a16:colId xmlns:a16="http://schemas.microsoft.com/office/drawing/2014/main" val="1864526264"/>
                    </a:ext>
                  </a:extLst>
                </a:gridCol>
                <a:gridCol w="2486403">
                  <a:extLst>
                    <a:ext uri="{9D8B030D-6E8A-4147-A177-3AD203B41FA5}">
                      <a16:colId xmlns:a16="http://schemas.microsoft.com/office/drawing/2014/main" val="1900494127"/>
                    </a:ext>
                  </a:extLst>
                </a:gridCol>
                <a:gridCol w="2486403">
                  <a:extLst>
                    <a:ext uri="{9D8B030D-6E8A-4147-A177-3AD203B41FA5}">
                      <a16:colId xmlns:a16="http://schemas.microsoft.com/office/drawing/2014/main" val="2392984185"/>
                    </a:ext>
                  </a:extLst>
                </a:gridCol>
              </a:tblGrid>
              <a:tr h="4806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Retention Time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Peak area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 Name (IUPAC)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Molecular Formula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Molecular weight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9857128"/>
                  </a:ext>
                </a:extLst>
              </a:tr>
              <a:tr h="2883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2,3-Butylene glycol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CH(OH)CH(OH)CH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ko-KR" altLang="en-US" sz="12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1726698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7.420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Isopentyl acetate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COOCH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CH(CH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130.18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8737386"/>
                  </a:ext>
                </a:extLst>
              </a:tr>
              <a:tr h="4806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12.955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o-Cymene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1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CH(CH</a:t>
                      </a:r>
                      <a:r>
                        <a:rPr lang="en-US" altLang="ko-KR" sz="12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ko-KR" sz="12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134.22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8833881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13.120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Dipentene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ko-KR" altLang="en-US" sz="12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136.23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761441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14.372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l-GR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γ-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Terpinene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1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136.23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6396971"/>
                  </a:ext>
                </a:extLst>
              </a:tr>
              <a:tr h="4722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15.581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3,5-Nonadien-7-yn-2-ol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136.19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6600557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17.421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2-Phenylethanol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i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i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i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i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122.16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0551266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19.983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4-Carvomenthenol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C</a:t>
                      </a:r>
                      <a:r>
                        <a:rPr lang="en-US" altLang="ko-KR" sz="1200" b="0" i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i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154.25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403813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23.387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2-Phenethyl acetate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164.20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4855700"/>
                  </a:ext>
                </a:extLst>
              </a:tr>
              <a:tr h="3683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32.923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Heneicosane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296.57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9806818"/>
                  </a:ext>
                </a:extLst>
              </a:tr>
              <a:tr h="4722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34.001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2,4-Di-tert-butylphenol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[(CH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C]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206.32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4928720"/>
                  </a:ext>
                </a:extLst>
              </a:tr>
              <a:tr h="4722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49.723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2,5-Piperazinedione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C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ko-KR" sz="1200" b="0" i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114.10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02427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4475F-3D8F-4C3E-96AD-6AD47436C630}"/>
              </a:ext>
            </a:extLst>
          </p:cNvPr>
          <p:cNvSpPr txBox="1"/>
          <p:nvPr/>
        </p:nvSpPr>
        <p:spPr>
          <a:xfrm>
            <a:off x="1431637" y="217211"/>
            <a:ext cx="9328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GC-MS analysis of endophytic fungal extract. The possible existence of volatile compounds and its retention time, peak area, molecular formula, and molecular weight. 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99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EE95FA8-4AD1-439E-A94A-D9F271C7B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091048"/>
              </p:ext>
            </p:extLst>
          </p:nvPr>
        </p:nvGraphicFramePr>
        <p:xfrm>
          <a:off x="2179782" y="1469923"/>
          <a:ext cx="8314435" cy="3815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199">
                  <a:extLst>
                    <a:ext uri="{9D8B030D-6E8A-4147-A177-3AD203B41FA5}">
                      <a16:colId xmlns:a16="http://schemas.microsoft.com/office/drawing/2014/main" val="3730043727"/>
                    </a:ext>
                  </a:extLst>
                </a:gridCol>
                <a:gridCol w="1169279">
                  <a:extLst>
                    <a:ext uri="{9D8B030D-6E8A-4147-A177-3AD203B41FA5}">
                      <a16:colId xmlns:a16="http://schemas.microsoft.com/office/drawing/2014/main" val="2438249192"/>
                    </a:ext>
                  </a:extLst>
                </a:gridCol>
                <a:gridCol w="1151501">
                  <a:extLst>
                    <a:ext uri="{9D8B030D-6E8A-4147-A177-3AD203B41FA5}">
                      <a16:colId xmlns:a16="http://schemas.microsoft.com/office/drawing/2014/main" val="958091687"/>
                    </a:ext>
                  </a:extLst>
                </a:gridCol>
                <a:gridCol w="1619976">
                  <a:extLst>
                    <a:ext uri="{9D8B030D-6E8A-4147-A177-3AD203B41FA5}">
                      <a16:colId xmlns:a16="http://schemas.microsoft.com/office/drawing/2014/main" val="2269164918"/>
                    </a:ext>
                  </a:extLst>
                </a:gridCol>
                <a:gridCol w="1385740">
                  <a:extLst>
                    <a:ext uri="{9D8B030D-6E8A-4147-A177-3AD203B41FA5}">
                      <a16:colId xmlns:a16="http://schemas.microsoft.com/office/drawing/2014/main" val="1937728559"/>
                    </a:ext>
                  </a:extLst>
                </a:gridCol>
                <a:gridCol w="1385740">
                  <a:extLst>
                    <a:ext uri="{9D8B030D-6E8A-4147-A177-3AD203B41FA5}">
                      <a16:colId xmlns:a16="http://schemas.microsoft.com/office/drawing/2014/main" val="1252102675"/>
                    </a:ext>
                  </a:extLst>
                </a:gridCol>
              </a:tblGrid>
              <a:tr h="7962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cereus</a:t>
                      </a:r>
                      <a:endParaRPr lang="ko-KR" altLang="en-US" sz="14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aureus </a:t>
                      </a:r>
                      <a:endParaRPr lang="ko-KR" altLang="en-US" sz="14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L. monocytogens</a:t>
                      </a:r>
                      <a:endParaRPr lang="ko-KR" altLang="en-US" sz="14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E.coli</a:t>
                      </a:r>
                      <a:endParaRPr lang="ko-KR" altLang="en-US" sz="14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enterica</a:t>
                      </a:r>
                      <a:endParaRPr lang="ko-KR" altLang="en-US" sz="14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867844"/>
                  </a:ext>
                </a:extLst>
              </a:tr>
              <a:tr h="3602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EAE-PB (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µ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g/mL)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Zone of inhibition (mm)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138348"/>
                  </a:ext>
                </a:extLst>
              </a:tr>
              <a:tr h="3303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19615"/>
                  </a:ext>
                </a:extLst>
              </a:tr>
              <a:tr h="3303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 0.6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1.0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0.8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134092"/>
                  </a:ext>
                </a:extLst>
              </a:tr>
              <a:tr h="3303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0.8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 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1.0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852785"/>
                  </a:ext>
                </a:extLst>
              </a:tr>
              <a:tr h="3303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0.8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0.4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1.6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474918"/>
                  </a:ext>
                </a:extLst>
              </a:tr>
              <a:tr h="3303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0.4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1.6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307474"/>
                  </a:ext>
                </a:extLst>
              </a:tr>
              <a:tr h="3953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TCH-1000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±1.4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1.2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1.4</a:t>
                      </a:r>
                      <a:r>
                        <a:rPr lang="en-US" altLang="ko-KR" sz="14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440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Minimum inhibitory concentration (µg/mL)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517692"/>
                  </a:ext>
                </a:extLst>
              </a:tr>
              <a:tr h="3303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EAE-PB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31.25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15.62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15.62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62.5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15.62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05289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64A2338-CF5C-4BD3-9FD1-AC638AB333B1}"/>
              </a:ext>
            </a:extLst>
          </p:cNvPr>
          <p:cNvSpPr txBox="1"/>
          <p:nvPr/>
        </p:nvSpPr>
        <p:spPr>
          <a:xfrm>
            <a:off x="2179782" y="906746"/>
            <a:ext cx="50338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3. </a:t>
            </a:r>
            <a:r>
              <a:rPr lang="en-US" altLang="ko-KR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Antibacterial activity of ethyl acetate extract of </a:t>
            </a:r>
            <a:r>
              <a:rPr lang="en-US" altLang="ko-KR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altLang="ko-KR" sz="13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brasiliense</a:t>
            </a:r>
            <a:r>
              <a:rPr lang="en-US" altLang="ko-KR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EC7792-CFD0-4AB4-9BCF-1D9D5DAFBA93}"/>
              </a:ext>
            </a:extLst>
          </p:cNvPr>
          <p:cNvSpPr txBox="1"/>
          <p:nvPr/>
        </p:nvSpPr>
        <p:spPr>
          <a:xfrm>
            <a:off x="2222199" y="5720421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200" b="0" i="0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Values represent the mean ± SD of three replicates. Values followed by uppercase letters in a column are significant differences (</a:t>
            </a:r>
            <a:r>
              <a:rPr lang="en-US" altLang="ko-KR" sz="1200" b="0" i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200" b="0" i="0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 &lt; 0.05) among the groups.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EAE-Pb – Ethyl acetate extract of 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Paraconethinium brasiliense;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TCH – Tetracycline hydrochloride. 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47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CD880B01-1468-4F15-BD7D-404E3499C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312472"/>
              </p:ext>
            </p:extLst>
          </p:nvPr>
        </p:nvGraphicFramePr>
        <p:xfrm>
          <a:off x="1422401" y="1008535"/>
          <a:ext cx="9494981" cy="5062602"/>
        </p:xfrm>
        <a:graphic>
          <a:graphicData uri="http://schemas.openxmlformats.org/drawingml/2006/table">
            <a:tbl>
              <a:tblPr firstRow="1" bandRow="1"/>
              <a:tblGrid>
                <a:gridCol w="748145">
                  <a:extLst>
                    <a:ext uri="{9D8B030D-6E8A-4147-A177-3AD203B41FA5}">
                      <a16:colId xmlns:a16="http://schemas.microsoft.com/office/drawing/2014/main" val="1206977500"/>
                    </a:ext>
                  </a:extLst>
                </a:gridCol>
                <a:gridCol w="1967346">
                  <a:extLst>
                    <a:ext uri="{9D8B030D-6E8A-4147-A177-3AD203B41FA5}">
                      <a16:colId xmlns:a16="http://schemas.microsoft.com/office/drawing/2014/main" val="1480501381"/>
                    </a:ext>
                  </a:extLst>
                </a:gridCol>
                <a:gridCol w="1394690">
                  <a:extLst>
                    <a:ext uri="{9D8B030D-6E8A-4147-A177-3AD203B41FA5}">
                      <a16:colId xmlns:a16="http://schemas.microsoft.com/office/drawing/2014/main" val="1838811901"/>
                    </a:ext>
                  </a:extLst>
                </a:gridCol>
                <a:gridCol w="1062182">
                  <a:extLst>
                    <a:ext uri="{9D8B030D-6E8A-4147-A177-3AD203B41FA5}">
                      <a16:colId xmlns:a16="http://schemas.microsoft.com/office/drawing/2014/main" val="1541557222"/>
                    </a:ext>
                  </a:extLst>
                </a:gridCol>
                <a:gridCol w="1209964">
                  <a:extLst>
                    <a:ext uri="{9D8B030D-6E8A-4147-A177-3AD203B41FA5}">
                      <a16:colId xmlns:a16="http://schemas.microsoft.com/office/drawing/2014/main" val="3937176016"/>
                    </a:ext>
                  </a:extLst>
                </a:gridCol>
                <a:gridCol w="988291">
                  <a:extLst>
                    <a:ext uri="{9D8B030D-6E8A-4147-A177-3AD203B41FA5}">
                      <a16:colId xmlns:a16="http://schemas.microsoft.com/office/drawing/2014/main" val="727761603"/>
                    </a:ext>
                  </a:extLst>
                </a:gridCol>
                <a:gridCol w="1053686">
                  <a:extLst>
                    <a:ext uri="{9D8B030D-6E8A-4147-A177-3AD203B41FA5}">
                      <a16:colId xmlns:a16="http://schemas.microsoft.com/office/drawing/2014/main" val="2213473185"/>
                    </a:ext>
                  </a:extLst>
                </a:gridCol>
                <a:gridCol w="1070677">
                  <a:extLst>
                    <a:ext uri="{9D8B030D-6E8A-4147-A177-3AD203B41FA5}">
                      <a16:colId xmlns:a16="http://schemas.microsoft.com/office/drawing/2014/main" val="1975890065"/>
                    </a:ext>
                  </a:extLst>
                </a:gridCol>
              </a:tblGrid>
              <a:tr h="461819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 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Molecular Weight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Hydrogen Bond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IN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 P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Molar </a:t>
                      </a:r>
                    </a:p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Refractivity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IN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Rules satisfied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91896"/>
                  </a:ext>
                </a:extLst>
              </a:tr>
              <a:tr h="2435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Donor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Acceptor</a:t>
                      </a:r>
                      <a:endParaRPr lang="ko-KR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6925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2,3-Butylene glycol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23.67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669596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Isopentyl acetate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130.18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1.63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855052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o-Cymene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134.22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4.47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45.99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938670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Dipentene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136.23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47.12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7860810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l-GR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γ-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Terpinene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136.23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47.12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981035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3,5-Nonadien-7-yn-2-ol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136.19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43.75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867518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2-Phenylethanol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122.16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1.87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37.38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202433"/>
                  </a:ext>
                </a:extLst>
              </a:tr>
              <a:tr h="4466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4-Carvomenthenol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154.25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48.80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209097"/>
                  </a:ext>
                </a:extLst>
              </a:tr>
              <a:tr h="4466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2-Phenethyl acetate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164.20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47.11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393308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Heneicosane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296.57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7.60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103.06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332626"/>
                  </a:ext>
                </a:extLst>
              </a:tr>
              <a:tr h="4466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2,4-Di-tert-butylphenol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206.32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3.87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67.01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420479"/>
                  </a:ext>
                </a:extLst>
              </a:tr>
              <a:tr h="3352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182" marR="2182" marT="218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2,5-Piperazinedione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114.10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-1.74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33.06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5/5</a:t>
                      </a:r>
                      <a:endParaRPr lang="ko-KR" alt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19143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4A723BC-FB4F-46C9-9628-D452209AE8DB}"/>
              </a:ext>
            </a:extLst>
          </p:cNvPr>
          <p:cNvSpPr txBox="1"/>
          <p:nvPr/>
        </p:nvSpPr>
        <p:spPr>
          <a:xfrm>
            <a:off x="2193636" y="509864"/>
            <a:ext cx="7804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Drug-Likeness and toxicity prediction of volatile compounds in endophytic fungal EA extract using Lipinski’s rule.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023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F9AFFD1-DB29-465D-8ECA-BDF18DE48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980249"/>
              </p:ext>
            </p:extLst>
          </p:nvPr>
        </p:nvGraphicFramePr>
        <p:xfrm>
          <a:off x="1819057" y="1016853"/>
          <a:ext cx="8553884" cy="5134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0366">
                  <a:extLst>
                    <a:ext uri="{9D8B030D-6E8A-4147-A177-3AD203B41FA5}">
                      <a16:colId xmlns:a16="http://schemas.microsoft.com/office/drawing/2014/main" val="1480501381"/>
                    </a:ext>
                  </a:extLst>
                </a:gridCol>
                <a:gridCol w="1349725">
                  <a:extLst>
                    <a:ext uri="{9D8B030D-6E8A-4147-A177-3AD203B41FA5}">
                      <a16:colId xmlns:a16="http://schemas.microsoft.com/office/drawing/2014/main" val="2753409221"/>
                    </a:ext>
                  </a:extLst>
                </a:gridCol>
                <a:gridCol w="1349725">
                  <a:extLst>
                    <a:ext uri="{9D8B030D-6E8A-4147-A177-3AD203B41FA5}">
                      <a16:colId xmlns:a16="http://schemas.microsoft.com/office/drawing/2014/main" val="2953124903"/>
                    </a:ext>
                  </a:extLst>
                </a:gridCol>
                <a:gridCol w="2194068">
                  <a:extLst>
                    <a:ext uri="{9D8B030D-6E8A-4147-A177-3AD203B41FA5}">
                      <a16:colId xmlns:a16="http://schemas.microsoft.com/office/drawing/2014/main" val="4155606807"/>
                    </a:ext>
                  </a:extLst>
                </a:gridCol>
              </a:tblGrid>
              <a:tr h="76452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 </a:t>
                      </a:r>
                      <a:endParaRPr lang="ko-KR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endParaRPr lang="ko-KR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Binding energy (kcal/mol)</a:t>
                      </a: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hydrogen bonds</a:t>
                      </a: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Hydrogen bonding residues</a:t>
                      </a: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91896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Isopentyl acetate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-6.97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SER274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938670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o-Cymene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-9.77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7860810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Dipentene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-9.44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981035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l-GR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γ-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Terpinene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-9.22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867518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3,5-Nonadien-7-yn-2-ol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-8.68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GLN249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657905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2-Phenylethanol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-8.40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ALA275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506950"/>
                  </a:ext>
                </a:extLst>
              </a:tr>
              <a:tr h="4156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4-Carvomenthenol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-8.29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SER274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913418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2-Phenethyl acetate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-8.24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202433"/>
                  </a:ext>
                </a:extLst>
              </a:tr>
              <a:tr h="34949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Heneicosane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-9.17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758406"/>
                  </a:ext>
                </a:extLst>
              </a:tr>
              <a:tr h="44543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2,4-Di-tert-butylphenol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-9.27</a:t>
                      </a:r>
                      <a:endParaRPr lang="ko-KR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ko-KR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011645"/>
                  </a:ext>
                </a:extLst>
              </a:tr>
              <a:tr h="71296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2,5-Piperazinedione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-5.20</a:t>
                      </a:r>
                      <a:endParaRPr lang="ko-KR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ko-KR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IN" altLang="ko-KR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PRO15; THR53;VAL17; GLY51</a:t>
                      </a:r>
                      <a:endParaRPr lang="ko-KR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50505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CC99C97-33DC-414F-BDB1-B477B7C6E9FC}"/>
              </a:ext>
            </a:extLst>
          </p:cNvPr>
          <p:cNvSpPr txBox="1"/>
          <p:nvPr/>
        </p:nvSpPr>
        <p:spPr>
          <a:xfrm>
            <a:off x="1513751" y="568086"/>
            <a:ext cx="91644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5.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modeling results for the tested compounds and 5JQ9 during docking in the 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Yersinia </a:t>
            </a:r>
            <a:r>
              <a:rPr lang="en-US" altLang="ko-KR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Pestisis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Dihydropteroate Synthase (DHPS).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24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</TotalTime>
  <Words>648</Words>
  <Application>Microsoft Office PowerPoint</Application>
  <PresentationFormat>Widescreen</PresentationFormat>
  <Paragraphs>295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51</cp:revision>
  <dcterms:created xsi:type="dcterms:W3CDTF">2021-03-24T02:26:03Z</dcterms:created>
  <dcterms:modified xsi:type="dcterms:W3CDTF">2021-07-05T08:47:20Z</dcterms:modified>
</cp:coreProperties>
</file>