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73"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9292"/>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49"/>
    <p:restoredTop sz="94643"/>
  </p:normalViewPr>
  <p:slideViewPr>
    <p:cSldViewPr snapToGrid="0">
      <p:cViewPr varScale="1">
        <p:scale>
          <a:sx n="105" d="100"/>
          <a:sy n="105" d="100"/>
        </p:scale>
        <p:origin x="14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Users\lily\Downloads\SPB%20Graph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'Breathing Memory'!$A$5</c:f>
              <c:strCache>
                <c:ptCount val="1"/>
                <c:pt idx="0">
                  <c:v>Block 1</c:v>
                </c:pt>
              </c:strCache>
            </c:strRef>
          </c:tx>
          <c:spPr>
            <a:solidFill>
              <a:srgbClr val="929292"/>
            </a:solidFill>
            <a:ln>
              <a:solidFill>
                <a:schemeClr val="tx1"/>
              </a:solidFill>
            </a:ln>
            <a:effectLst/>
          </c:spPr>
          <c:invertIfNegative val="0"/>
          <c:errBars>
            <c:errBarType val="both"/>
            <c:errValType val="cust"/>
            <c:noEndCap val="0"/>
            <c:plus>
              <c:numRef>
                <c:f>'Breathing Memory'!$D$5:$D$6</c:f>
                <c:numCache>
                  <c:formatCode>General</c:formatCode>
                  <c:ptCount val="2"/>
                  <c:pt idx="0">
                    <c:v>2.5000000000000001E-2</c:v>
                  </c:pt>
                  <c:pt idx="1">
                    <c:v>2.4E-2</c:v>
                  </c:pt>
                </c:numCache>
              </c:numRef>
            </c:plus>
            <c:minus>
              <c:numRef>
                <c:f>'Breathing Memory'!$D$5:$D$6</c:f>
                <c:numCache>
                  <c:formatCode>General</c:formatCode>
                  <c:ptCount val="2"/>
                  <c:pt idx="0">
                    <c:v>2.5000000000000001E-2</c:v>
                  </c:pt>
                  <c:pt idx="1">
                    <c:v>2.4E-2</c:v>
                  </c:pt>
                </c:numCache>
              </c:numRef>
            </c:minus>
            <c:spPr>
              <a:noFill/>
              <a:ln w="9525" cap="flat" cmpd="sng" algn="ctr">
                <a:solidFill>
                  <a:schemeClr val="tx1">
                    <a:lumMod val="65000"/>
                    <a:lumOff val="35000"/>
                  </a:schemeClr>
                </a:solidFill>
                <a:round/>
              </a:ln>
              <a:effectLst/>
            </c:spPr>
          </c:errBars>
          <c:cat>
            <c:strRef>
              <c:f>('Breathing Memory'!$B$5,'Breathing Memory'!$B$6)</c:f>
              <c:strCache>
                <c:ptCount val="2"/>
                <c:pt idx="0">
                  <c:v>Remember</c:v>
                </c:pt>
                <c:pt idx="1">
                  <c:v>Know</c:v>
                </c:pt>
              </c:strCache>
            </c:strRef>
          </c:cat>
          <c:val>
            <c:numRef>
              <c:f>'Breathing Memory'!$C$5:$C$6</c:f>
              <c:numCache>
                <c:formatCode>General</c:formatCode>
                <c:ptCount val="2"/>
                <c:pt idx="0">
                  <c:v>0.52500000000000002</c:v>
                </c:pt>
                <c:pt idx="1">
                  <c:v>0.13700000000000001</c:v>
                </c:pt>
              </c:numCache>
            </c:numRef>
          </c:val>
          <c:extLst>
            <c:ext xmlns:c16="http://schemas.microsoft.com/office/drawing/2014/chart" uri="{C3380CC4-5D6E-409C-BE32-E72D297353CC}">
              <c16:uniqueId val="{00000000-D9D9-0E4E-BF79-9C136D93BF4F}"/>
            </c:ext>
          </c:extLst>
        </c:ser>
        <c:ser>
          <c:idx val="1"/>
          <c:order val="1"/>
          <c:tx>
            <c:v>Block 2</c:v>
          </c:tx>
          <c:spPr>
            <a:solidFill>
              <a:srgbClr val="BFBFBF"/>
            </a:solidFill>
            <a:ln>
              <a:solidFill>
                <a:schemeClr val="tx1"/>
              </a:solidFill>
            </a:ln>
            <a:effectLst/>
          </c:spPr>
          <c:invertIfNegative val="0"/>
          <c:errBars>
            <c:errBarType val="both"/>
            <c:errValType val="cust"/>
            <c:noEndCap val="0"/>
            <c:plus>
              <c:numRef>
                <c:f>('Breathing Memory'!$D$7,'Breathing Memory'!$D$8)</c:f>
                <c:numCache>
                  <c:formatCode>General</c:formatCode>
                  <c:ptCount val="2"/>
                  <c:pt idx="0">
                    <c:v>2.3E-2</c:v>
                  </c:pt>
                  <c:pt idx="1">
                    <c:v>0.02</c:v>
                  </c:pt>
                </c:numCache>
              </c:numRef>
            </c:plus>
            <c:minus>
              <c:numRef>
                <c:f>('Breathing Memory'!$D$7,'Breathing Memory'!$D$8)</c:f>
                <c:numCache>
                  <c:formatCode>General</c:formatCode>
                  <c:ptCount val="2"/>
                  <c:pt idx="0">
                    <c:v>2.3E-2</c:v>
                  </c:pt>
                  <c:pt idx="1">
                    <c:v>0.02</c:v>
                  </c:pt>
                </c:numCache>
              </c:numRef>
            </c:minus>
            <c:spPr>
              <a:noFill/>
              <a:ln w="9525" cap="flat" cmpd="sng" algn="ctr">
                <a:solidFill>
                  <a:schemeClr val="tx1">
                    <a:lumMod val="65000"/>
                    <a:lumOff val="35000"/>
                  </a:schemeClr>
                </a:solidFill>
                <a:round/>
              </a:ln>
              <a:effectLst/>
            </c:spPr>
          </c:errBars>
          <c:cat>
            <c:strRef>
              <c:f>('Breathing Memory'!$B$5,'Breathing Memory'!$B$6)</c:f>
              <c:strCache>
                <c:ptCount val="2"/>
                <c:pt idx="0">
                  <c:v>Remember</c:v>
                </c:pt>
                <c:pt idx="1">
                  <c:v>Know</c:v>
                </c:pt>
              </c:strCache>
            </c:strRef>
          </c:cat>
          <c:val>
            <c:numRef>
              <c:f>'Breathing Memory'!$C$7:$C$8</c:f>
              <c:numCache>
                <c:formatCode>General</c:formatCode>
                <c:ptCount val="2"/>
                <c:pt idx="0">
                  <c:v>0.45600000000000002</c:v>
                </c:pt>
                <c:pt idx="1">
                  <c:v>0.151</c:v>
                </c:pt>
              </c:numCache>
            </c:numRef>
          </c:val>
          <c:extLst>
            <c:ext xmlns:c16="http://schemas.microsoft.com/office/drawing/2014/chart" uri="{C3380CC4-5D6E-409C-BE32-E72D297353CC}">
              <c16:uniqueId val="{00000001-D9D9-0E4E-BF79-9C136D93BF4F}"/>
            </c:ext>
          </c:extLst>
        </c:ser>
        <c:dLbls>
          <c:showLegendKey val="0"/>
          <c:showVal val="0"/>
          <c:showCatName val="0"/>
          <c:showSerName val="0"/>
          <c:showPercent val="0"/>
          <c:showBubbleSize val="0"/>
        </c:dLbls>
        <c:gapWidth val="219"/>
        <c:overlap val="-27"/>
        <c:axId val="1380342848"/>
        <c:axId val="1393712320"/>
      </c:barChart>
      <c:catAx>
        <c:axId val="138034284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393712320"/>
        <c:crosses val="autoZero"/>
        <c:auto val="1"/>
        <c:lblAlgn val="ctr"/>
        <c:lblOffset val="100"/>
        <c:noMultiLvlLbl val="0"/>
      </c:catAx>
      <c:valAx>
        <c:axId val="139371232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sz="1200">
                    <a:solidFill>
                      <a:schemeClr val="tx1"/>
                    </a:solidFill>
                    <a:latin typeface="Times New Roman" panose="02020603050405020304" pitchFamily="18" charset="0"/>
                    <a:cs typeface="Times New Roman" panose="02020603050405020304" pitchFamily="18" charset="0"/>
                  </a:rPr>
                  <a:t>Memory</a:t>
                </a:r>
                <a:r>
                  <a:rPr lang="en-US" sz="1200" baseline="0">
                    <a:solidFill>
                      <a:schemeClr val="tx1"/>
                    </a:solidFill>
                    <a:latin typeface="Times New Roman" panose="02020603050405020304" pitchFamily="18" charset="0"/>
                    <a:cs typeface="Times New Roman" panose="02020603050405020304" pitchFamily="18" charset="0"/>
                  </a:rPr>
                  <a:t> Accuracy (Hits - FAs)</a:t>
                </a:r>
                <a:endParaRPr lang="en-US" sz="120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38034284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10811-C5C4-0E48-B0E9-B9E429E3CE72}" type="datetimeFigureOut">
              <a:rPr lang="en-US" smtClean="0"/>
              <a:t>6/16/25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8268A5-CEDB-9E47-B3E2-7FF981905192}" type="slidenum">
              <a:rPr lang="en-US" smtClean="0"/>
              <a:t>‹#›</a:t>
            </a:fld>
            <a:endParaRPr lang="en-US"/>
          </a:p>
        </p:txBody>
      </p:sp>
    </p:spTree>
    <p:extLst>
      <p:ext uri="{BB962C8B-B14F-4D97-AF65-F5344CB8AC3E}">
        <p14:creationId xmlns:p14="http://schemas.microsoft.com/office/powerpoint/2010/main" val="2504788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cs typeface="Calibri"/>
              </a:rPr>
              <a:t>Supplemental Figure 1. </a:t>
            </a:r>
            <a:r>
              <a:rPr lang="en-US"/>
              <a:t>The effect of Block and Memory Type on Memory Accuracy. For ”remember” responses, participants across groups remembered more images from the first block as compared to the second. There was no significant difference between block for ”know” responses. Error bars indicate the standard error of the mean. Asterisk indicates a significant difference at </a:t>
            </a:r>
            <a:r>
              <a:rPr lang="en-US" i="1"/>
              <a:t>p </a:t>
            </a:r>
            <a:r>
              <a:rPr lang="en-US" i="0"/>
              <a:t> &lt; .001.</a:t>
            </a:r>
            <a:endParaRPr lang="en-US">
              <a:latin typeface="Calibri"/>
              <a:cs typeface="Calibri"/>
            </a:endParaRPr>
          </a:p>
          <a:p>
            <a:endParaRPr lang="en-US">
              <a:latin typeface="Calibri"/>
              <a:cs typeface="Calibri"/>
            </a:endParaRPr>
          </a:p>
        </p:txBody>
      </p:sp>
      <p:sp>
        <p:nvSpPr>
          <p:cNvPr id="4" name="Slide Number Placeholder 3"/>
          <p:cNvSpPr>
            <a:spLocks noGrp="1"/>
          </p:cNvSpPr>
          <p:nvPr>
            <p:ph type="sldNum" sz="quarter" idx="5"/>
          </p:nvPr>
        </p:nvSpPr>
        <p:spPr/>
        <p:txBody>
          <a:bodyPr/>
          <a:lstStyle/>
          <a:p>
            <a:fld id="{CDF797C0-B6F1-0542-858A-C3B619F5F267}" type="slidenum">
              <a:rPr lang="en-US" smtClean="0"/>
              <a:t>2</a:t>
            </a:fld>
            <a:endParaRPr lang="en-US"/>
          </a:p>
        </p:txBody>
      </p:sp>
    </p:spTree>
    <p:extLst>
      <p:ext uri="{BB962C8B-B14F-4D97-AF65-F5344CB8AC3E}">
        <p14:creationId xmlns:p14="http://schemas.microsoft.com/office/powerpoint/2010/main" val="895091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A0B1E-097E-DC2C-5B63-852777D82D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3BAF79-AAF9-4589-5911-160B453BDB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386303-CE7B-A7B9-441E-211BFE16E32B}"/>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9CCC257A-D62A-0E8A-1CCC-FD58A2DDF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7D164-654D-3589-C3C6-971F86BBE966}"/>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176978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40DD-B5BD-1096-CCDD-8A104AF931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63957C-C54E-62E6-F1D2-7DB88717FB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F51E1-1755-7659-82CE-7F999B005EF8}"/>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1CFC442B-2C62-6F60-50BF-83151550ED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587BBC-69B5-D07D-FA12-49A23DCB645D}"/>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172833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F9D4E6-8D3E-3816-2F61-648E1FADC3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818AA4-C8B6-3BAE-5B64-51F6A64A6D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DF6212-7DDA-9AE2-40BD-92B2E1395626}"/>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0F071BE4-F6CC-4DCA-3AE3-098606DAC6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F6B781-76D2-5BB3-57C4-6BC461F366CB}"/>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3132529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F9087-7E88-7B3B-3555-E18A74BCC8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FD0C73-60DD-FAF5-728E-8BD95433B7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EAF50-BC3E-CFCE-B3CE-82696E5F6719}"/>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4BC65C3D-D2CE-1DA9-6B1D-22F17FCFAE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590B2B-6232-537E-69CE-DEF9B3BE4A88}"/>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3558769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9933B-C38F-6227-EF00-7C715365F4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18B786-A029-91D5-61A7-979F4D4527F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25DF89-4772-F71E-DFFA-BF661E3C3494}"/>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7EC7635A-ED3E-9F02-02D5-D9F985B7C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8BE7B-E5B6-2A38-E849-F787FCF3EC8F}"/>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34725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21D93-3662-FC9B-7FAA-033887C1BA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9389B-C0D3-6B4A-DB0D-215BB31409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38B01A-662B-37A2-F793-FB5F2291D3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305AD2-FB5E-2BF0-D802-681CF650F5FA}"/>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6" name="Footer Placeholder 5">
            <a:extLst>
              <a:ext uri="{FF2B5EF4-FFF2-40B4-BE49-F238E27FC236}">
                <a16:creationId xmlns:a16="http://schemas.microsoft.com/office/drawing/2014/main" id="{DD0047E7-18A8-32A2-F5E9-9498B6F5C3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4EEF22-BAF9-F32C-6DF8-543AA2401DC6}"/>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272374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B66E-2394-0DA7-8D13-4F55E513A9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A92EB3-9780-20E5-1133-8B770CD9C3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F14741-5F6A-61D1-95AF-378EBA0C99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6A55D5D-F82C-8111-C276-6835E81266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BE90CE-C268-1927-58A8-FCEC3A3D1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BE0CDB-9A15-D1E3-F41C-18DA9A4ABB5F}"/>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8" name="Footer Placeholder 7">
            <a:extLst>
              <a:ext uri="{FF2B5EF4-FFF2-40B4-BE49-F238E27FC236}">
                <a16:creationId xmlns:a16="http://schemas.microsoft.com/office/drawing/2014/main" id="{53165E5F-5D19-ED56-9C25-B8DD97363D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6863D1-7030-371D-9EAC-66D8C79EFD3A}"/>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328038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976E-209C-21FD-86E7-E6099BDFDE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CF4D0C-FF01-E009-D783-D6E1C612DEB3}"/>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4" name="Footer Placeholder 3">
            <a:extLst>
              <a:ext uri="{FF2B5EF4-FFF2-40B4-BE49-F238E27FC236}">
                <a16:creationId xmlns:a16="http://schemas.microsoft.com/office/drawing/2014/main" id="{AE2A1943-3FA0-2DC3-3694-E69FB91BB2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82669E-1DD4-90B0-3A32-838B39FF9599}"/>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425750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BB10B9-D434-8B66-3F17-216CEE78D0EE}"/>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3" name="Footer Placeholder 2">
            <a:extLst>
              <a:ext uri="{FF2B5EF4-FFF2-40B4-BE49-F238E27FC236}">
                <a16:creationId xmlns:a16="http://schemas.microsoft.com/office/drawing/2014/main" id="{948C17A3-B576-21A7-F15D-99AD43D66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E4BE08-F46D-56D0-AD95-16C3EDE8CB9A}"/>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211757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515F7-C7D7-FD89-B7E7-F96A93E764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863557-3066-08A3-79F0-283E0AC1F3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FD338E-A921-F25D-8571-CFEDE77CB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696D82-841D-AF0C-963B-3BDA68D942C6}"/>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6" name="Footer Placeholder 5">
            <a:extLst>
              <a:ext uri="{FF2B5EF4-FFF2-40B4-BE49-F238E27FC236}">
                <a16:creationId xmlns:a16="http://schemas.microsoft.com/office/drawing/2014/main" id="{51B4AD32-FA9D-6108-50A7-FBF688A394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B2C485-A055-6511-305E-354755717947}"/>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50743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8A9E6-86A9-18FB-71DE-BFF66FC46D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82FBA04-09B2-1B0C-B466-A727B62A1A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5B9CA2-13A2-45E1-CED1-51E246AF9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EB1419-E1DE-5DFA-2FE7-BFACA9BABA17}"/>
              </a:ext>
            </a:extLst>
          </p:cNvPr>
          <p:cNvSpPr>
            <a:spLocks noGrp="1"/>
          </p:cNvSpPr>
          <p:nvPr>
            <p:ph type="dt" sz="half" idx="10"/>
          </p:nvPr>
        </p:nvSpPr>
        <p:spPr/>
        <p:txBody>
          <a:bodyPr/>
          <a:lstStyle/>
          <a:p>
            <a:fld id="{F99FD639-630F-2C4C-8691-EAE3D2262434}" type="datetimeFigureOut">
              <a:rPr lang="en-US" smtClean="0"/>
              <a:t>6/16/25</a:t>
            </a:fld>
            <a:endParaRPr lang="en-US"/>
          </a:p>
        </p:txBody>
      </p:sp>
      <p:sp>
        <p:nvSpPr>
          <p:cNvPr id="6" name="Footer Placeholder 5">
            <a:extLst>
              <a:ext uri="{FF2B5EF4-FFF2-40B4-BE49-F238E27FC236}">
                <a16:creationId xmlns:a16="http://schemas.microsoft.com/office/drawing/2014/main" id="{D9242AFE-DC45-2A1A-4D85-ABE7ACC439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4EC04A-C9F5-99C7-E7D0-62BA2E8C7A74}"/>
              </a:ext>
            </a:extLst>
          </p:cNvPr>
          <p:cNvSpPr>
            <a:spLocks noGrp="1"/>
          </p:cNvSpPr>
          <p:nvPr>
            <p:ph type="sldNum" sz="quarter" idx="12"/>
          </p:nvPr>
        </p:nvSpPr>
        <p:spPr/>
        <p:txBody>
          <a:bodyPr/>
          <a:lstStyle/>
          <a:p>
            <a:fld id="{66A81949-2AA0-8B47-951D-078AC6FB9839}" type="slidenum">
              <a:rPr lang="en-US" smtClean="0"/>
              <a:t>‹#›</a:t>
            </a:fld>
            <a:endParaRPr lang="en-US"/>
          </a:p>
        </p:txBody>
      </p:sp>
    </p:spTree>
    <p:extLst>
      <p:ext uri="{BB962C8B-B14F-4D97-AF65-F5344CB8AC3E}">
        <p14:creationId xmlns:p14="http://schemas.microsoft.com/office/powerpoint/2010/main" val="353997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4C7666-9A23-508D-89C7-65D856E26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16E54C-2C7F-76F7-C673-6AD837D103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C5249-4360-B9D3-94DA-35236309A9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9FD639-630F-2C4C-8691-EAE3D2262434}" type="datetimeFigureOut">
              <a:rPr lang="en-US" smtClean="0"/>
              <a:t>6/16/25</a:t>
            </a:fld>
            <a:endParaRPr lang="en-US"/>
          </a:p>
        </p:txBody>
      </p:sp>
      <p:sp>
        <p:nvSpPr>
          <p:cNvPr id="5" name="Footer Placeholder 4">
            <a:extLst>
              <a:ext uri="{FF2B5EF4-FFF2-40B4-BE49-F238E27FC236}">
                <a16:creationId xmlns:a16="http://schemas.microsoft.com/office/drawing/2014/main" id="{B0FAA46D-9495-9C8B-CDF8-7F6A7DCC15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38936C6-7B27-1CAA-3FAF-3A50DE07FD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A81949-2AA0-8B47-951D-078AC6FB9839}" type="slidenum">
              <a:rPr lang="en-US" smtClean="0"/>
              <a:t>‹#›</a:t>
            </a:fld>
            <a:endParaRPr lang="en-US"/>
          </a:p>
        </p:txBody>
      </p:sp>
    </p:spTree>
    <p:extLst>
      <p:ext uri="{BB962C8B-B14F-4D97-AF65-F5344CB8AC3E}">
        <p14:creationId xmlns:p14="http://schemas.microsoft.com/office/powerpoint/2010/main" val="3507840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63DED-49BD-FC0D-6D5D-F0AFA6E063A2}"/>
              </a:ext>
            </a:extLst>
          </p:cNvPr>
          <p:cNvSpPr>
            <a:spLocks noGrp="1"/>
          </p:cNvSpPr>
          <p:nvPr>
            <p:ph type="ctrTitle"/>
          </p:nvPr>
        </p:nvSpPr>
        <p:spPr/>
        <p:txBody>
          <a:bodyPr/>
          <a:lstStyle/>
          <a:p>
            <a:r>
              <a:rPr lang="en-US" dirty="0"/>
              <a:t>Supplemental Material</a:t>
            </a:r>
          </a:p>
        </p:txBody>
      </p:sp>
      <p:sp>
        <p:nvSpPr>
          <p:cNvPr id="3" name="Subtitle 2">
            <a:extLst>
              <a:ext uri="{FF2B5EF4-FFF2-40B4-BE49-F238E27FC236}">
                <a16:creationId xmlns:a16="http://schemas.microsoft.com/office/drawing/2014/main" id="{CA8C6BBE-0F0E-1C8D-A6A9-D04F4750E17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3492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F37C199B-0848-14BB-BD92-92FB44F1A062}"/>
              </a:ext>
            </a:extLst>
          </p:cNvPr>
          <p:cNvGraphicFramePr>
            <a:graphicFrameLocks/>
          </p:cNvGraphicFramePr>
          <p:nvPr>
            <p:extLst>
              <p:ext uri="{D42A27DB-BD31-4B8C-83A1-F6EECF244321}">
                <p14:modId xmlns:p14="http://schemas.microsoft.com/office/powerpoint/2010/main" val="3289971889"/>
              </p:ext>
            </p:extLst>
          </p:nvPr>
        </p:nvGraphicFramePr>
        <p:xfrm>
          <a:off x="2114550" y="1114425"/>
          <a:ext cx="8229600" cy="4800599"/>
        </p:xfrm>
        <a:graphic>
          <a:graphicData uri="http://schemas.openxmlformats.org/drawingml/2006/chart">
            <c:chart xmlns:c="http://schemas.openxmlformats.org/drawingml/2006/chart" xmlns:r="http://schemas.openxmlformats.org/officeDocument/2006/relationships" r:id="rId3"/>
          </a:graphicData>
        </a:graphic>
      </p:graphicFrame>
      <p:grpSp>
        <p:nvGrpSpPr>
          <p:cNvPr id="25" name="Group 24">
            <a:extLst>
              <a:ext uri="{FF2B5EF4-FFF2-40B4-BE49-F238E27FC236}">
                <a16:creationId xmlns:a16="http://schemas.microsoft.com/office/drawing/2014/main" id="{D8B0DAF5-7C4C-3CE3-3AEC-D71F70CDC798}"/>
              </a:ext>
            </a:extLst>
          </p:cNvPr>
          <p:cNvGrpSpPr/>
          <p:nvPr/>
        </p:nvGrpSpPr>
        <p:grpSpPr>
          <a:xfrm>
            <a:off x="4082618" y="778522"/>
            <a:ext cx="868680" cy="1053345"/>
            <a:chOff x="2987706" y="2901765"/>
            <a:chExt cx="868680" cy="1053345"/>
          </a:xfrm>
        </p:grpSpPr>
        <p:cxnSp>
          <p:nvCxnSpPr>
            <p:cNvPr id="8" name="Straight Connector 7">
              <a:extLst>
                <a:ext uri="{FF2B5EF4-FFF2-40B4-BE49-F238E27FC236}">
                  <a16:creationId xmlns:a16="http://schemas.microsoft.com/office/drawing/2014/main" id="{18A5378B-D2B8-DEEC-18F4-4CAFB4B156C6}"/>
                </a:ext>
              </a:extLst>
            </p:cNvPr>
            <p:cNvCxnSpPr/>
            <p:nvPr/>
          </p:nvCxnSpPr>
          <p:spPr>
            <a:xfrm flipV="1">
              <a:off x="2987706" y="3315030"/>
              <a:ext cx="0" cy="22860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70D47C18-BB1C-3BE5-C85F-89EFA7F307D2}"/>
                </a:ext>
              </a:extLst>
            </p:cNvPr>
            <p:cNvCxnSpPr/>
            <p:nvPr/>
          </p:nvCxnSpPr>
          <p:spPr>
            <a:xfrm flipV="1">
              <a:off x="3843385" y="3315030"/>
              <a:ext cx="0" cy="64008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481E595A-FAF8-2C9C-EE36-6DE8FCBE4AF8}"/>
                </a:ext>
              </a:extLst>
            </p:cNvPr>
            <p:cNvCxnSpPr/>
            <p:nvPr/>
          </p:nvCxnSpPr>
          <p:spPr>
            <a:xfrm>
              <a:off x="2987706" y="3315030"/>
              <a:ext cx="8686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A2C77E8B-7FEA-BECF-D0A0-ABCF524BFFFA}"/>
                </a:ext>
              </a:extLst>
            </p:cNvPr>
            <p:cNvSpPr txBox="1"/>
            <p:nvPr/>
          </p:nvSpPr>
          <p:spPr>
            <a:xfrm>
              <a:off x="3250595" y="2901765"/>
              <a:ext cx="342902" cy="369332"/>
            </a:xfrm>
            <a:prstGeom prst="rect">
              <a:avLst/>
            </a:prstGeom>
            <a:noFill/>
          </p:spPr>
          <p:txBody>
            <a:bodyPr wrap="square" rtlCol="0">
              <a:spAutoFit/>
            </a:bodyPr>
            <a:lstStyle/>
            <a:p>
              <a:r>
                <a:rPr lang="en-US">
                  <a:latin typeface="Times New Roman" panose="02020603050405020304" pitchFamily="18" charset="0"/>
                  <a:cs typeface="Times New Roman" panose="02020603050405020304" pitchFamily="18" charset="0"/>
                </a:rPr>
                <a:t>*</a:t>
              </a:r>
            </a:p>
          </p:txBody>
        </p:sp>
      </p:grpSp>
    </p:spTree>
    <p:extLst>
      <p:ext uri="{BB962C8B-B14F-4D97-AF65-F5344CB8AC3E}">
        <p14:creationId xmlns:p14="http://schemas.microsoft.com/office/powerpoint/2010/main" val="896683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82</Words>
  <Application>Microsoft Macintosh PowerPoint</Application>
  <PresentationFormat>Widescreen</PresentationFormat>
  <Paragraphs>5</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Calibri</vt:lpstr>
      <vt:lpstr>Times New Roman</vt:lpstr>
      <vt:lpstr>Office Theme</vt:lpstr>
      <vt:lpstr>Supplemental Material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Dugle, Izzy</dc:creator>
  <cp:lastModifiedBy>Dugle, Izzy</cp:lastModifiedBy>
  <cp:revision>1</cp:revision>
  <dcterms:created xsi:type="dcterms:W3CDTF">2025-06-16T16:27:08Z</dcterms:created>
  <dcterms:modified xsi:type="dcterms:W3CDTF">2025-06-16T16:32:16Z</dcterms:modified>
</cp:coreProperties>
</file>