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theme/theme6.xml" ContentType="application/vnd.openxmlformats-officedocument.theme+xml"/>
  <Override PartName="/ppt/slideLayouts/slideLayout7.xml" ContentType="application/vnd.openxmlformats-officedocument.presentationml.slideLayout+xml"/>
  <Override PartName="/ppt/theme/theme7.xml" ContentType="application/vnd.openxmlformats-officedocument.theme+xml"/>
  <Override PartName="/ppt/slideLayouts/slideLayout8.xml" ContentType="application/vnd.openxmlformats-officedocument.presentationml.slideLayout+xml"/>
  <Override PartName="/ppt/theme/theme8.xml" ContentType="application/vnd.openxmlformats-officedocument.theme+xml"/>
  <Override PartName="/ppt/slideLayouts/slideLayout9.xml" ContentType="application/vnd.openxmlformats-officedocument.presentationml.slideLayout+xml"/>
  <Override PartName="/ppt/theme/theme9.xml" ContentType="application/vnd.openxmlformats-officedocument.theme+xml"/>
  <Override PartName="/ppt/slideLayouts/slideLayout10.xml" ContentType="application/vnd.openxmlformats-officedocument.presentationml.slideLayout+xml"/>
  <Override PartName="/ppt/theme/theme10.xml" ContentType="application/vnd.openxmlformats-officedocument.theme+xml"/>
  <Override PartName="/ppt/slideLayouts/slideLayout11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6" r:id="rId5"/>
    <p:sldMasterId id="2147483658" r:id="rId6"/>
    <p:sldMasterId id="2147483660" r:id="rId7"/>
    <p:sldMasterId id="2147483662" r:id="rId8"/>
    <p:sldMasterId id="2147483664" r:id="rId9"/>
    <p:sldMasterId id="2147483666" r:id="rId10"/>
    <p:sldMasterId id="2147483668" r:id="rId11"/>
  </p:sldMasterIdLst>
  <p:notesMasterIdLst>
    <p:notesMasterId r:id="rId15"/>
  </p:notesMasterIdLst>
  <p:sldIdLst>
    <p:sldId id="259" r:id="rId12"/>
    <p:sldId id="260" r:id="rId13"/>
    <p:sldId id="258" r:id="rId14"/>
  </p:sldIdLst>
  <p:sldSz cx="9144000" cy="6858000" type="screen4x3"/>
  <p:notesSz cx="6858000" cy="9144000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3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Master" Target="slideMasters/slideMaster10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0" y="81252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クリックしてスライドを移動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51" name="PlaceHolder 2"/>
          <p:cNvSpPr>
            <a:spLocks noGrp="1" noEditPoints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5900" lvl="0" indent="-215900">
              <a:buNone/>
            </a:pPr>
            <a:r>
              <a:rPr lang="ja-JP" sz="2000" b="0" strike="noStrike">
                <a:solidFill>
                  <a:srgbClr val="000000"/>
                </a:solidFill>
                <a:latin typeface="Arial" panose="020B0604020202020204"/>
              </a:rPr>
              <a:t>クリックしてノートの書式を編集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2" name="PlaceHolder 3"/>
          <p:cNvSpPr>
            <a:spLocks noGrp="1" noEditPoints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&lt;ヘッダー&gt;</a:t>
            </a:r>
          </a:p>
        </p:txBody>
      </p:sp>
      <p:sp>
        <p:nvSpPr>
          <p:cNvPr id="53" name="PlaceHolder 4"/>
          <p:cNvSpPr>
            <a:spLocks noGrp="1" noEditPoints="1"/>
          </p:cNvSpPr>
          <p:nvPr>
            <p:ph type="dt" idx="34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r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  <p:sp>
        <p:nvSpPr>
          <p:cNvPr id="54" name="PlaceHolder 5"/>
          <p:cNvSpPr>
            <a:spLocks noGrp="1" noEditPoints="1"/>
          </p:cNvSpPr>
          <p:nvPr>
            <p:ph type="ftr" idx="35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55" name="PlaceHolder 6"/>
          <p:cNvSpPr>
            <a:spLocks noGrp="1" noEditPoints="1"/>
          </p:cNvSpPr>
          <p:nvPr>
            <p:ph type="sldNum" idx="36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r">
              <a:buNone/>
            </a:pPr>
            <a:fld id="{CA1CD96F-F0F9-4B0A-A6F9-6EEB34C907ED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prstGeom prst="rect">
            <a:avLst/>
          </a:prstGeom>
          <a:ln w="0">
            <a:noFill/>
          </a:ln>
        </p:spPr>
        <p:txBody>
          <a:bodyPr/>
          <a:lstStyle/>
          <a:p>
            <a:endParaRPr/>
          </a:p>
        </p:txBody>
      </p:sp>
      <p:sp>
        <p:nvSpPr>
          <p:cNvPr id="923" name="PlaceHolder 2"/>
          <p:cNvSpPr>
            <a:spLocks noGrp="1" noEditPoints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5900" indent="-215900">
              <a:buNone/>
            </a:pPr>
            <a:endParaRPr lang="en-US" sz="1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24" name="PlaceHolder 3"/>
          <p:cNvSpPr>
            <a:spLocks noGrp="1" noEditPoints="1"/>
          </p:cNvSpPr>
          <p:nvPr>
            <p:ph type="sldNum" idx="40"/>
          </p:nvPr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</a:pPr>
            <a:endParaRPr lang="en-US" sz="1400" b="0" strike="noStrike">
              <a:solidFill>
                <a:srgbClr val="000000"/>
              </a:solidFill>
              <a:latin typeface="游明朝" panose="02020400000000000000" charset="-128"/>
              <a:ea typeface="+mn-ea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5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prstGeom prst="rect">
            <a:avLst/>
          </a:prstGeom>
          <a:ln w="0">
            <a:noFill/>
          </a:ln>
        </p:spPr>
        <p:txBody>
          <a:bodyPr/>
          <a:lstStyle/>
          <a:p>
            <a:endParaRPr/>
          </a:p>
        </p:txBody>
      </p:sp>
      <p:sp>
        <p:nvSpPr>
          <p:cNvPr id="926" name="PlaceHolder 2"/>
          <p:cNvSpPr>
            <a:spLocks noGrp="1" noEditPoints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5900" indent="-215900">
              <a:buNone/>
            </a:pPr>
            <a:endParaRPr lang="en-US" sz="1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27" name="PlaceHolder 3"/>
          <p:cNvSpPr>
            <a:spLocks noGrp="1" noEditPoints="1"/>
          </p:cNvSpPr>
          <p:nvPr>
            <p:ph type="sldNum" idx="41"/>
          </p:nvPr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</a:pPr>
            <a:endParaRPr lang="en-US" sz="1400" b="0" strike="noStrike">
              <a:solidFill>
                <a:srgbClr val="000000"/>
              </a:solidFill>
              <a:latin typeface="游明朝" panose="02020400000000000000" charset="-128"/>
              <a:ea typeface="+mn-ea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9" name="PlaceHolder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0413" cy="3427413"/>
          </a:xfrm>
          <a:prstGeom prst="rect">
            <a:avLst/>
          </a:prstGeom>
          <a:ln w="0">
            <a:noFill/>
          </a:ln>
        </p:spPr>
        <p:txBody>
          <a:bodyPr/>
          <a:lstStyle/>
          <a:p>
            <a:endParaRPr/>
          </a:p>
        </p:txBody>
      </p:sp>
      <p:sp>
        <p:nvSpPr>
          <p:cNvPr id="920" name="PlaceHolder 2"/>
          <p:cNvSpPr>
            <a:spLocks noGrp="1" noEditPoints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t">
            <a:noAutofit/>
          </a:bodyPr>
          <a:lstStyle/>
          <a:p>
            <a:pPr marL="215900" indent="-215900">
              <a:buNone/>
            </a:pPr>
            <a:endParaRPr lang="en-US" sz="18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921" name="PlaceHolder 3"/>
          <p:cNvSpPr>
            <a:spLocks noGrp="1" noEditPoints="1"/>
          </p:cNvSpPr>
          <p:nvPr>
            <p:ph type="sldNum" idx="39"/>
          </p:nvPr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b">
            <a:noAutofit/>
          </a:bodyPr>
          <a:lstStyle/>
          <a:p>
            <a:pPr indent="0">
              <a:buNone/>
            </a:pPr>
            <a:endParaRPr lang="en-US" sz="1400" b="0" strike="noStrike">
              <a:solidFill>
                <a:srgbClr val="000000"/>
              </a:solidFill>
              <a:latin typeface="游明朝" panose="02020400000000000000" charset="-128"/>
              <a:ea typeface="+mn-ea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5" name="PlaceHolder 2"/>
          <p:cNvSpPr>
            <a:spLocks noGrp="1" noEditPoints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lvl="0" indent="0" algn="ctr">
              <a:buNone/>
            </a:pPr>
            <a:endParaRPr lang="en-US" sz="32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PlaceHolder 3"/>
          <p:cNvSpPr>
            <a:spLocks noGrp="1" noEditPoints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4"/>
          <p:cNvSpPr>
            <a:spLocks noGrp="1" noEditPoints="1"/>
          </p:cNvSpPr>
          <p:nvPr>
            <p:ph type="sldNum" idx="2"/>
          </p:nvPr>
        </p:nvSpPr>
        <p:spPr/>
        <p:txBody>
          <a:bodyPr/>
          <a:lstStyle/>
          <a:p>
            <a:fld id="{77C2A675-DA39-4C7E-AF81-33296E392A7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 noEditPoints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2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29"/>
          </p:nvPr>
        </p:nvSpPr>
        <p:spPr/>
        <p:txBody>
          <a:bodyPr/>
          <a:lstStyle/>
          <a:p>
            <a:fld id="{BCEF04E4-46EB-4D31-9623-786DF612B6B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3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3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32"/>
          </p:nvPr>
        </p:nvSpPr>
        <p:spPr/>
        <p:txBody>
          <a:bodyPr/>
          <a:lstStyle/>
          <a:p>
            <a:fld id="{D4514EDD-A16A-4BE2-B125-3B31B3647EF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3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5"/>
          </p:nvPr>
        </p:nvSpPr>
        <p:spPr/>
        <p:txBody>
          <a:bodyPr/>
          <a:lstStyle/>
          <a:p>
            <a:fld id="{09862940-69D2-4EFC-8CA2-34C1B99004C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8"/>
          </p:nvPr>
        </p:nvSpPr>
        <p:spPr/>
        <p:txBody>
          <a:bodyPr/>
          <a:lstStyle/>
          <a:p>
            <a:fld id="{A64132A6-BDF2-4E93-ACF2-5D1363B2EE6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18" name="PlaceHolder 2"/>
          <p:cNvSpPr>
            <a:spLocks noGrp="1" noEditPoints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lvl="0"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4" name="PlaceHolder 3"/>
          <p:cNvSpPr>
            <a:spLocks noGrp="1" noEditPoints="1"/>
          </p:cNvSpPr>
          <p:nvPr>
            <p:ph type="ftr" idx="1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 noEditPoints="1"/>
          </p:cNvSpPr>
          <p:nvPr>
            <p:ph type="sldNum" idx="11"/>
          </p:nvPr>
        </p:nvSpPr>
        <p:spPr/>
        <p:txBody>
          <a:bodyPr/>
          <a:lstStyle/>
          <a:p>
            <a:fld id="{0D2597C6-F492-4C89-AE8E-32F9ED98839A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 noEditPoints="1"/>
          </p:cNvSpPr>
          <p:nvPr>
            <p:ph type="dt" idx="1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1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14"/>
          </p:nvPr>
        </p:nvSpPr>
        <p:spPr/>
        <p:txBody>
          <a:bodyPr/>
          <a:lstStyle/>
          <a:p>
            <a:fld id="{4B845A0F-901E-416A-9874-14F0C680FB6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1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9" name="PlaceHolder 2"/>
          <p:cNvSpPr>
            <a:spLocks noGrp="1" noEditPoints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lvl="0"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30" name="PlaceHolder 3"/>
          <p:cNvSpPr>
            <a:spLocks noGrp="1" noEditPoints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lvl="0" indent="0">
              <a:lnSpc>
                <a:spcPct val="90000"/>
              </a:lnSpc>
              <a:spcBef>
                <a:spcPts val="1415"/>
              </a:spcBef>
              <a:buNone/>
            </a:pP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 noEditPoints="1"/>
          </p:cNvSpPr>
          <p:nvPr>
            <p:ph type="ftr" idx="1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 noEditPoints="1"/>
          </p:cNvSpPr>
          <p:nvPr>
            <p:ph type="sldNum" idx="17"/>
          </p:nvPr>
        </p:nvSpPr>
        <p:spPr/>
        <p:txBody>
          <a:bodyPr/>
          <a:lstStyle/>
          <a:p>
            <a:fld id="{8011742A-4265-46DD-A5F0-A6FF28FC8B78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 noEditPoints="1"/>
          </p:cNvSpPr>
          <p:nvPr>
            <p:ph type="dt" idx="1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1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20"/>
          </p:nvPr>
        </p:nvSpPr>
        <p:spPr/>
        <p:txBody>
          <a:bodyPr/>
          <a:lstStyle/>
          <a:p>
            <a:fld id="{850E606C-EC0B-4BAE-BE09-798003E74C5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2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3" name="PlaceHolder 2"/>
          <p:cNvSpPr>
            <a:spLocks noGrp="1" noEditPoints="1"/>
          </p:cNvSpPr>
          <p:nvPr>
            <p:ph type="ftr" idx="2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 noEditPoints="1"/>
          </p:cNvSpPr>
          <p:nvPr>
            <p:ph type="sldNum" idx="23"/>
          </p:nvPr>
        </p:nvSpPr>
        <p:spPr/>
        <p:txBody>
          <a:bodyPr/>
          <a:lstStyle/>
          <a:p>
            <a:fld id="{44ADDFB1-24CF-4DA0-A6F9-26A3F120E6B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 noEditPoints="1"/>
          </p:cNvSpPr>
          <p:nvPr>
            <p:ph type="dt" idx="2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 noEditPoints="1"/>
          </p:cNvSpPr>
          <p:nvPr>
            <p:ph type="ftr" idx="2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 noEditPoints="1"/>
          </p:cNvSpPr>
          <p:nvPr>
            <p:ph type="sldNum" idx="26"/>
          </p:nvPr>
        </p:nvSpPr>
        <p:spPr/>
        <p:txBody>
          <a:bodyPr/>
          <a:lstStyle/>
          <a:p>
            <a:fld id="{A5BA83EE-726C-41EC-B38E-7263C2FE2E5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 noEditPoints="1"/>
          </p:cNvSpPr>
          <p:nvPr>
            <p:ph type="dt" idx="2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" name="PlaceHolder 2"/>
          <p:cNvSpPr>
            <a:spLocks noGrp="1" noEditPoints="1"/>
          </p:cNvSpPr>
          <p:nvPr>
            <p:ph type="ftr" idx="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3" name="PlaceHolder 3"/>
          <p:cNvSpPr>
            <a:spLocks noGrp="1" noEditPoints="1"/>
          </p:cNvSpPr>
          <p:nvPr>
            <p:ph type="sldNum" idx="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43ED92C5-592C-42AB-BB23-492F9BFFE8AD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" name="PlaceHolder 4"/>
          <p:cNvSpPr>
            <a:spLocks noGrp="1" noEditPoints="1"/>
          </p:cNvSpPr>
          <p:nvPr>
            <p:ph type="dt" idx="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 noEditPoints="1"/>
          </p:cNvSpPr>
          <p:nvPr>
            <p:ph type="ftr" idx="28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45" name="PlaceHolder 2"/>
          <p:cNvSpPr>
            <a:spLocks noGrp="1" noEditPoints="1"/>
          </p:cNvSpPr>
          <p:nvPr>
            <p:ph type="sldNum" idx="29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CA617120-94C2-45F2-9E16-63C3E97EFA06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6" name="PlaceHolder 3"/>
          <p:cNvSpPr>
            <a:spLocks noGrp="1" noEditPoints="1"/>
          </p:cNvSpPr>
          <p:nvPr>
            <p:ph type="dt" idx="30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 noEditPoints="1"/>
          </p:cNvSpPr>
          <p:nvPr>
            <p:ph type="ftr" idx="31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48" name="PlaceHolder 2"/>
          <p:cNvSpPr>
            <a:spLocks noGrp="1" noEditPoints="1"/>
          </p:cNvSpPr>
          <p:nvPr>
            <p:ph type="sldNum" idx="32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80AE3232-5F6E-4862-8B69-BDBA176CE09D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9" name="PlaceHolder 3"/>
          <p:cNvSpPr>
            <a:spLocks noGrp="1" noEditPoints="1"/>
          </p:cNvSpPr>
          <p:nvPr>
            <p:ph type="dt" idx="33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 noEditPoints="1"/>
          </p:cNvSpPr>
          <p:nvPr>
            <p:ph type="ftr" idx="4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7" name="PlaceHolder 2"/>
          <p:cNvSpPr>
            <a:spLocks noGrp="1" noEditPoints="1"/>
          </p:cNvSpPr>
          <p:nvPr>
            <p:ph type="sldNum" idx="5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C4103D8B-CC2E-4B08-B4EE-086DA3FA31E8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8" name="PlaceHolder 3"/>
          <p:cNvSpPr>
            <a:spLocks noGrp="1" noEditPoints="1"/>
          </p:cNvSpPr>
          <p:nvPr>
            <p:ph type="dt" idx="6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 noEditPoints="1"/>
          </p:cNvSpPr>
          <p:nvPr>
            <p:ph type="ftr" idx="7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10" name="PlaceHolder 2"/>
          <p:cNvSpPr>
            <a:spLocks noGrp="1" noEditPoints="1"/>
          </p:cNvSpPr>
          <p:nvPr>
            <p:ph type="sldNum" idx="8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31D621CD-0424-41EF-92F5-0E22EA99A0CC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11" name="PlaceHolder 3"/>
          <p:cNvSpPr>
            <a:spLocks noGrp="1" noEditPoints="1"/>
          </p:cNvSpPr>
          <p:nvPr>
            <p:ph type="dt" idx="9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13" name="PlaceHolder 2"/>
          <p:cNvSpPr>
            <a:spLocks noGrp="1" noEditPoints="1"/>
          </p:cNvSpPr>
          <p:nvPr>
            <p:ph type="body"/>
          </p:nvPr>
        </p:nvSpPr>
        <p:spPr>
          <a:xfrm>
            <a:off x="457200" y="1604520"/>
            <a:ext cx="822888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14" name="PlaceHolder 3"/>
          <p:cNvSpPr>
            <a:spLocks noGrp="1" noEditPoints="1"/>
          </p:cNvSpPr>
          <p:nvPr>
            <p:ph type="ftr" idx="10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15" name="PlaceHolder 4"/>
          <p:cNvSpPr>
            <a:spLocks noGrp="1" noEditPoints="1"/>
          </p:cNvSpPr>
          <p:nvPr>
            <p:ph type="sldNum" idx="11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7CF3C74E-CCE8-4576-B195-89B93FBBB8F1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16" name="PlaceHolder 5"/>
          <p:cNvSpPr>
            <a:spLocks noGrp="1" noEditPoints="1"/>
          </p:cNvSpPr>
          <p:nvPr>
            <p:ph type="dt" idx="12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 noEditPoints="1"/>
          </p:cNvSpPr>
          <p:nvPr>
            <p:ph type="ftr" idx="13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20" name="PlaceHolder 2"/>
          <p:cNvSpPr>
            <a:spLocks noGrp="1" noEditPoints="1"/>
          </p:cNvSpPr>
          <p:nvPr>
            <p:ph type="sldNum" idx="14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585EB2FF-2D8C-45BD-AA6A-1217B4A46798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21" name="PlaceHolder 3"/>
          <p:cNvSpPr>
            <a:spLocks noGrp="1" noEditPoints="1"/>
          </p:cNvSpPr>
          <p:nvPr>
            <p:ph type="dt" idx="15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3" name="PlaceHolder 2"/>
          <p:cNvSpPr>
            <a:spLocks noGrp="1" noEditPoints="1"/>
          </p:cNvSpPr>
          <p:nvPr>
            <p:ph type="body"/>
          </p:nvPr>
        </p:nvSpPr>
        <p:spPr>
          <a:xfrm>
            <a:off x="45720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4" name="PlaceHolder 3"/>
          <p:cNvSpPr>
            <a:spLocks noGrp="1" noEditPoints="1"/>
          </p:cNvSpPr>
          <p:nvPr>
            <p:ph type="body"/>
          </p:nvPr>
        </p:nvSpPr>
        <p:spPr>
          <a:xfrm>
            <a:off x="4674240" y="1604520"/>
            <a:ext cx="4015440" cy="39769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92222"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25" name="PlaceHolder 4"/>
          <p:cNvSpPr>
            <a:spLocks noGrp="1" noEditPoints="1"/>
          </p:cNvSpPr>
          <p:nvPr>
            <p:ph type="ftr" idx="16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26" name="PlaceHolder 5"/>
          <p:cNvSpPr>
            <a:spLocks noGrp="1" noEditPoints="1"/>
          </p:cNvSpPr>
          <p:nvPr>
            <p:ph type="sldNum" idx="17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E0523533-FFFA-4A88-A8B0-53A26DC41E9B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27" name="PlaceHolder 6"/>
          <p:cNvSpPr>
            <a:spLocks noGrp="1" noEditPoints="1"/>
          </p:cNvSpPr>
          <p:nvPr>
            <p:ph type="dt" idx="18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 noEditPoints="1"/>
          </p:cNvSpPr>
          <p:nvPr>
            <p:ph type="ftr" idx="19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32" name="PlaceHolder 2"/>
          <p:cNvSpPr>
            <a:spLocks noGrp="1" noEditPoints="1"/>
          </p:cNvSpPr>
          <p:nvPr>
            <p:ph type="sldNum" idx="20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C582C286-0519-4B68-BB3B-1DCC89DBCF45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3" name="PlaceHolder 3"/>
          <p:cNvSpPr>
            <a:spLocks noGrp="1" noEditPoints="1"/>
          </p:cNvSpPr>
          <p:nvPr>
            <p:ph type="dt" idx="21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8880" cy="11444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44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44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35" name="PlaceHolder 2"/>
          <p:cNvSpPr>
            <a:spLocks noGrp="1" noEditPoints="1"/>
          </p:cNvSpPr>
          <p:nvPr>
            <p:ph type="ftr" idx="22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36" name="PlaceHolder 3"/>
          <p:cNvSpPr>
            <a:spLocks noGrp="1" noEditPoints="1"/>
          </p:cNvSpPr>
          <p:nvPr>
            <p:ph type="sldNum" idx="23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23A6EA54-C367-4C35-A69E-ACA63E1A3042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37" name="PlaceHolder 4"/>
          <p:cNvSpPr>
            <a:spLocks noGrp="1" noEditPoints="1"/>
          </p:cNvSpPr>
          <p:nvPr>
            <p:ph type="dt" idx="24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 noEditPoints="1"/>
          </p:cNvSpPr>
          <p:nvPr>
            <p:ph type="ftr" idx="25"/>
          </p:nvPr>
        </p:nvSpPr>
        <p:spPr>
          <a:xfrm>
            <a:off x="3124080" y="6356520"/>
            <a:ext cx="289404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&lt;フッター&gt;</a:t>
            </a:r>
          </a:p>
        </p:txBody>
      </p:sp>
      <p:sp>
        <p:nvSpPr>
          <p:cNvPr id="40" name="PlaceHolder 2"/>
          <p:cNvSpPr>
            <a:spLocks noGrp="1" noEditPoints="1"/>
          </p:cNvSpPr>
          <p:nvPr>
            <p:ph type="sldNum" idx="26"/>
          </p:nvPr>
        </p:nvSpPr>
        <p:spPr>
          <a:xfrm>
            <a:off x="655308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pos="0" algn="l"/>
              </a:tabLst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fld id="{27825587-0FC0-4ADB-A65E-D94B9CDEB48B}" type="slidenum"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‹#›</a:t>
            </a:fld>
            <a:endParaRPr lang="en-US" sz="1400" b="0" strike="noStrike">
              <a:solidFill>
                <a:srgbClr val="000000"/>
              </a:solidFill>
              <a:latin typeface="游明朝" panose="02020400000000000000" charset="-128"/>
            </a:endParaRPr>
          </a:p>
        </p:txBody>
      </p:sp>
      <p:sp>
        <p:nvSpPr>
          <p:cNvPr id="41" name="PlaceHolder 3"/>
          <p:cNvSpPr>
            <a:spLocks noGrp="1" noEditPoints="1"/>
          </p:cNvSpPr>
          <p:nvPr>
            <p:ph type="dt" idx="27"/>
          </p:nvPr>
        </p:nvSpPr>
        <p:spPr>
          <a:xfrm>
            <a:off x="457200" y="6356520"/>
            <a:ext cx="2132280" cy="363600"/>
          </a:xfrm>
          <a:prstGeom prst="rect">
            <a:avLst/>
          </a:prstGeom>
          <a:noFill/>
          <a:ln w="0">
            <a:noFill/>
          </a:ln>
        </p:spPr>
        <p:txBody>
          <a:bodyPr lIns="91440" tIns="45720" rIns="91440" bIns="45720" anchor="ctr">
            <a:noAutofit/>
          </a:bodyPr>
          <a:lstStyle>
            <a:lvl1pPr indent="0">
              <a:buNone/>
              <a:defRPr lang="en-US" sz="1400" b="0" strike="noStrike">
                <a:solidFill>
                  <a:srgbClr val="000000"/>
                </a:solidFill>
                <a:latin typeface="游明朝" panose="02020400000000000000" charset="-128"/>
              </a:defRPr>
            </a:lvl1pPr>
          </a:lstStyle>
          <a:p>
            <a:pPr indent="0">
              <a:buNone/>
            </a:pPr>
            <a:r>
              <a:rPr lang="en-US" sz="1400" b="0" strike="noStrike">
                <a:solidFill>
                  <a:srgbClr val="000000"/>
                </a:solidFill>
                <a:latin typeface="游明朝" panose="02020400000000000000" charset="-128"/>
              </a:rPr>
              <a:t>&lt;日付/時刻&gt;</a:t>
            </a:r>
          </a:p>
        </p:txBody>
      </p:sp>
      <p:sp>
        <p:nvSpPr>
          <p:cNvPr id="42" name="PlaceHolder 4"/>
          <p:cNvSpPr>
            <a:spLocks noGrp="1" noEditPoints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クリックしてタイトルテキストを編集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  <p:sp>
        <p:nvSpPr>
          <p:cNvPr id="43" name="PlaceHolder 5"/>
          <p:cNvSpPr>
            <a:spLocks noGrp="1" noEditPoints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1800" lvl="0" indent="-323850">
              <a:lnSpc>
                <a:spcPct val="90000"/>
              </a:lnSpc>
              <a:spcBef>
                <a:spcPts val="141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ja-JP" sz="2800" b="0" strike="noStrike">
                <a:solidFill>
                  <a:schemeClr val="dk1"/>
                </a:solidFill>
                <a:latin typeface="Calibri" panose="020F0502020204030204"/>
              </a:rPr>
              <a:t>クリックしてアウトラインのテキストを編集</a:t>
            </a:r>
            <a:endParaRPr lang="en-US" sz="2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864235" lvl="1" indent="-323850">
              <a:lnSpc>
                <a:spcPct val="90000"/>
              </a:lnSpc>
              <a:spcBef>
                <a:spcPts val="113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2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296035" lvl="2" indent="-28829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3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1727835" lvl="3" indent="-215900">
              <a:lnSpc>
                <a:spcPct val="90000"/>
              </a:lnSpc>
              <a:spcBef>
                <a:spcPts val="565"/>
              </a:spcBef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en-US" sz="1800" b="0" strike="noStrike">
                <a:solidFill>
                  <a:schemeClr val="dk1"/>
                </a:solidFill>
                <a:latin typeface="Calibri" panose="020F0502020204030204"/>
              </a:rPr>
              <a:t>4</a:t>
            </a:r>
            <a:r>
              <a:rPr lang="ja-JP" sz="18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18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160270" lvl="4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5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2592070" lvl="5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6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  <a:p>
            <a:pPr marL="3023870" lvl="6" indent="-215900">
              <a:lnSpc>
                <a:spcPct val="90000"/>
              </a:lnSpc>
              <a:spcBef>
                <a:spcPts val="285"/>
              </a:spcBef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en-US" sz="2000" b="0" strike="noStrike">
                <a:solidFill>
                  <a:schemeClr val="dk1"/>
                </a:solidFill>
                <a:latin typeface="Calibri" panose="020F0502020204030204"/>
              </a:rPr>
              <a:t>7</a:t>
            </a:r>
            <a:r>
              <a:rPr lang="ja-JP" sz="2000" b="0" strike="noStrike">
                <a:solidFill>
                  <a:schemeClr val="dk1"/>
                </a:solidFill>
                <a:latin typeface="Calibri" panose="020F0502020204030204"/>
              </a:rPr>
              <a:t>レベル目のアウトライン</a:t>
            </a:r>
            <a:endParaRPr lang="en-US" sz="2000" b="0" strike="noStrike">
              <a:solidFill>
                <a:schemeClr val="dk1"/>
              </a:solidFill>
              <a:latin typeface="Calibri" panose="020F050202020403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1" name="Group 4"/>
          <p:cNvGrpSpPr/>
          <p:nvPr/>
        </p:nvGrpSpPr>
        <p:grpSpPr>
          <a:xfrm>
            <a:off x="1366920" y="223920"/>
            <a:ext cx="6408720" cy="6408720"/>
            <a:chOff x="1366920" y="223920"/>
            <a:chExt cx="6408720" cy="6408720"/>
          </a:xfrm>
        </p:grpSpPr>
        <p:sp>
          <p:nvSpPr>
            <p:cNvPr id="182" name="AutoShape 3"/>
            <p:cNvSpPr/>
            <p:nvPr/>
          </p:nvSpPr>
          <p:spPr>
            <a:xfrm>
              <a:off x="1366920" y="223920"/>
              <a:ext cx="6408720" cy="64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3" name="Rectangle 5"/>
            <p:cNvSpPr/>
            <p:nvPr/>
          </p:nvSpPr>
          <p:spPr>
            <a:xfrm>
              <a:off x="1376280" y="5184720"/>
              <a:ext cx="293760" cy="13176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4" name="Line 6"/>
            <p:cNvSpPr/>
            <p:nvPr/>
          </p:nvSpPr>
          <p:spPr>
            <a:xfrm>
              <a:off x="1376280" y="5279760"/>
              <a:ext cx="29520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5" name="Line 7"/>
            <p:cNvSpPr/>
            <p:nvPr/>
          </p:nvSpPr>
          <p:spPr>
            <a:xfrm flipV="1">
              <a:off x="1519200" y="5317920"/>
              <a:ext cx="360" cy="475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6" name="Line 8"/>
            <p:cNvSpPr/>
            <p:nvPr/>
          </p:nvSpPr>
          <p:spPr>
            <a:xfrm flipV="1">
              <a:off x="1519200" y="5041800"/>
              <a:ext cx="360" cy="1429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7" name="Oval 9"/>
            <p:cNvSpPr/>
            <p:nvPr/>
          </p:nvSpPr>
          <p:spPr>
            <a:xfrm>
              <a:off x="1500120" y="4906800"/>
              <a:ext cx="36720" cy="3816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3680" rIns="90000" bIns="1368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8" name="Oval 10"/>
            <p:cNvSpPr/>
            <p:nvPr/>
          </p:nvSpPr>
          <p:spPr>
            <a:xfrm>
              <a:off x="1500120" y="1225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89" name="Oval 11"/>
            <p:cNvSpPr/>
            <p:nvPr/>
          </p:nvSpPr>
          <p:spPr>
            <a:xfrm>
              <a:off x="1500120" y="996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0" name="Oval 12"/>
            <p:cNvSpPr/>
            <p:nvPr/>
          </p:nvSpPr>
          <p:spPr>
            <a:xfrm>
              <a:off x="1500120" y="453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1" name="Rectangle 13"/>
            <p:cNvSpPr/>
            <p:nvPr/>
          </p:nvSpPr>
          <p:spPr>
            <a:xfrm>
              <a:off x="2502000" y="6329520"/>
              <a:ext cx="36720" cy="29376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2" name="Line 14"/>
            <p:cNvSpPr/>
            <p:nvPr/>
          </p:nvSpPr>
          <p:spPr>
            <a:xfrm flipV="1">
              <a:off x="2520720" y="6329160"/>
              <a:ext cx="360" cy="29520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3" name="Line 15"/>
            <p:cNvSpPr/>
            <p:nvPr/>
          </p:nvSpPr>
          <p:spPr>
            <a:xfrm>
              <a:off x="2501640" y="6481440"/>
              <a:ext cx="3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4" name="Line 16"/>
            <p:cNvSpPr/>
            <p:nvPr/>
          </p:nvSpPr>
          <p:spPr>
            <a:xfrm>
              <a:off x="2539800" y="6481440"/>
              <a:ext cx="5724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5" name="Oval 17"/>
            <p:cNvSpPr/>
            <p:nvPr/>
          </p:nvSpPr>
          <p:spPr>
            <a:xfrm>
              <a:off x="264492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6" name="Oval 18"/>
            <p:cNvSpPr/>
            <p:nvPr/>
          </p:nvSpPr>
          <p:spPr>
            <a:xfrm>
              <a:off x="287352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7" name="Oval 19"/>
            <p:cNvSpPr/>
            <p:nvPr/>
          </p:nvSpPr>
          <p:spPr>
            <a:xfrm>
              <a:off x="259704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8" name="Oval 20"/>
            <p:cNvSpPr/>
            <p:nvPr/>
          </p:nvSpPr>
          <p:spPr>
            <a:xfrm>
              <a:off x="725328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99" name="Oval 21"/>
            <p:cNvSpPr/>
            <p:nvPr/>
          </p:nvSpPr>
          <p:spPr>
            <a:xfrm>
              <a:off x="356076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00" name="Line 22"/>
            <p:cNvSpPr/>
            <p:nvPr/>
          </p:nvSpPr>
          <p:spPr>
            <a:xfrm>
              <a:off x="2501640" y="5546520"/>
              <a:ext cx="38163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01" name="Line 23"/>
            <p:cNvSpPr/>
            <p:nvPr/>
          </p:nvSpPr>
          <p:spPr>
            <a:xfrm>
              <a:off x="250164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02" name="Line 24"/>
            <p:cNvSpPr/>
            <p:nvPr/>
          </p:nvSpPr>
          <p:spPr>
            <a:xfrm>
              <a:off x="377028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03" name="Line 25"/>
            <p:cNvSpPr/>
            <p:nvPr/>
          </p:nvSpPr>
          <p:spPr>
            <a:xfrm>
              <a:off x="504972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04" name="Line 26"/>
            <p:cNvSpPr/>
            <p:nvPr/>
          </p:nvSpPr>
          <p:spPr>
            <a:xfrm>
              <a:off x="631800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05" name="Rectangle 27"/>
            <p:cNvSpPr/>
            <p:nvPr/>
          </p:nvSpPr>
          <p:spPr>
            <a:xfrm>
              <a:off x="2466000" y="5708520"/>
              <a:ext cx="702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0</a:t>
              </a:r>
            </a:p>
          </p:txBody>
        </p:sp>
        <p:sp>
          <p:nvSpPr>
            <p:cNvPr id="206" name="Rectangle 28"/>
            <p:cNvSpPr/>
            <p:nvPr/>
          </p:nvSpPr>
          <p:spPr>
            <a:xfrm>
              <a:off x="3629160" y="5708520"/>
              <a:ext cx="2804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2000</a:t>
              </a:r>
            </a:p>
          </p:txBody>
        </p:sp>
        <p:sp>
          <p:nvSpPr>
            <p:cNvPr id="207" name="Rectangle 29"/>
            <p:cNvSpPr/>
            <p:nvPr/>
          </p:nvSpPr>
          <p:spPr>
            <a:xfrm>
              <a:off x="4908600" y="5708520"/>
              <a:ext cx="2804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4000</a:t>
              </a:r>
            </a:p>
          </p:txBody>
        </p:sp>
        <p:sp>
          <p:nvSpPr>
            <p:cNvPr id="208" name="Rectangle 30"/>
            <p:cNvSpPr/>
            <p:nvPr/>
          </p:nvSpPr>
          <p:spPr>
            <a:xfrm>
              <a:off x="6177240" y="5708520"/>
              <a:ext cx="2804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6000</a:t>
              </a:r>
            </a:p>
          </p:txBody>
        </p:sp>
        <p:sp>
          <p:nvSpPr>
            <p:cNvPr id="209" name="Line 31"/>
            <p:cNvSpPr/>
            <p:nvPr/>
          </p:nvSpPr>
          <p:spPr>
            <a:xfrm flipV="1">
              <a:off x="2301840" y="1511280"/>
              <a:ext cx="360" cy="39304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080" rIns="90000" bIns="108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10" name="Line 32"/>
            <p:cNvSpPr/>
            <p:nvPr/>
          </p:nvSpPr>
          <p:spPr>
            <a:xfrm flipH="1">
              <a:off x="2234880" y="544176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11" name="Line 33"/>
            <p:cNvSpPr/>
            <p:nvPr/>
          </p:nvSpPr>
          <p:spPr>
            <a:xfrm flipH="1">
              <a:off x="2234880" y="445896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12" name="Line 34"/>
            <p:cNvSpPr/>
            <p:nvPr/>
          </p:nvSpPr>
          <p:spPr>
            <a:xfrm flipH="1">
              <a:off x="2234880" y="347652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13" name="Line 35"/>
            <p:cNvSpPr/>
            <p:nvPr/>
          </p:nvSpPr>
          <p:spPr>
            <a:xfrm flipH="1">
              <a:off x="2234880" y="249372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14" name="Line 36"/>
            <p:cNvSpPr/>
            <p:nvPr/>
          </p:nvSpPr>
          <p:spPr>
            <a:xfrm flipH="1">
              <a:off x="2234880" y="151128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15" name="Rectangle 37"/>
            <p:cNvSpPr/>
            <p:nvPr/>
          </p:nvSpPr>
          <p:spPr>
            <a:xfrm>
              <a:off x="2061000" y="5384880"/>
              <a:ext cx="702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0</a:t>
              </a:r>
            </a:p>
          </p:txBody>
        </p:sp>
        <p:sp>
          <p:nvSpPr>
            <p:cNvPr id="216" name="Rectangle 38"/>
            <p:cNvSpPr/>
            <p:nvPr/>
          </p:nvSpPr>
          <p:spPr>
            <a:xfrm>
              <a:off x="1924560" y="440208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100</a:t>
              </a:r>
            </a:p>
          </p:txBody>
        </p:sp>
        <p:sp>
          <p:nvSpPr>
            <p:cNvPr id="217" name="Rectangle 39"/>
            <p:cNvSpPr/>
            <p:nvPr/>
          </p:nvSpPr>
          <p:spPr>
            <a:xfrm>
              <a:off x="1924560" y="342900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200</a:t>
              </a:r>
            </a:p>
          </p:txBody>
        </p:sp>
        <p:sp>
          <p:nvSpPr>
            <p:cNvPr id="218" name="Rectangle 40"/>
            <p:cNvSpPr/>
            <p:nvPr/>
          </p:nvSpPr>
          <p:spPr>
            <a:xfrm>
              <a:off x="1924560" y="244620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300</a:t>
              </a:r>
            </a:p>
          </p:txBody>
        </p:sp>
        <p:sp>
          <p:nvSpPr>
            <p:cNvPr id="219" name="Rectangle 41"/>
            <p:cNvSpPr/>
            <p:nvPr/>
          </p:nvSpPr>
          <p:spPr>
            <a:xfrm>
              <a:off x="1924560" y="146376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400</a:t>
              </a:r>
            </a:p>
          </p:txBody>
        </p:sp>
        <p:sp>
          <p:nvSpPr>
            <p:cNvPr id="220" name="Rectangle 42"/>
            <p:cNvSpPr/>
            <p:nvPr/>
          </p:nvSpPr>
          <p:spPr>
            <a:xfrm>
              <a:off x="2301840" y="844560"/>
              <a:ext cx="5159520" cy="47008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1" name="Rectangle 43"/>
            <p:cNvSpPr/>
            <p:nvPr/>
          </p:nvSpPr>
          <p:spPr>
            <a:xfrm>
              <a:off x="4548240" y="6014880"/>
              <a:ext cx="6746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PSA (ng/ml)</a:t>
              </a:r>
            </a:p>
          </p:txBody>
        </p:sp>
        <p:sp>
          <p:nvSpPr>
            <p:cNvPr id="222" name="Rectangle 44"/>
            <p:cNvSpPr/>
            <p:nvPr/>
          </p:nvSpPr>
          <p:spPr>
            <a:xfrm rot="16200000">
              <a:off x="1441800" y="3116160"/>
              <a:ext cx="6879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NSE (ng/ml)</a:t>
              </a:r>
            </a:p>
          </p:txBody>
        </p:sp>
        <p:sp>
          <p:nvSpPr>
            <p:cNvPr id="223" name="Line 45"/>
            <p:cNvSpPr/>
            <p:nvPr/>
          </p:nvSpPr>
          <p:spPr>
            <a:xfrm flipV="1">
              <a:off x="250164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4" name="Line 46"/>
            <p:cNvSpPr/>
            <p:nvPr/>
          </p:nvSpPr>
          <p:spPr>
            <a:xfrm flipV="1">
              <a:off x="377028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5" name="Line 47"/>
            <p:cNvSpPr/>
            <p:nvPr/>
          </p:nvSpPr>
          <p:spPr>
            <a:xfrm flipV="1">
              <a:off x="504972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6" name="Line 48"/>
            <p:cNvSpPr/>
            <p:nvPr/>
          </p:nvSpPr>
          <p:spPr>
            <a:xfrm flipV="1">
              <a:off x="631800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7" name="Line 49"/>
            <p:cNvSpPr/>
            <p:nvPr/>
          </p:nvSpPr>
          <p:spPr>
            <a:xfrm>
              <a:off x="2301840" y="544176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8" name="Line 50"/>
            <p:cNvSpPr/>
            <p:nvPr/>
          </p:nvSpPr>
          <p:spPr>
            <a:xfrm>
              <a:off x="2301840" y="445896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29" name="Line 51"/>
            <p:cNvSpPr/>
            <p:nvPr/>
          </p:nvSpPr>
          <p:spPr>
            <a:xfrm>
              <a:off x="2301840" y="347652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0" name="Line 52"/>
            <p:cNvSpPr/>
            <p:nvPr/>
          </p:nvSpPr>
          <p:spPr>
            <a:xfrm>
              <a:off x="2301840" y="249372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1" name="Line 53"/>
            <p:cNvSpPr/>
            <p:nvPr/>
          </p:nvSpPr>
          <p:spPr>
            <a:xfrm>
              <a:off x="2301840" y="151128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2" name="Rectangle 54"/>
            <p:cNvSpPr/>
            <p:nvPr/>
          </p:nvSpPr>
          <p:spPr>
            <a:xfrm>
              <a:off x="2301840" y="844560"/>
              <a:ext cx="5159520" cy="47008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3" name="Oval 55"/>
            <p:cNvSpPr/>
            <p:nvPr/>
          </p:nvSpPr>
          <p:spPr>
            <a:xfrm>
              <a:off x="2521080" y="53370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4" name="Oval 56"/>
            <p:cNvSpPr/>
            <p:nvPr/>
          </p:nvSpPr>
          <p:spPr>
            <a:xfrm>
              <a:off x="2482920" y="50418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5" name="Oval 57"/>
            <p:cNvSpPr/>
            <p:nvPr/>
          </p:nvSpPr>
          <p:spPr>
            <a:xfrm>
              <a:off x="2521080" y="5146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6" name="Oval 58"/>
            <p:cNvSpPr/>
            <p:nvPr/>
          </p:nvSpPr>
          <p:spPr>
            <a:xfrm>
              <a:off x="248292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7" name="Oval 59"/>
            <p:cNvSpPr/>
            <p:nvPr/>
          </p:nvSpPr>
          <p:spPr>
            <a:xfrm>
              <a:off x="2568600" y="5261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8" name="Oval 60"/>
            <p:cNvSpPr/>
            <p:nvPr/>
          </p:nvSpPr>
          <p:spPr>
            <a:xfrm>
              <a:off x="2502000" y="5156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39" name="Oval 61"/>
            <p:cNvSpPr/>
            <p:nvPr/>
          </p:nvSpPr>
          <p:spPr>
            <a:xfrm>
              <a:off x="2521080" y="5346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0" name="Oval 62"/>
            <p:cNvSpPr/>
            <p:nvPr/>
          </p:nvSpPr>
          <p:spPr>
            <a:xfrm>
              <a:off x="248292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1" name="Oval 63"/>
            <p:cNvSpPr/>
            <p:nvPr/>
          </p:nvSpPr>
          <p:spPr>
            <a:xfrm>
              <a:off x="2482920" y="4906800"/>
              <a:ext cx="36720" cy="3816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3680" rIns="90000" bIns="1368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2" name="Oval 64"/>
            <p:cNvSpPr/>
            <p:nvPr/>
          </p:nvSpPr>
          <p:spPr>
            <a:xfrm>
              <a:off x="2482920" y="52038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3" name="Oval 65"/>
            <p:cNvSpPr/>
            <p:nvPr/>
          </p:nvSpPr>
          <p:spPr>
            <a:xfrm>
              <a:off x="264492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4" name="Oval 66"/>
            <p:cNvSpPr/>
            <p:nvPr/>
          </p:nvSpPr>
          <p:spPr>
            <a:xfrm>
              <a:off x="2482920" y="52322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5" name="Oval 67"/>
            <p:cNvSpPr/>
            <p:nvPr/>
          </p:nvSpPr>
          <p:spPr>
            <a:xfrm>
              <a:off x="2482920" y="52992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6" name="Oval 68"/>
            <p:cNvSpPr/>
            <p:nvPr/>
          </p:nvSpPr>
          <p:spPr>
            <a:xfrm>
              <a:off x="2482920" y="52992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7" name="Oval 69"/>
            <p:cNvSpPr/>
            <p:nvPr/>
          </p:nvSpPr>
          <p:spPr>
            <a:xfrm>
              <a:off x="2482920" y="516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8" name="Oval 70"/>
            <p:cNvSpPr/>
            <p:nvPr/>
          </p:nvSpPr>
          <p:spPr>
            <a:xfrm>
              <a:off x="2558880" y="53370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49" name="Oval 71"/>
            <p:cNvSpPr/>
            <p:nvPr/>
          </p:nvSpPr>
          <p:spPr>
            <a:xfrm>
              <a:off x="2549520" y="52513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0" name="Oval 72"/>
            <p:cNvSpPr/>
            <p:nvPr/>
          </p:nvSpPr>
          <p:spPr>
            <a:xfrm>
              <a:off x="2482920" y="1225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1" name="Oval 73"/>
            <p:cNvSpPr/>
            <p:nvPr/>
          </p:nvSpPr>
          <p:spPr>
            <a:xfrm>
              <a:off x="2502000" y="5184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2" name="Oval 74"/>
            <p:cNvSpPr/>
            <p:nvPr/>
          </p:nvSpPr>
          <p:spPr>
            <a:xfrm>
              <a:off x="2482920" y="52228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3" name="Oval 75"/>
            <p:cNvSpPr/>
            <p:nvPr/>
          </p:nvSpPr>
          <p:spPr>
            <a:xfrm>
              <a:off x="2511360" y="5308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4" name="Oval 76"/>
            <p:cNvSpPr/>
            <p:nvPr/>
          </p:nvSpPr>
          <p:spPr>
            <a:xfrm>
              <a:off x="2873520" y="5261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5" name="Oval 77"/>
            <p:cNvSpPr/>
            <p:nvPr/>
          </p:nvSpPr>
          <p:spPr>
            <a:xfrm>
              <a:off x="252108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6" name="Oval 78"/>
            <p:cNvSpPr/>
            <p:nvPr/>
          </p:nvSpPr>
          <p:spPr>
            <a:xfrm>
              <a:off x="2482920" y="5318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7" name="Oval 79"/>
            <p:cNvSpPr/>
            <p:nvPr/>
          </p:nvSpPr>
          <p:spPr>
            <a:xfrm>
              <a:off x="248292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8" name="Oval 80"/>
            <p:cNvSpPr/>
            <p:nvPr/>
          </p:nvSpPr>
          <p:spPr>
            <a:xfrm>
              <a:off x="2577960" y="996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59" name="Oval 81"/>
            <p:cNvSpPr/>
            <p:nvPr/>
          </p:nvSpPr>
          <p:spPr>
            <a:xfrm>
              <a:off x="2597040" y="502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0" name="Oval 82"/>
            <p:cNvSpPr/>
            <p:nvPr/>
          </p:nvSpPr>
          <p:spPr>
            <a:xfrm>
              <a:off x="2511360" y="52228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1" name="Oval 83"/>
            <p:cNvSpPr/>
            <p:nvPr/>
          </p:nvSpPr>
          <p:spPr>
            <a:xfrm>
              <a:off x="2511360" y="5156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2" name="Oval 84"/>
            <p:cNvSpPr/>
            <p:nvPr/>
          </p:nvSpPr>
          <p:spPr>
            <a:xfrm>
              <a:off x="248292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3" name="Oval 85"/>
            <p:cNvSpPr/>
            <p:nvPr/>
          </p:nvSpPr>
          <p:spPr>
            <a:xfrm>
              <a:off x="250200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4" name="Oval 86"/>
            <p:cNvSpPr/>
            <p:nvPr/>
          </p:nvSpPr>
          <p:spPr>
            <a:xfrm>
              <a:off x="7253280" y="5261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5" name="Oval 87"/>
            <p:cNvSpPr/>
            <p:nvPr/>
          </p:nvSpPr>
          <p:spPr>
            <a:xfrm>
              <a:off x="3560760" y="453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6" name="Oval 88"/>
            <p:cNvSpPr/>
            <p:nvPr/>
          </p:nvSpPr>
          <p:spPr>
            <a:xfrm>
              <a:off x="2482920" y="52419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7" name="Oval 89"/>
            <p:cNvSpPr/>
            <p:nvPr/>
          </p:nvSpPr>
          <p:spPr>
            <a:xfrm>
              <a:off x="2482920" y="5308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8" name="Oval 90"/>
            <p:cNvSpPr/>
            <p:nvPr/>
          </p:nvSpPr>
          <p:spPr>
            <a:xfrm>
              <a:off x="248292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69" name="Oval 91"/>
            <p:cNvSpPr/>
            <p:nvPr/>
          </p:nvSpPr>
          <p:spPr>
            <a:xfrm>
              <a:off x="248292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70" name="Line 92"/>
            <p:cNvSpPr/>
            <p:nvPr/>
          </p:nvSpPr>
          <p:spPr>
            <a:xfrm>
              <a:off x="2501640" y="5013000"/>
              <a:ext cx="4770360" cy="133560"/>
            </a:xfrm>
            <a:prstGeom prst="line">
              <a:avLst/>
            </a:prstGeom>
            <a:ln w="19050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</p:grpSp>
      <p:sp>
        <p:nvSpPr>
          <p:cNvPr id="273" name="テキスト ボックス 1"/>
          <p:cNvSpPr/>
          <p:nvPr/>
        </p:nvSpPr>
        <p:spPr>
          <a:xfrm>
            <a:off x="7688160" y="4560840"/>
            <a:ext cx="135000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000" b="0" strike="noStrike">
                <a:solidFill>
                  <a:schemeClr val="dk1"/>
                </a:solidFill>
                <a:latin typeface="Yu Gothic UI" panose="020B0500000000000000" charset="-128"/>
                <a:ea typeface="Yu Gothic UI" panose="020B0500000000000000" charset="-128"/>
              </a:rPr>
              <a:t>R=-0.0242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  <a:p>
            <a:pPr defTabSz="914400">
              <a:lnSpc>
                <a:spcPct val="100000"/>
              </a:lnSpc>
            </a:pPr>
            <a:r>
              <a:rPr lang="en-US" sz="2000" b="0" strike="noStrike">
                <a:solidFill>
                  <a:schemeClr val="dk1"/>
                </a:solidFill>
                <a:latin typeface="Yu Gothic UI" panose="020B0500000000000000" charset="-128"/>
                <a:ea typeface="Yu Gothic UI" panose="020B0500000000000000" charset="-128"/>
              </a:rPr>
              <a:t>P=0.887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テキストボックス 17">
            <a:extLst>
              <a:ext uri="{FF2B5EF4-FFF2-40B4-BE49-F238E27FC236}">
                <a16:creationId xmlns:a16="http://schemas.microsoft.com/office/drawing/2014/main" id="{D931DE1B-C132-22CC-568A-EAC0BCD34AD4}"/>
              </a:ext>
            </a:extLst>
          </p:cNvPr>
          <p:cNvSpPr/>
          <p:nvPr/>
        </p:nvSpPr>
        <p:spPr>
          <a:xfrm>
            <a:off x="35496" y="44624"/>
            <a:ext cx="3264333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 dirty="0">
                <a:solidFill>
                  <a:schemeClr val="dk1"/>
                </a:solidFill>
                <a:latin typeface="Calibri" panose="020F0502020204030204"/>
              </a:rPr>
              <a:t>Supplementary </a:t>
            </a:r>
            <a:r>
              <a:rPr lang="en-US" sz="2400" dirty="0">
                <a:solidFill>
                  <a:schemeClr val="dk1"/>
                </a:solidFill>
                <a:latin typeface="Calibri" panose="020F0502020204030204"/>
              </a:rPr>
              <a:t>figure</a:t>
            </a:r>
            <a:r>
              <a:rPr lang="en-US" sz="2400" b="0" strike="noStrike" dirty="0">
                <a:solidFill>
                  <a:schemeClr val="dk1"/>
                </a:solidFill>
                <a:latin typeface="Calibri" panose="020F0502020204030204"/>
              </a:rPr>
              <a:t> 1a</a:t>
            </a:r>
            <a:endParaRPr lang="en-US" sz="2400" b="0" strike="noStrike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EDE22B5-922F-40E4-6017-7C942FE4D429}"/>
              </a:ext>
            </a:extLst>
          </p:cNvPr>
          <p:cNvSpPr txBox="1"/>
          <p:nvPr/>
        </p:nvSpPr>
        <p:spPr>
          <a:xfrm>
            <a:off x="3059832" y="423791"/>
            <a:ext cx="40318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effectLst/>
                <a:latin typeface="Yu Gothic UI" panose="020B0500000000000000" pitchFamily="50" charset="-128"/>
                <a:cs typeface="0"/>
              </a:rPr>
              <a:t>Correlation between PSA and NSE</a:t>
            </a:r>
            <a:endParaRPr kumimoji="1" lang="ja-JP" altLang="en-US" sz="20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4" name="Group 4"/>
          <p:cNvGrpSpPr/>
          <p:nvPr/>
        </p:nvGrpSpPr>
        <p:grpSpPr>
          <a:xfrm>
            <a:off x="1376280" y="224280"/>
            <a:ext cx="6408720" cy="6408720"/>
            <a:chOff x="1376280" y="224280"/>
            <a:chExt cx="6408720" cy="6408720"/>
          </a:xfrm>
        </p:grpSpPr>
        <p:sp>
          <p:nvSpPr>
            <p:cNvPr id="275" name="AutoShape 3"/>
            <p:cNvSpPr/>
            <p:nvPr/>
          </p:nvSpPr>
          <p:spPr>
            <a:xfrm>
              <a:off x="1376280" y="224280"/>
              <a:ext cx="6408720" cy="64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76" name="Rectangle 5"/>
            <p:cNvSpPr/>
            <p:nvPr/>
          </p:nvSpPr>
          <p:spPr>
            <a:xfrm>
              <a:off x="1376280" y="4802040"/>
              <a:ext cx="293760" cy="4096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77" name="Line 6"/>
            <p:cNvSpPr/>
            <p:nvPr/>
          </p:nvSpPr>
          <p:spPr>
            <a:xfrm>
              <a:off x="1376280" y="5099040"/>
              <a:ext cx="29520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78" name="Line 7"/>
            <p:cNvSpPr/>
            <p:nvPr/>
          </p:nvSpPr>
          <p:spPr>
            <a:xfrm flipV="1">
              <a:off x="1519200" y="5213160"/>
              <a:ext cx="360" cy="1522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79" name="Line 8"/>
            <p:cNvSpPr/>
            <p:nvPr/>
          </p:nvSpPr>
          <p:spPr>
            <a:xfrm flipV="1">
              <a:off x="1519200" y="4363920"/>
              <a:ext cx="360" cy="4381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0" name="Oval 9"/>
            <p:cNvSpPr/>
            <p:nvPr/>
          </p:nvSpPr>
          <p:spPr>
            <a:xfrm>
              <a:off x="1500120" y="39639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1" name="Oval 10"/>
            <p:cNvSpPr/>
            <p:nvPr/>
          </p:nvSpPr>
          <p:spPr>
            <a:xfrm>
              <a:off x="1500120" y="996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2" name="Rectangle 11"/>
            <p:cNvSpPr/>
            <p:nvPr/>
          </p:nvSpPr>
          <p:spPr>
            <a:xfrm>
              <a:off x="2502000" y="6329520"/>
              <a:ext cx="36720" cy="29376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3" name="Line 12"/>
            <p:cNvSpPr/>
            <p:nvPr/>
          </p:nvSpPr>
          <p:spPr>
            <a:xfrm flipV="1">
              <a:off x="2520720" y="6329160"/>
              <a:ext cx="360" cy="29520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4" name="Line 13"/>
            <p:cNvSpPr/>
            <p:nvPr/>
          </p:nvSpPr>
          <p:spPr>
            <a:xfrm>
              <a:off x="2501640" y="6481440"/>
              <a:ext cx="3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5" name="Line 14"/>
            <p:cNvSpPr/>
            <p:nvPr/>
          </p:nvSpPr>
          <p:spPr>
            <a:xfrm>
              <a:off x="2539800" y="6481440"/>
              <a:ext cx="5724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6" name="Oval 15"/>
            <p:cNvSpPr/>
            <p:nvPr/>
          </p:nvSpPr>
          <p:spPr>
            <a:xfrm>
              <a:off x="264492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7" name="Oval 16"/>
            <p:cNvSpPr/>
            <p:nvPr/>
          </p:nvSpPr>
          <p:spPr>
            <a:xfrm>
              <a:off x="287352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8" name="Oval 17"/>
            <p:cNvSpPr/>
            <p:nvPr/>
          </p:nvSpPr>
          <p:spPr>
            <a:xfrm>
              <a:off x="259704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89" name="Oval 18"/>
            <p:cNvSpPr/>
            <p:nvPr/>
          </p:nvSpPr>
          <p:spPr>
            <a:xfrm>
              <a:off x="725328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0" name="Oval 19"/>
            <p:cNvSpPr/>
            <p:nvPr/>
          </p:nvSpPr>
          <p:spPr>
            <a:xfrm>
              <a:off x="356076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1" name="Line 20"/>
            <p:cNvSpPr/>
            <p:nvPr/>
          </p:nvSpPr>
          <p:spPr>
            <a:xfrm>
              <a:off x="2501640" y="5546520"/>
              <a:ext cx="38163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2" name="Line 21"/>
            <p:cNvSpPr/>
            <p:nvPr/>
          </p:nvSpPr>
          <p:spPr>
            <a:xfrm>
              <a:off x="250164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3" name="Line 22"/>
            <p:cNvSpPr/>
            <p:nvPr/>
          </p:nvSpPr>
          <p:spPr>
            <a:xfrm>
              <a:off x="377028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4" name="Line 23"/>
            <p:cNvSpPr/>
            <p:nvPr/>
          </p:nvSpPr>
          <p:spPr>
            <a:xfrm>
              <a:off x="504972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5" name="Line 24"/>
            <p:cNvSpPr/>
            <p:nvPr/>
          </p:nvSpPr>
          <p:spPr>
            <a:xfrm>
              <a:off x="631800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296" name="Rectangle 25"/>
            <p:cNvSpPr/>
            <p:nvPr/>
          </p:nvSpPr>
          <p:spPr>
            <a:xfrm>
              <a:off x="2466000" y="5708520"/>
              <a:ext cx="702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0</a:t>
              </a:r>
            </a:p>
          </p:txBody>
        </p:sp>
        <p:sp>
          <p:nvSpPr>
            <p:cNvPr id="297" name="Rectangle 26"/>
            <p:cNvSpPr/>
            <p:nvPr/>
          </p:nvSpPr>
          <p:spPr>
            <a:xfrm>
              <a:off x="3629160" y="5708520"/>
              <a:ext cx="2804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2000</a:t>
              </a:r>
            </a:p>
          </p:txBody>
        </p:sp>
        <p:sp>
          <p:nvSpPr>
            <p:cNvPr id="298" name="Rectangle 27"/>
            <p:cNvSpPr/>
            <p:nvPr/>
          </p:nvSpPr>
          <p:spPr>
            <a:xfrm>
              <a:off x="4908600" y="5708520"/>
              <a:ext cx="2804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4000</a:t>
              </a:r>
            </a:p>
          </p:txBody>
        </p:sp>
        <p:sp>
          <p:nvSpPr>
            <p:cNvPr id="299" name="Rectangle 28"/>
            <p:cNvSpPr/>
            <p:nvPr/>
          </p:nvSpPr>
          <p:spPr>
            <a:xfrm>
              <a:off x="6177240" y="5708520"/>
              <a:ext cx="2804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6000</a:t>
              </a:r>
            </a:p>
          </p:txBody>
        </p:sp>
        <p:sp>
          <p:nvSpPr>
            <p:cNvPr id="300" name="Line 29"/>
            <p:cNvSpPr/>
            <p:nvPr/>
          </p:nvSpPr>
          <p:spPr>
            <a:xfrm flipV="1">
              <a:off x="2301840" y="1196640"/>
              <a:ext cx="360" cy="35197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080" rIns="90000" bIns="108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01" name="Line 30"/>
            <p:cNvSpPr/>
            <p:nvPr/>
          </p:nvSpPr>
          <p:spPr>
            <a:xfrm flipH="1">
              <a:off x="2234880" y="471636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02" name="Line 31"/>
            <p:cNvSpPr/>
            <p:nvPr/>
          </p:nvSpPr>
          <p:spPr>
            <a:xfrm flipH="1">
              <a:off x="2234880" y="383832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03" name="Line 32"/>
            <p:cNvSpPr/>
            <p:nvPr/>
          </p:nvSpPr>
          <p:spPr>
            <a:xfrm flipH="1">
              <a:off x="2234880" y="296208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04" name="Line 33"/>
            <p:cNvSpPr/>
            <p:nvPr/>
          </p:nvSpPr>
          <p:spPr>
            <a:xfrm flipH="1">
              <a:off x="2234880" y="207468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05" name="Line 34"/>
            <p:cNvSpPr/>
            <p:nvPr/>
          </p:nvSpPr>
          <p:spPr>
            <a:xfrm flipH="1">
              <a:off x="2234880" y="119664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06" name="Rectangle 35"/>
            <p:cNvSpPr/>
            <p:nvPr/>
          </p:nvSpPr>
          <p:spPr>
            <a:xfrm>
              <a:off x="1924560" y="466884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100</a:t>
              </a:r>
            </a:p>
          </p:txBody>
        </p:sp>
        <p:sp>
          <p:nvSpPr>
            <p:cNvPr id="307" name="Rectangle 36"/>
            <p:cNvSpPr/>
            <p:nvPr/>
          </p:nvSpPr>
          <p:spPr>
            <a:xfrm>
              <a:off x="1924560" y="378288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200</a:t>
              </a:r>
            </a:p>
          </p:txBody>
        </p:sp>
        <p:sp>
          <p:nvSpPr>
            <p:cNvPr id="308" name="Rectangle 37"/>
            <p:cNvSpPr/>
            <p:nvPr/>
          </p:nvSpPr>
          <p:spPr>
            <a:xfrm>
              <a:off x="1924560" y="290520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300</a:t>
              </a:r>
            </a:p>
          </p:txBody>
        </p:sp>
        <p:sp>
          <p:nvSpPr>
            <p:cNvPr id="309" name="Rectangle 38"/>
            <p:cNvSpPr/>
            <p:nvPr/>
          </p:nvSpPr>
          <p:spPr>
            <a:xfrm>
              <a:off x="1924560" y="202716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400</a:t>
              </a:r>
            </a:p>
          </p:txBody>
        </p:sp>
        <p:sp>
          <p:nvSpPr>
            <p:cNvPr id="310" name="Rectangle 39"/>
            <p:cNvSpPr/>
            <p:nvPr/>
          </p:nvSpPr>
          <p:spPr>
            <a:xfrm>
              <a:off x="1924560" y="113976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500</a:t>
              </a:r>
            </a:p>
          </p:txBody>
        </p:sp>
        <p:sp>
          <p:nvSpPr>
            <p:cNvPr id="311" name="Rectangle 40"/>
            <p:cNvSpPr/>
            <p:nvPr/>
          </p:nvSpPr>
          <p:spPr>
            <a:xfrm>
              <a:off x="2301840" y="844560"/>
              <a:ext cx="5159520" cy="47008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12" name="Rectangle 41"/>
            <p:cNvSpPr/>
            <p:nvPr/>
          </p:nvSpPr>
          <p:spPr>
            <a:xfrm>
              <a:off x="4548240" y="6014880"/>
              <a:ext cx="6746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PSA (ng/ml)</a:t>
              </a:r>
            </a:p>
          </p:txBody>
        </p:sp>
        <p:sp>
          <p:nvSpPr>
            <p:cNvPr id="313" name="Rectangle 42"/>
            <p:cNvSpPr/>
            <p:nvPr/>
          </p:nvSpPr>
          <p:spPr>
            <a:xfrm rot="16200000">
              <a:off x="1323000" y="3115800"/>
              <a:ext cx="925200" cy="152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pro-GRP (pg/ml)</a:t>
              </a:r>
            </a:p>
          </p:txBody>
        </p:sp>
        <p:sp>
          <p:nvSpPr>
            <p:cNvPr id="314" name="Line 43"/>
            <p:cNvSpPr/>
            <p:nvPr/>
          </p:nvSpPr>
          <p:spPr>
            <a:xfrm flipV="1">
              <a:off x="250164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15" name="Line 44"/>
            <p:cNvSpPr/>
            <p:nvPr/>
          </p:nvSpPr>
          <p:spPr>
            <a:xfrm flipV="1">
              <a:off x="377028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16" name="Line 45"/>
            <p:cNvSpPr/>
            <p:nvPr/>
          </p:nvSpPr>
          <p:spPr>
            <a:xfrm flipV="1">
              <a:off x="504972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17" name="Line 46"/>
            <p:cNvSpPr/>
            <p:nvPr/>
          </p:nvSpPr>
          <p:spPr>
            <a:xfrm flipV="1">
              <a:off x="631800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18" name="Line 47"/>
            <p:cNvSpPr/>
            <p:nvPr/>
          </p:nvSpPr>
          <p:spPr>
            <a:xfrm>
              <a:off x="2301840" y="471636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19" name="Line 48"/>
            <p:cNvSpPr/>
            <p:nvPr/>
          </p:nvSpPr>
          <p:spPr>
            <a:xfrm>
              <a:off x="2301840" y="383832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0" name="Line 49"/>
            <p:cNvSpPr/>
            <p:nvPr/>
          </p:nvSpPr>
          <p:spPr>
            <a:xfrm>
              <a:off x="2301840" y="296208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1" name="Line 50"/>
            <p:cNvSpPr/>
            <p:nvPr/>
          </p:nvSpPr>
          <p:spPr>
            <a:xfrm>
              <a:off x="2301840" y="207468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2" name="Line 51"/>
            <p:cNvSpPr/>
            <p:nvPr/>
          </p:nvSpPr>
          <p:spPr>
            <a:xfrm>
              <a:off x="2301840" y="119664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3" name="Rectangle 52"/>
            <p:cNvSpPr/>
            <p:nvPr/>
          </p:nvSpPr>
          <p:spPr>
            <a:xfrm>
              <a:off x="2301840" y="844560"/>
              <a:ext cx="5159520" cy="47008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4" name="Oval 53"/>
            <p:cNvSpPr/>
            <p:nvPr/>
          </p:nvSpPr>
          <p:spPr>
            <a:xfrm>
              <a:off x="252108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5" name="Oval 54"/>
            <p:cNvSpPr/>
            <p:nvPr/>
          </p:nvSpPr>
          <p:spPr>
            <a:xfrm>
              <a:off x="2482920" y="4897440"/>
              <a:ext cx="36720" cy="3816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3680" rIns="90000" bIns="1368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6" name="Oval 55"/>
            <p:cNvSpPr/>
            <p:nvPr/>
          </p:nvSpPr>
          <p:spPr>
            <a:xfrm>
              <a:off x="252108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7" name="Oval 56"/>
            <p:cNvSpPr/>
            <p:nvPr/>
          </p:nvSpPr>
          <p:spPr>
            <a:xfrm>
              <a:off x="2482920" y="47829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8" name="Oval 57"/>
            <p:cNvSpPr/>
            <p:nvPr/>
          </p:nvSpPr>
          <p:spPr>
            <a:xfrm>
              <a:off x="2568600" y="465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29" name="Oval 58"/>
            <p:cNvSpPr/>
            <p:nvPr/>
          </p:nvSpPr>
          <p:spPr>
            <a:xfrm>
              <a:off x="2502000" y="44020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0" name="Oval 59"/>
            <p:cNvSpPr/>
            <p:nvPr/>
          </p:nvSpPr>
          <p:spPr>
            <a:xfrm>
              <a:off x="2521080" y="5003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1" name="Oval 60"/>
            <p:cNvSpPr/>
            <p:nvPr/>
          </p:nvSpPr>
          <p:spPr>
            <a:xfrm>
              <a:off x="2482920" y="5194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2" name="Oval 61"/>
            <p:cNvSpPr/>
            <p:nvPr/>
          </p:nvSpPr>
          <p:spPr>
            <a:xfrm>
              <a:off x="2482920" y="5194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3" name="Oval 62"/>
            <p:cNvSpPr/>
            <p:nvPr/>
          </p:nvSpPr>
          <p:spPr>
            <a:xfrm>
              <a:off x="2482920" y="52228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4" name="Oval 63"/>
            <p:cNvSpPr/>
            <p:nvPr/>
          </p:nvSpPr>
          <p:spPr>
            <a:xfrm>
              <a:off x="2644920" y="47451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5" name="Oval 64"/>
            <p:cNvSpPr/>
            <p:nvPr/>
          </p:nvSpPr>
          <p:spPr>
            <a:xfrm>
              <a:off x="2482920" y="5156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6" name="Oval 65"/>
            <p:cNvSpPr/>
            <p:nvPr/>
          </p:nvSpPr>
          <p:spPr>
            <a:xfrm>
              <a:off x="248292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7" name="Oval 66"/>
            <p:cNvSpPr/>
            <p:nvPr/>
          </p:nvSpPr>
          <p:spPr>
            <a:xfrm>
              <a:off x="2482920" y="48880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8" name="Oval 67"/>
            <p:cNvSpPr/>
            <p:nvPr/>
          </p:nvSpPr>
          <p:spPr>
            <a:xfrm>
              <a:off x="2482920" y="50799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39" name="Oval 68"/>
            <p:cNvSpPr/>
            <p:nvPr/>
          </p:nvSpPr>
          <p:spPr>
            <a:xfrm>
              <a:off x="2558880" y="5099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0" name="Oval 69"/>
            <p:cNvSpPr/>
            <p:nvPr/>
          </p:nvSpPr>
          <p:spPr>
            <a:xfrm>
              <a:off x="2549520" y="5146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1" name="Oval 70"/>
            <p:cNvSpPr/>
            <p:nvPr/>
          </p:nvSpPr>
          <p:spPr>
            <a:xfrm>
              <a:off x="2482920" y="39639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2" name="Oval 71"/>
            <p:cNvSpPr/>
            <p:nvPr/>
          </p:nvSpPr>
          <p:spPr>
            <a:xfrm>
              <a:off x="2502000" y="48499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3" name="Oval 72"/>
            <p:cNvSpPr/>
            <p:nvPr/>
          </p:nvSpPr>
          <p:spPr>
            <a:xfrm>
              <a:off x="2482920" y="4956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4" name="Oval 73"/>
            <p:cNvSpPr/>
            <p:nvPr/>
          </p:nvSpPr>
          <p:spPr>
            <a:xfrm>
              <a:off x="2511360" y="50608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5" name="Oval 74"/>
            <p:cNvSpPr/>
            <p:nvPr/>
          </p:nvSpPr>
          <p:spPr>
            <a:xfrm>
              <a:off x="2873520" y="44686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6" name="Oval 75"/>
            <p:cNvSpPr/>
            <p:nvPr/>
          </p:nvSpPr>
          <p:spPr>
            <a:xfrm>
              <a:off x="2521080" y="5346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7" name="Oval 76"/>
            <p:cNvSpPr/>
            <p:nvPr/>
          </p:nvSpPr>
          <p:spPr>
            <a:xfrm>
              <a:off x="2482920" y="5118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8" name="Oval 77"/>
            <p:cNvSpPr/>
            <p:nvPr/>
          </p:nvSpPr>
          <p:spPr>
            <a:xfrm>
              <a:off x="2482920" y="47736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49" name="Oval 78"/>
            <p:cNvSpPr/>
            <p:nvPr/>
          </p:nvSpPr>
          <p:spPr>
            <a:xfrm>
              <a:off x="2577960" y="4344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0" name="Oval 79"/>
            <p:cNvSpPr/>
            <p:nvPr/>
          </p:nvSpPr>
          <p:spPr>
            <a:xfrm>
              <a:off x="259704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1" name="Oval 80"/>
            <p:cNvSpPr/>
            <p:nvPr/>
          </p:nvSpPr>
          <p:spPr>
            <a:xfrm>
              <a:off x="2511360" y="5194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2" name="Oval 81"/>
            <p:cNvSpPr/>
            <p:nvPr/>
          </p:nvSpPr>
          <p:spPr>
            <a:xfrm>
              <a:off x="2511360" y="4994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3" name="Oval 82"/>
            <p:cNvSpPr/>
            <p:nvPr/>
          </p:nvSpPr>
          <p:spPr>
            <a:xfrm>
              <a:off x="2482920" y="5127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4" name="Oval 83"/>
            <p:cNvSpPr/>
            <p:nvPr/>
          </p:nvSpPr>
          <p:spPr>
            <a:xfrm>
              <a:off x="2502000" y="4802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5" name="Oval 84"/>
            <p:cNvSpPr/>
            <p:nvPr/>
          </p:nvSpPr>
          <p:spPr>
            <a:xfrm>
              <a:off x="7253280" y="996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6" name="Oval 85"/>
            <p:cNvSpPr/>
            <p:nvPr/>
          </p:nvSpPr>
          <p:spPr>
            <a:xfrm>
              <a:off x="3560760" y="4735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7" name="Oval 86"/>
            <p:cNvSpPr/>
            <p:nvPr/>
          </p:nvSpPr>
          <p:spPr>
            <a:xfrm>
              <a:off x="248292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8" name="Oval 87"/>
            <p:cNvSpPr/>
            <p:nvPr/>
          </p:nvSpPr>
          <p:spPr>
            <a:xfrm>
              <a:off x="2482920" y="5156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59" name="Oval 88"/>
            <p:cNvSpPr/>
            <p:nvPr/>
          </p:nvSpPr>
          <p:spPr>
            <a:xfrm>
              <a:off x="2482920" y="516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60" name="Oval 89"/>
            <p:cNvSpPr/>
            <p:nvPr/>
          </p:nvSpPr>
          <p:spPr>
            <a:xfrm>
              <a:off x="2482920" y="51372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361" name="Line 90"/>
            <p:cNvSpPr/>
            <p:nvPr/>
          </p:nvSpPr>
          <p:spPr>
            <a:xfrm flipV="1">
              <a:off x="2501640" y="1130040"/>
              <a:ext cx="4770360" cy="3921120"/>
            </a:xfrm>
            <a:prstGeom prst="line">
              <a:avLst/>
            </a:prstGeom>
            <a:ln w="19050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080" rIns="90000" bIns="108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</p:grpSp>
      <p:sp>
        <p:nvSpPr>
          <p:cNvPr id="364" name="テキスト ボックス 1"/>
          <p:cNvSpPr/>
          <p:nvPr/>
        </p:nvSpPr>
        <p:spPr>
          <a:xfrm>
            <a:off x="7687800" y="4560840"/>
            <a:ext cx="123876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000" b="0" strike="noStrike">
                <a:solidFill>
                  <a:schemeClr val="dk1"/>
                </a:solidFill>
                <a:latin typeface="Yu Gothic UI" panose="020B0500000000000000" charset="-128"/>
                <a:ea typeface="Yu Gothic UI" panose="020B0500000000000000" charset="-128"/>
              </a:rPr>
              <a:t>R=0.903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  <a:p>
            <a:pPr defTabSz="914400">
              <a:lnSpc>
                <a:spcPct val="100000"/>
              </a:lnSpc>
            </a:pPr>
            <a:r>
              <a:rPr lang="en-US" sz="2000" b="0" strike="noStrike">
                <a:solidFill>
                  <a:schemeClr val="dk1"/>
                </a:solidFill>
                <a:latin typeface="Yu Gothic UI" panose="020B0500000000000000" charset="-128"/>
                <a:ea typeface="Yu Gothic UI" panose="020B0500000000000000" charset="-128"/>
              </a:rPr>
              <a:t>P&lt;0.0001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テキストボックス 17">
            <a:extLst>
              <a:ext uri="{FF2B5EF4-FFF2-40B4-BE49-F238E27FC236}">
                <a16:creationId xmlns:a16="http://schemas.microsoft.com/office/drawing/2014/main" id="{EB2C07DD-221A-A871-0050-32DF8A2BE877}"/>
              </a:ext>
            </a:extLst>
          </p:cNvPr>
          <p:cNvSpPr/>
          <p:nvPr/>
        </p:nvSpPr>
        <p:spPr>
          <a:xfrm>
            <a:off x="35496" y="44624"/>
            <a:ext cx="3278759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 dirty="0">
                <a:solidFill>
                  <a:schemeClr val="dk1"/>
                </a:solidFill>
                <a:latin typeface="Calibri" panose="020F0502020204030204"/>
              </a:rPr>
              <a:t>Supplementary </a:t>
            </a:r>
            <a:r>
              <a:rPr lang="en-US" sz="2400" dirty="0">
                <a:solidFill>
                  <a:schemeClr val="dk1"/>
                </a:solidFill>
                <a:latin typeface="Calibri" panose="020F0502020204030204"/>
              </a:rPr>
              <a:t>figure</a:t>
            </a:r>
            <a:r>
              <a:rPr lang="en-US" sz="2400" b="0" strike="noStrike" dirty="0">
                <a:solidFill>
                  <a:schemeClr val="dk1"/>
                </a:solidFill>
                <a:latin typeface="Calibri" panose="020F0502020204030204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 panose="020F0502020204030204"/>
              </a:rPr>
              <a:t>1</a:t>
            </a:r>
            <a:r>
              <a:rPr lang="en-US" altLang="ja-JP" sz="2400" dirty="0">
                <a:solidFill>
                  <a:schemeClr val="dk1"/>
                </a:solidFill>
                <a:latin typeface="Calibri" panose="020F0502020204030204"/>
              </a:rPr>
              <a:t>b</a:t>
            </a:r>
            <a:endParaRPr lang="en-US" sz="2400" b="0" strike="noStrike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5D4A8EA-15AF-248E-46F7-A6EB0A79069A}"/>
              </a:ext>
            </a:extLst>
          </p:cNvPr>
          <p:cNvSpPr txBox="1"/>
          <p:nvPr/>
        </p:nvSpPr>
        <p:spPr>
          <a:xfrm>
            <a:off x="2771800" y="423791"/>
            <a:ext cx="45416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effectLst/>
                <a:latin typeface="Yu Gothic UI" panose="020B0500000000000000" pitchFamily="50" charset="-128"/>
                <a:cs typeface="0"/>
              </a:rPr>
              <a:t>Correlation between PSA and pro-GRP</a:t>
            </a:r>
            <a:endParaRPr kumimoji="1" lang="ja-JP" altLang="en-US" sz="2000" dirty="0"/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4"/>
          <p:cNvGrpSpPr/>
          <p:nvPr/>
        </p:nvGrpSpPr>
        <p:grpSpPr>
          <a:xfrm>
            <a:off x="1367280" y="224280"/>
            <a:ext cx="6408720" cy="6408720"/>
            <a:chOff x="1367280" y="224280"/>
            <a:chExt cx="6408720" cy="6408720"/>
          </a:xfrm>
        </p:grpSpPr>
        <p:sp>
          <p:nvSpPr>
            <p:cNvPr id="89" name="AutoShape 3"/>
            <p:cNvSpPr/>
            <p:nvPr/>
          </p:nvSpPr>
          <p:spPr>
            <a:xfrm>
              <a:off x="1367280" y="224280"/>
              <a:ext cx="6408720" cy="64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0" name="Rectangle 5"/>
            <p:cNvSpPr/>
            <p:nvPr/>
          </p:nvSpPr>
          <p:spPr>
            <a:xfrm>
              <a:off x="1376280" y="5184720"/>
              <a:ext cx="293760" cy="13176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1" name="Line 6"/>
            <p:cNvSpPr/>
            <p:nvPr/>
          </p:nvSpPr>
          <p:spPr>
            <a:xfrm>
              <a:off x="1376280" y="5279760"/>
              <a:ext cx="29520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2" name="Line 7"/>
            <p:cNvSpPr/>
            <p:nvPr/>
          </p:nvSpPr>
          <p:spPr>
            <a:xfrm flipV="1">
              <a:off x="1519200" y="5317920"/>
              <a:ext cx="360" cy="475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3" name="Line 8"/>
            <p:cNvSpPr/>
            <p:nvPr/>
          </p:nvSpPr>
          <p:spPr>
            <a:xfrm flipV="1">
              <a:off x="1519200" y="5041800"/>
              <a:ext cx="360" cy="1429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4" name="Oval 9"/>
            <p:cNvSpPr/>
            <p:nvPr/>
          </p:nvSpPr>
          <p:spPr>
            <a:xfrm>
              <a:off x="1500120" y="4906800"/>
              <a:ext cx="36720" cy="3816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3680" rIns="90000" bIns="1368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5" name="Oval 10"/>
            <p:cNvSpPr/>
            <p:nvPr/>
          </p:nvSpPr>
          <p:spPr>
            <a:xfrm>
              <a:off x="1500120" y="1225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6" name="Oval 11"/>
            <p:cNvSpPr/>
            <p:nvPr/>
          </p:nvSpPr>
          <p:spPr>
            <a:xfrm>
              <a:off x="1500120" y="996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7" name="Oval 12"/>
            <p:cNvSpPr/>
            <p:nvPr/>
          </p:nvSpPr>
          <p:spPr>
            <a:xfrm>
              <a:off x="1500120" y="453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8" name="Rectangle 13"/>
            <p:cNvSpPr/>
            <p:nvPr/>
          </p:nvSpPr>
          <p:spPr>
            <a:xfrm>
              <a:off x="2673360" y="6329520"/>
              <a:ext cx="438120" cy="29376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99" name="Line 14"/>
            <p:cNvSpPr/>
            <p:nvPr/>
          </p:nvSpPr>
          <p:spPr>
            <a:xfrm flipV="1">
              <a:off x="2787480" y="6329160"/>
              <a:ext cx="360" cy="29520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0" name="Line 15"/>
            <p:cNvSpPr/>
            <p:nvPr/>
          </p:nvSpPr>
          <p:spPr>
            <a:xfrm>
              <a:off x="2501640" y="6481440"/>
              <a:ext cx="1713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1" name="Line 16"/>
            <p:cNvSpPr/>
            <p:nvPr/>
          </p:nvSpPr>
          <p:spPr>
            <a:xfrm>
              <a:off x="3112920" y="6481440"/>
              <a:ext cx="48564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2" name="Oval 17"/>
            <p:cNvSpPr/>
            <p:nvPr/>
          </p:nvSpPr>
          <p:spPr>
            <a:xfrm>
              <a:off x="400068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3" name="Oval 18"/>
            <p:cNvSpPr/>
            <p:nvPr/>
          </p:nvSpPr>
          <p:spPr>
            <a:xfrm>
              <a:off x="7253280" y="646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4" name="Line 19"/>
            <p:cNvSpPr/>
            <p:nvPr/>
          </p:nvSpPr>
          <p:spPr>
            <a:xfrm>
              <a:off x="3208320" y="5546520"/>
              <a:ext cx="387324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5" name="Line 20"/>
            <p:cNvSpPr/>
            <p:nvPr/>
          </p:nvSpPr>
          <p:spPr>
            <a:xfrm>
              <a:off x="320832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6" name="Line 21"/>
            <p:cNvSpPr/>
            <p:nvPr/>
          </p:nvSpPr>
          <p:spPr>
            <a:xfrm>
              <a:off x="417168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7" name="Line 22"/>
            <p:cNvSpPr/>
            <p:nvPr/>
          </p:nvSpPr>
          <p:spPr>
            <a:xfrm>
              <a:off x="514476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8" name="Line 23"/>
            <p:cNvSpPr/>
            <p:nvPr/>
          </p:nvSpPr>
          <p:spPr>
            <a:xfrm>
              <a:off x="610848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09" name="Line 24"/>
            <p:cNvSpPr/>
            <p:nvPr/>
          </p:nvSpPr>
          <p:spPr>
            <a:xfrm>
              <a:off x="7081560" y="5546520"/>
              <a:ext cx="360" cy="7632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10" name="Rectangle 25"/>
            <p:cNvSpPr/>
            <p:nvPr/>
          </p:nvSpPr>
          <p:spPr>
            <a:xfrm>
              <a:off x="3102480" y="570852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100</a:t>
              </a:r>
            </a:p>
          </p:txBody>
        </p:sp>
        <p:sp>
          <p:nvSpPr>
            <p:cNvPr id="111" name="Rectangle 26"/>
            <p:cNvSpPr/>
            <p:nvPr/>
          </p:nvSpPr>
          <p:spPr>
            <a:xfrm>
              <a:off x="4066200" y="570852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200</a:t>
              </a:r>
            </a:p>
          </p:txBody>
        </p:sp>
        <p:sp>
          <p:nvSpPr>
            <p:cNvPr id="112" name="Rectangle 27"/>
            <p:cNvSpPr/>
            <p:nvPr/>
          </p:nvSpPr>
          <p:spPr>
            <a:xfrm>
              <a:off x="5039280" y="570852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300</a:t>
              </a:r>
            </a:p>
          </p:txBody>
        </p:sp>
        <p:sp>
          <p:nvSpPr>
            <p:cNvPr id="113" name="Rectangle 28"/>
            <p:cNvSpPr/>
            <p:nvPr/>
          </p:nvSpPr>
          <p:spPr>
            <a:xfrm>
              <a:off x="6002640" y="570852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400</a:t>
              </a:r>
            </a:p>
          </p:txBody>
        </p:sp>
        <p:sp>
          <p:nvSpPr>
            <p:cNvPr id="114" name="Rectangle 29"/>
            <p:cNvSpPr/>
            <p:nvPr/>
          </p:nvSpPr>
          <p:spPr>
            <a:xfrm>
              <a:off x="6976080" y="570852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500</a:t>
              </a:r>
            </a:p>
          </p:txBody>
        </p:sp>
        <p:sp>
          <p:nvSpPr>
            <p:cNvPr id="115" name="Line 30"/>
            <p:cNvSpPr/>
            <p:nvPr/>
          </p:nvSpPr>
          <p:spPr>
            <a:xfrm flipV="1">
              <a:off x="2301840" y="1511280"/>
              <a:ext cx="360" cy="393048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080" rIns="90000" bIns="108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16" name="Line 31"/>
            <p:cNvSpPr/>
            <p:nvPr/>
          </p:nvSpPr>
          <p:spPr>
            <a:xfrm flipH="1">
              <a:off x="2234880" y="544176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17" name="Line 32"/>
            <p:cNvSpPr/>
            <p:nvPr/>
          </p:nvSpPr>
          <p:spPr>
            <a:xfrm flipH="1">
              <a:off x="2234880" y="445896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18" name="Line 33"/>
            <p:cNvSpPr/>
            <p:nvPr/>
          </p:nvSpPr>
          <p:spPr>
            <a:xfrm flipH="1">
              <a:off x="2234880" y="347652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19" name="Line 34"/>
            <p:cNvSpPr/>
            <p:nvPr/>
          </p:nvSpPr>
          <p:spPr>
            <a:xfrm flipH="1">
              <a:off x="2234880" y="249372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20" name="Line 35"/>
            <p:cNvSpPr/>
            <p:nvPr/>
          </p:nvSpPr>
          <p:spPr>
            <a:xfrm flipH="1">
              <a:off x="2234880" y="1511280"/>
              <a:ext cx="66960" cy="360"/>
            </a:xfrm>
            <a:prstGeom prst="line">
              <a:avLst/>
            </a:prstGeom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21" name="Rectangle 36"/>
            <p:cNvSpPr/>
            <p:nvPr/>
          </p:nvSpPr>
          <p:spPr>
            <a:xfrm>
              <a:off x="2061000" y="5384880"/>
              <a:ext cx="7020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0</a:t>
              </a:r>
            </a:p>
          </p:txBody>
        </p:sp>
        <p:sp>
          <p:nvSpPr>
            <p:cNvPr id="122" name="Rectangle 37"/>
            <p:cNvSpPr/>
            <p:nvPr/>
          </p:nvSpPr>
          <p:spPr>
            <a:xfrm>
              <a:off x="1924560" y="440208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100</a:t>
              </a:r>
            </a:p>
          </p:txBody>
        </p:sp>
        <p:sp>
          <p:nvSpPr>
            <p:cNvPr id="123" name="Rectangle 38"/>
            <p:cNvSpPr/>
            <p:nvPr/>
          </p:nvSpPr>
          <p:spPr>
            <a:xfrm>
              <a:off x="1924560" y="342900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200</a:t>
              </a:r>
            </a:p>
          </p:txBody>
        </p:sp>
        <p:sp>
          <p:nvSpPr>
            <p:cNvPr id="124" name="Rectangle 39"/>
            <p:cNvSpPr/>
            <p:nvPr/>
          </p:nvSpPr>
          <p:spPr>
            <a:xfrm>
              <a:off x="1924560" y="244620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300</a:t>
              </a:r>
            </a:p>
          </p:txBody>
        </p:sp>
        <p:sp>
          <p:nvSpPr>
            <p:cNvPr id="125" name="Rectangle 40"/>
            <p:cNvSpPr/>
            <p:nvPr/>
          </p:nvSpPr>
          <p:spPr>
            <a:xfrm>
              <a:off x="1924560" y="1463760"/>
              <a:ext cx="2102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>
                  <a:solidFill>
                    <a:srgbClr val="000000"/>
                  </a:solidFill>
                  <a:latin typeface="Arial" panose="020B0604020202020204"/>
                </a:rPr>
                <a:t>400</a:t>
              </a:r>
            </a:p>
          </p:txBody>
        </p:sp>
        <p:sp>
          <p:nvSpPr>
            <p:cNvPr id="126" name="Rectangle 41"/>
            <p:cNvSpPr/>
            <p:nvPr/>
          </p:nvSpPr>
          <p:spPr>
            <a:xfrm>
              <a:off x="2301840" y="844560"/>
              <a:ext cx="5159520" cy="47008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27" name="Rectangle 42"/>
            <p:cNvSpPr/>
            <p:nvPr/>
          </p:nvSpPr>
          <p:spPr>
            <a:xfrm>
              <a:off x="4422960" y="6014880"/>
              <a:ext cx="92484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non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 dirty="0">
                  <a:solidFill>
                    <a:srgbClr val="000000"/>
                  </a:solidFill>
                  <a:latin typeface="Arial" panose="020B0604020202020204"/>
                </a:rPr>
                <a:t>pro-GRP (</a:t>
              </a:r>
              <a:r>
                <a:rPr lang="en-US" sz="1000" b="0" strike="noStrike" dirty="0" err="1">
                  <a:solidFill>
                    <a:srgbClr val="000000"/>
                  </a:solidFill>
                  <a:latin typeface="Arial" panose="020B0604020202020204"/>
                </a:rPr>
                <a:t>pg</a:t>
              </a:r>
              <a:r>
                <a:rPr lang="en-US" sz="1000" b="0" strike="noStrike" dirty="0">
                  <a:solidFill>
                    <a:srgbClr val="000000"/>
                  </a:solidFill>
                  <a:latin typeface="Arial" panose="020B0604020202020204"/>
                </a:rPr>
                <a:t>/ml)</a:t>
              </a:r>
            </a:p>
          </p:txBody>
        </p:sp>
        <p:sp>
          <p:nvSpPr>
            <p:cNvPr id="128" name="Rectangle 43"/>
            <p:cNvSpPr/>
            <p:nvPr/>
          </p:nvSpPr>
          <p:spPr>
            <a:xfrm rot="16200000">
              <a:off x="1414800" y="3090240"/>
              <a:ext cx="741960" cy="152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wrap="square" lIns="0" tIns="0" rIns="0" bIns="0" anchor="t">
              <a:spAutoFit/>
            </a:bodyPr>
            <a:lstStyle/>
            <a:p>
              <a:pPr defTabSz="914400">
                <a:lnSpc>
                  <a:spcPct val="100000"/>
                </a:lnSpc>
                <a:tabLst>
                  <a:tab pos="0" algn="l"/>
                </a:tabLst>
              </a:pPr>
              <a:r>
                <a:rPr lang="en-US" sz="1000" b="0" strike="noStrike" dirty="0">
                  <a:solidFill>
                    <a:srgbClr val="000000"/>
                  </a:solidFill>
                  <a:latin typeface="Arial" panose="020B0604020202020204"/>
                </a:rPr>
                <a:t>NSE (ng/ml)</a:t>
              </a:r>
            </a:p>
          </p:txBody>
        </p:sp>
        <p:sp>
          <p:nvSpPr>
            <p:cNvPr id="129" name="Line 44"/>
            <p:cNvSpPr/>
            <p:nvPr/>
          </p:nvSpPr>
          <p:spPr>
            <a:xfrm flipV="1">
              <a:off x="320832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0" name="Line 45"/>
            <p:cNvSpPr/>
            <p:nvPr/>
          </p:nvSpPr>
          <p:spPr>
            <a:xfrm flipV="1">
              <a:off x="417168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1" name="Line 46"/>
            <p:cNvSpPr/>
            <p:nvPr/>
          </p:nvSpPr>
          <p:spPr>
            <a:xfrm flipV="1">
              <a:off x="514476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2" name="Line 47"/>
            <p:cNvSpPr/>
            <p:nvPr/>
          </p:nvSpPr>
          <p:spPr>
            <a:xfrm flipV="1">
              <a:off x="610848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3" name="Line 48"/>
            <p:cNvSpPr/>
            <p:nvPr/>
          </p:nvSpPr>
          <p:spPr>
            <a:xfrm flipV="1">
              <a:off x="7081560" y="844200"/>
              <a:ext cx="360" cy="470232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440" rIns="90000" bIns="144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4" name="Line 49"/>
            <p:cNvSpPr/>
            <p:nvPr/>
          </p:nvSpPr>
          <p:spPr>
            <a:xfrm>
              <a:off x="2301840" y="544176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5" name="Line 50"/>
            <p:cNvSpPr/>
            <p:nvPr/>
          </p:nvSpPr>
          <p:spPr>
            <a:xfrm>
              <a:off x="2301840" y="445896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6" name="Line 51"/>
            <p:cNvSpPr/>
            <p:nvPr/>
          </p:nvSpPr>
          <p:spPr>
            <a:xfrm>
              <a:off x="2301840" y="347652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7" name="Line 52"/>
            <p:cNvSpPr/>
            <p:nvPr/>
          </p:nvSpPr>
          <p:spPr>
            <a:xfrm>
              <a:off x="2301840" y="249372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8" name="Line 53"/>
            <p:cNvSpPr/>
            <p:nvPr/>
          </p:nvSpPr>
          <p:spPr>
            <a:xfrm>
              <a:off x="2301840" y="1511280"/>
              <a:ext cx="5160960" cy="360"/>
            </a:xfrm>
            <a:prstGeom prst="line">
              <a:avLst/>
            </a:prstGeom>
            <a:ln w="9525" cap="rnd">
              <a:solidFill>
                <a:srgbClr val="D3D3D3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0" rIns="90000" bIns="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39" name="Rectangle 54"/>
            <p:cNvSpPr/>
            <p:nvPr/>
          </p:nvSpPr>
          <p:spPr>
            <a:xfrm>
              <a:off x="2301840" y="844560"/>
              <a:ext cx="5159520" cy="4700880"/>
            </a:xfrm>
            <a:prstGeom prst="rect">
              <a:avLst/>
            </a:prstGeom>
            <a:noFill/>
            <a:ln w="9525" cap="rnd">
              <a:solidFill>
                <a:srgbClr val="000000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0" name="Oval 55"/>
            <p:cNvSpPr/>
            <p:nvPr/>
          </p:nvSpPr>
          <p:spPr>
            <a:xfrm>
              <a:off x="2540160" y="53370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1" name="Oval 56"/>
            <p:cNvSpPr/>
            <p:nvPr/>
          </p:nvSpPr>
          <p:spPr>
            <a:xfrm>
              <a:off x="2970360" y="50418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2" name="Oval 57"/>
            <p:cNvSpPr/>
            <p:nvPr/>
          </p:nvSpPr>
          <p:spPr>
            <a:xfrm>
              <a:off x="2549520" y="5146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3" name="Oval 58"/>
            <p:cNvSpPr/>
            <p:nvPr/>
          </p:nvSpPr>
          <p:spPr>
            <a:xfrm>
              <a:off x="309420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4" name="Oval 59"/>
            <p:cNvSpPr/>
            <p:nvPr/>
          </p:nvSpPr>
          <p:spPr>
            <a:xfrm>
              <a:off x="3227400" y="5261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5" name="Oval 60"/>
            <p:cNvSpPr/>
            <p:nvPr/>
          </p:nvSpPr>
          <p:spPr>
            <a:xfrm>
              <a:off x="3513240" y="5156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6" name="Oval 61"/>
            <p:cNvSpPr/>
            <p:nvPr/>
          </p:nvSpPr>
          <p:spPr>
            <a:xfrm>
              <a:off x="2854440" y="5346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7" name="Oval 62"/>
            <p:cNvSpPr/>
            <p:nvPr/>
          </p:nvSpPr>
          <p:spPr>
            <a:xfrm>
              <a:off x="264492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8" name="Oval 63"/>
            <p:cNvSpPr/>
            <p:nvPr/>
          </p:nvSpPr>
          <p:spPr>
            <a:xfrm>
              <a:off x="2644920" y="4906800"/>
              <a:ext cx="36720" cy="3816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3680" rIns="90000" bIns="1368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49" name="Oval 64"/>
            <p:cNvSpPr/>
            <p:nvPr/>
          </p:nvSpPr>
          <p:spPr>
            <a:xfrm>
              <a:off x="2616120" y="52038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0" name="Oval 65"/>
            <p:cNvSpPr/>
            <p:nvPr/>
          </p:nvSpPr>
          <p:spPr>
            <a:xfrm>
              <a:off x="314172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1" name="Oval 66"/>
            <p:cNvSpPr/>
            <p:nvPr/>
          </p:nvSpPr>
          <p:spPr>
            <a:xfrm>
              <a:off x="2692440" y="52322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2" name="Oval 67"/>
            <p:cNvSpPr/>
            <p:nvPr/>
          </p:nvSpPr>
          <p:spPr>
            <a:xfrm>
              <a:off x="2502000" y="52992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3" name="Oval 68"/>
            <p:cNvSpPr/>
            <p:nvPr/>
          </p:nvSpPr>
          <p:spPr>
            <a:xfrm>
              <a:off x="2989440" y="52992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4" name="Oval 69"/>
            <p:cNvSpPr/>
            <p:nvPr/>
          </p:nvSpPr>
          <p:spPr>
            <a:xfrm>
              <a:off x="2768760" y="516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5" name="Oval 70"/>
            <p:cNvSpPr/>
            <p:nvPr/>
          </p:nvSpPr>
          <p:spPr>
            <a:xfrm>
              <a:off x="2749680" y="533700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6" name="Oval 71"/>
            <p:cNvSpPr/>
            <p:nvPr/>
          </p:nvSpPr>
          <p:spPr>
            <a:xfrm>
              <a:off x="2701800" y="52513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7" name="Oval 72"/>
            <p:cNvSpPr/>
            <p:nvPr/>
          </p:nvSpPr>
          <p:spPr>
            <a:xfrm>
              <a:off x="4000680" y="12254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8" name="Oval 73"/>
            <p:cNvSpPr/>
            <p:nvPr/>
          </p:nvSpPr>
          <p:spPr>
            <a:xfrm>
              <a:off x="3027240" y="5184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59" name="Oval 74"/>
            <p:cNvSpPr/>
            <p:nvPr/>
          </p:nvSpPr>
          <p:spPr>
            <a:xfrm>
              <a:off x="2911320" y="5222880"/>
              <a:ext cx="3816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0" name="Oval 75"/>
            <p:cNvSpPr/>
            <p:nvPr/>
          </p:nvSpPr>
          <p:spPr>
            <a:xfrm>
              <a:off x="2787480" y="5308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1" name="Oval 76"/>
            <p:cNvSpPr/>
            <p:nvPr/>
          </p:nvSpPr>
          <p:spPr>
            <a:xfrm>
              <a:off x="3436920" y="5261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2" name="Oval 77"/>
            <p:cNvSpPr/>
            <p:nvPr/>
          </p:nvSpPr>
          <p:spPr>
            <a:xfrm>
              <a:off x="248292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3" name="Oval 78"/>
            <p:cNvSpPr/>
            <p:nvPr/>
          </p:nvSpPr>
          <p:spPr>
            <a:xfrm>
              <a:off x="2730600" y="5318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4" name="Oval 79"/>
            <p:cNvSpPr/>
            <p:nvPr/>
          </p:nvSpPr>
          <p:spPr>
            <a:xfrm>
              <a:off x="310356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5" name="Oval 80"/>
            <p:cNvSpPr/>
            <p:nvPr/>
          </p:nvSpPr>
          <p:spPr>
            <a:xfrm>
              <a:off x="3579840" y="9968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6" name="Oval 81"/>
            <p:cNvSpPr/>
            <p:nvPr/>
          </p:nvSpPr>
          <p:spPr>
            <a:xfrm>
              <a:off x="2549520" y="50227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7" name="Oval 82"/>
            <p:cNvSpPr/>
            <p:nvPr/>
          </p:nvSpPr>
          <p:spPr>
            <a:xfrm>
              <a:off x="2654280" y="52228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8" name="Oval 83"/>
            <p:cNvSpPr/>
            <p:nvPr/>
          </p:nvSpPr>
          <p:spPr>
            <a:xfrm>
              <a:off x="2863800" y="51562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69" name="Oval 84"/>
            <p:cNvSpPr/>
            <p:nvPr/>
          </p:nvSpPr>
          <p:spPr>
            <a:xfrm>
              <a:off x="272088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0" name="Oval 85"/>
            <p:cNvSpPr/>
            <p:nvPr/>
          </p:nvSpPr>
          <p:spPr>
            <a:xfrm>
              <a:off x="3075120" y="528012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1" name="Oval 86"/>
            <p:cNvSpPr/>
            <p:nvPr/>
          </p:nvSpPr>
          <p:spPr>
            <a:xfrm>
              <a:off x="7253280" y="52610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2" name="Oval 87"/>
            <p:cNvSpPr/>
            <p:nvPr/>
          </p:nvSpPr>
          <p:spPr>
            <a:xfrm>
              <a:off x="3151080" y="4535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3" name="Oval 88"/>
            <p:cNvSpPr/>
            <p:nvPr/>
          </p:nvSpPr>
          <p:spPr>
            <a:xfrm>
              <a:off x="2558880" y="52419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4" name="Oval 89"/>
            <p:cNvSpPr/>
            <p:nvPr/>
          </p:nvSpPr>
          <p:spPr>
            <a:xfrm>
              <a:off x="2692440" y="530856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5" name="Oval 90"/>
            <p:cNvSpPr/>
            <p:nvPr/>
          </p:nvSpPr>
          <p:spPr>
            <a:xfrm>
              <a:off x="2673360" y="532764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6" name="Oval 91"/>
            <p:cNvSpPr/>
            <p:nvPr/>
          </p:nvSpPr>
          <p:spPr>
            <a:xfrm>
              <a:off x="2711520" y="5289480"/>
              <a:ext cx="36720" cy="36720"/>
            </a:xfrm>
            <a:prstGeom prst="ellipse">
              <a:avLst/>
            </a:prstGeom>
            <a:noFill/>
            <a:ln w="9525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12960" rIns="90000" bIns="12960" anchor="t">
              <a:noAutofit/>
            </a:bodyPr>
            <a:lstStyle/>
            <a:p>
              <a:pPr defTabSz="914400">
                <a:lnSpc>
                  <a:spcPct val="100000"/>
                </a:lnSpc>
              </a:pPr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  <p:sp>
          <p:nvSpPr>
            <p:cNvPr id="177" name="Line 92"/>
            <p:cNvSpPr/>
            <p:nvPr/>
          </p:nvSpPr>
          <p:spPr>
            <a:xfrm flipV="1">
              <a:off x="2501640" y="3819240"/>
              <a:ext cx="4770360" cy="1346400"/>
            </a:xfrm>
            <a:prstGeom prst="line">
              <a:avLst/>
            </a:prstGeom>
            <a:ln w="19050" cap="rnd">
              <a:solidFill>
                <a:srgbClr val="0000FF"/>
              </a:solidFill>
              <a:round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90000" tIns="360" rIns="90000" bIns="360" anchor="t">
              <a:noAutofit/>
            </a:bodyPr>
            <a:lstStyle/>
            <a:p>
              <a:endParaRPr lang="en-US" sz="1800" b="0" strike="noStrike">
                <a:solidFill>
                  <a:schemeClr val="dk1"/>
                </a:solidFill>
                <a:latin typeface="Calibri" panose="020F0502020204030204"/>
              </a:endParaRPr>
            </a:p>
          </p:txBody>
        </p:sp>
      </p:grpSp>
      <p:sp>
        <p:nvSpPr>
          <p:cNvPr id="180" name="テキスト ボックス 1"/>
          <p:cNvSpPr/>
          <p:nvPr/>
        </p:nvSpPr>
        <p:spPr>
          <a:xfrm>
            <a:off x="7687440" y="4560840"/>
            <a:ext cx="1110600" cy="69948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000" b="0" strike="noStrike">
                <a:solidFill>
                  <a:schemeClr val="dk1"/>
                </a:solidFill>
                <a:latin typeface="Yu Gothic UI" panose="020B0500000000000000" charset="-128"/>
                <a:ea typeface="Yu Gothic UI" panose="020B0500000000000000" charset="-128"/>
              </a:rPr>
              <a:t>R=0.235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  <a:p>
            <a:pPr defTabSz="914400">
              <a:lnSpc>
                <a:spcPct val="100000"/>
              </a:lnSpc>
            </a:pPr>
            <a:r>
              <a:rPr lang="en-US" sz="2000" b="0" strike="noStrike">
                <a:solidFill>
                  <a:schemeClr val="dk1"/>
                </a:solidFill>
                <a:latin typeface="Yu Gothic UI" panose="020B0500000000000000" charset="-128"/>
                <a:ea typeface="Yu Gothic UI" panose="020B0500000000000000" charset="-128"/>
              </a:rPr>
              <a:t>P=0.162</a:t>
            </a:r>
            <a:endParaRPr lang="en-US" sz="2000" b="0" strike="noStrike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2" name="テキストボックス 17">
            <a:extLst>
              <a:ext uri="{FF2B5EF4-FFF2-40B4-BE49-F238E27FC236}">
                <a16:creationId xmlns:a16="http://schemas.microsoft.com/office/drawing/2014/main" id="{6840F37E-53FD-82FB-CFE9-B16050A0FD5E}"/>
              </a:ext>
            </a:extLst>
          </p:cNvPr>
          <p:cNvSpPr/>
          <p:nvPr/>
        </p:nvSpPr>
        <p:spPr>
          <a:xfrm>
            <a:off x="35496" y="44624"/>
            <a:ext cx="3246699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wrap="none" lIns="90000" tIns="45000" rIns="90000" bIns="45000" anchor="t">
            <a:spAutoFit/>
          </a:bodyPr>
          <a:lstStyle/>
          <a:p>
            <a:pPr defTabSz="914400">
              <a:lnSpc>
                <a:spcPct val="100000"/>
              </a:lnSpc>
            </a:pPr>
            <a:r>
              <a:rPr lang="en-US" sz="2400" b="0" strike="noStrike" dirty="0">
                <a:solidFill>
                  <a:schemeClr val="dk1"/>
                </a:solidFill>
                <a:latin typeface="Calibri" panose="020F0502020204030204"/>
              </a:rPr>
              <a:t>Supplementary </a:t>
            </a:r>
            <a:r>
              <a:rPr lang="en-US" sz="2400" dirty="0">
                <a:solidFill>
                  <a:schemeClr val="dk1"/>
                </a:solidFill>
                <a:latin typeface="Calibri" panose="020F0502020204030204"/>
              </a:rPr>
              <a:t>figure</a:t>
            </a:r>
            <a:r>
              <a:rPr lang="en-US" sz="2400" b="0" strike="noStrike" dirty="0">
                <a:solidFill>
                  <a:schemeClr val="dk1"/>
                </a:solidFill>
                <a:latin typeface="Calibri" panose="020F0502020204030204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Calibri" panose="020F0502020204030204"/>
              </a:rPr>
              <a:t>1</a:t>
            </a:r>
            <a:r>
              <a:rPr lang="en-US" altLang="ja-JP" sz="2400" dirty="0">
                <a:solidFill>
                  <a:schemeClr val="dk1"/>
                </a:solidFill>
                <a:latin typeface="Calibri" panose="020F0502020204030204"/>
              </a:rPr>
              <a:t>c</a:t>
            </a:r>
            <a:endParaRPr lang="en-US" sz="2400" b="0" strike="noStrike" dirty="0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ABC1243-D384-AB2A-4BD9-C1067BBD392D}"/>
              </a:ext>
            </a:extLst>
          </p:cNvPr>
          <p:cNvSpPr txBox="1"/>
          <p:nvPr/>
        </p:nvSpPr>
        <p:spPr>
          <a:xfrm>
            <a:off x="2897868" y="423791"/>
            <a:ext cx="45544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>
                <a:effectLst/>
                <a:latin typeface="Yu Gothic UI" panose="020B0500000000000000" pitchFamily="50" charset="-128"/>
                <a:cs typeface="0"/>
              </a:rPr>
              <a:t>Correlation between NSE and pro-GRP</a:t>
            </a:r>
            <a:endParaRPr kumimoji="1" lang="ja-JP" altLang="en-US" sz="2000" dirty="0"/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106</Words>
  <Application>Microsoft Office PowerPoint</Application>
  <PresentationFormat>画面に合わせる (4:3)</PresentationFormat>
  <Paragraphs>46</Paragraphs>
  <Slides>3</Slides>
  <Notes>3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11</vt:i4>
      </vt:variant>
      <vt:variant>
        <vt:lpstr>スライド タイトル</vt:lpstr>
      </vt:variant>
      <vt:variant>
        <vt:i4>3</vt:i4>
      </vt:variant>
    </vt:vector>
  </HeadingPairs>
  <TitlesOfParts>
    <vt:vector size="20" baseType="lpstr">
      <vt:lpstr>Yu Gothic UI</vt:lpstr>
      <vt:lpstr>游明朝</vt:lpstr>
      <vt:lpstr>Arial</vt:lpstr>
      <vt:lpstr>Calibri</vt:lpstr>
      <vt:lpstr>Symbol</vt:lpstr>
      <vt:lpstr>Wingdings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IKYOKU</dc:creator>
  <cp:lastModifiedBy>ProPC</cp:lastModifiedBy>
  <cp:revision>42</cp:revision>
  <dcterms:created xsi:type="dcterms:W3CDTF">2020-12-08T15:01:00Z</dcterms:created>
  <dcterms:modified xsi:type="dcterms:W3CDTF">2025-04-22T14:31:16Z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1041-11.8.2.8500</vt:lpwstr>
  </property>
  <property fmtid="{D5CDD505-2E9C-101B-9397-08002B2CF9AE}" pid="3" name="Notes">
    <vt:i4>21</vt:i4>
  </property>
  <property fmtid="{D5CDD505-2E9C-101B-9397-08002B2CF9AE}" pid="4" name="PresentationFormat">
    <vt:lpwstr>画面に合わせる (4:3)</vt:lpwstr>
  </property>
  <property fmtid="{D5CDD505-2E9C-101B-9397-08002B2CF9AE}" pid="5" name="Slides">
    <vt:i4>21</vt:i4>
  </property>
</Properties>
</file>