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79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06"/>
    <p:restoredTop sz="94218"/>
  </p:normalViewPr>
  <p:slideViewPr>
    <p:cSldViewPr snapToGrid="0" snapToObjects="1">
      <p:cViewPr>
        <p:scale>
          <a:sx n="114" d="100"/>
          <a:sy n="114" d="100"/>
        </p:scale>
        <p:origin x="268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27CCE-68DA-AE44-944B-C7C88BA1343D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18B757-00A3-3143-B850-9C6FB21C07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013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9026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3975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2237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3289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4583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5300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4545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156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2545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4119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603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431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10B1FC33-05CB-8E46-8ADF-D508704474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1951513"/>
              </p:ext>
            </p:extLst>
          </p:nvPr>
        </p:nvGraphicFramePr>
        <p:xfrm>
          <a:off x="541532" y="340684"/>
          <a:ext cx="5774936" cy="4184672"/>
        </p:xfrm>
        <a:graphic>
          <a:graphicData uri="http://schemas.openxmlformats.org/drawingml/2006/table">
            <a:tbl>
              <a:tblPr/>
              <a:tblGrid>
                <a:gridCol w="722469">
                  <a:extLst>
                    <a:ext uri="{9D8B030D-6E8A-4147-A177-3AD203B41FA5}">
                      <a16:colId xmlns:a16="http://schemas.microsoft.com/office/drawing/2014/main" val="2130801125"/>
                    </a:ext>
                  </a:extLst>
                </a:gridCol>
                <a:gridCol w="722469">
                  <a:extLst>
                    <a:ext uri="{9D8B030D-6E8A-4147-A177-3AD203B41FA5}">
                      <a16:colId xmlns:a16="http://schemas.microsoft.com/office/drawing/2014/main" val="2038718455"/>
                    </a:ext>
                  </a:extLst>
                </a:gridCol>
                <a:gridCol w="751368">
                  <a:extLst>
                    <a:ext uri="{9D8B030D-6E8A-4147-A177-3AD203B41FA5}">
                      <a16:colId xmlns:a16="http://schemas.microsoft.com/office/drawing/2014/main" val="2496326625"/>
                    </a:ext>
                  </a:extLst>
                </a:gridCol>
                <a:gridCol w="527402">
                  <a:extLst>
                    <a:ext uri="{9D8B030D-6E8A-4147-A177-3AD203B41FA5}">
                      <a16:colId xmlns:a16="http://schemas.microsoft.com/office/drawing/2014/main" val="3195517637"/>
                    </a:ext>
                  </a:extLst>
                </a:gridCol>
                <a:gridCol w="346785">
                  <a:extLst>
                    <a:ext uri="{9D8B030D-6E8A-4147-A177-3AD203B41FA5}">
                      <a16:colId xmlns:a16="http://schemas.microsoft.com/office/drawing/2014/main" val="576567156"/>
                    </a:ext>
                  </a:extLst>
                </a:gridCol>
                <a:gridCol w="722469">
                  <a:extLst>
                    <a:ext uri="{9D8B030D-6E8A-4147-A177-3AD203B41FA5}">
                      <a16:colId xmlns:a16="http://schemas.microsoft.com/office/drawing/2014/main" val="516167981"/>
                    </a:ext>
                  </a:extLst>
                </a:gridCol>
                <a:gridCol w="722469">
                  <a:extLst>
                    <a:ext uri="{9D8B030D-6E8A-4147-A177-3AD203B41FA5}">
                      <a16:colId xmlns:a16="http://schemas.microsoft.com/office/drawing/2014/main" val="2100441719"/>
                    </a:ext>
                  </a:extLst>
                </a:gridCol>
                <a:gridCol w="732103">
                  <a:extLst>
                    <a:ext uri="{9D8B030D-6E8A-4147-A177-3AD203B41FA5}">
                      <a16:colId xmlns:a16="http://schemas.microsoft.com/office/drawing/2014/main" val="1298299720"/>
                    </a:ext>
                  </a:extLst>
                </a:gridCol>
                <a:gridCol w="527402">
                  <a:extLst>
                    <a:ext uri="{9D8B030D-6E8A-4147-A177-3AD203B41FA5}">
                      <a16:colId xmlns:a16="http://schemas.microsoft.com/office/drawing/2014/main" val="1063212629"/>
                    </a:ext>
                  </a:extLst>
                </a:gridCol>
              </a:tblGrid>
              <a:tr h="105963">
                <a:tc gridSpan="9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Table S6. Clinical-pathological characteristics by hTIL score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835593"/>
                  </a:ext>
                </a:extLst>
              </a:tr>
              <a:tr h="20650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hTIL score 0 (N=23)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hTIL score1,2  (N=21)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1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p-</a:t>
                      </a:r>
                      <a:r>
                        <a:rPr lang="en-US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value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34" charset="-128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hTIL score 0 (N=23)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hTIL score1,2  (N=21)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1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p-</a:t>
                      </a:r>
                      <a:r>
                        <a:rPr lang="en-US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value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3496559"/>
                  </a:ext>
                </a:extLst>
              </a:tr>
              <a:tr h="10596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Menopausal status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0.512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Vascular invasion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0.089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9054608"/>
                  </a:ext>
                </a:extLst>
              </a:tr>
              <a:tr h="105963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Unknown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Unknown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78604"/>
                  </a:ext>
                </a:extLst>
              </a:tr>
              <a:tr h="105963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Post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16 (69.6%)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12 (60.0%)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Negative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17 (77.3%)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20 (95.2%)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328099"/>
                  </a:ext>
                </a:extLst>
              </a:tr>
              <a:tr h="105963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Pre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7 (30.4%)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8 (40.0%)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Positive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5 (22.7%)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 (4.8%)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1635951"/>
                  </a:ext>
                </a:extLst>
              </a:tr>
              <a:tr h="10596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Neo-adjuvant thrrapy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0.155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Histological Grade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0.011*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3417091"/>
                  </a:ext>
                </a:extLst>
              </a:tr>
              <a:tr h="105963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   absent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17 (73.9%)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19 (90.5%)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34" charset="-128"/>
                        </a:rPr>
                        <a:t>   Unknown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2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3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81364"/>
                  </a:ext>
                </a:extLst>
              </a:tr>
              <a:tr h="105963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   present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6 (26.1%)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2 (9.5%)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34" charset="-128"/>
                        </a:rPr>
                        <a:t>   Grade 3 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2 (9.5%)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9 (50.0%)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1409434"/>
                  </a:ext>
                </a:extLst>
              </a:tr>
              <a:tr h="10596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Histological Type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0.544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34" charset="-128"/>
                        </a:rPr>
                        <a:t>   Grade 1, 2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19 (90.5%)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9 (50.0%)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3269364"/>
                  </a:ext>
                </a:extLst>
              </a:tr>
              <a:tr h="105963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IDC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20 (87.0%)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18 (85.7%)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ER status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0.002*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9999805"/>
                  </a:ext>
                </a:extLst>
              </a:tr>
              <a:tr h="105963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ILC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 (4.3%)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 (0.0%)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   Positive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14 (60.9%)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3 (14.3%)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176793"/>
                  </a:ext>
                </a:extLst>
              </a:tr>
              <a:tr h="105963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Special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2 (8.7%)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3 (14.3%)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   Negative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9 (39.1%)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18 (85.7%)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5988662"/>
                  </a:ext>
                </a:extLst>
              </a:tr>
              <a:tr h="10596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Invasive tumor size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0.631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PgR status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0.269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7386696"/>
                  </a:ext>
                </a:extLst>
              </a:tr>
              <a:tr h="105963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Unknown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   Positive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5 (21.7%)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2 (9.5%)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0022339"/>
                  </a:ext>
                </a:extLst>
              </a:tr>
              <a:tr h="105963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≥20mm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19 (86.4%)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17 (81.0%)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   Negative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18 (78.3%)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19 (90.5%)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5152787"/>
                  </a:ext>
                </a:extLst>
              </a:tr>
              <a:tr h="105963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&lt; 20mm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3 (13.6%)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4 (19.0%)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HER2 status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0.062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5299301"/>
                  </a:ext>
                </a:extLst>
              </a:tr>
              <a:tr h="10596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Lymph node metastasis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0.443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Unknown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8212846"/>
                  </a:ext>
                </a:extLst>
              </a:tr>
              <a:tr h="105963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Unknown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Positive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6 (26.1%)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 (5.0%)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6859365"/>
                  </a:ext>
                </a:extLst>
              </a:tr>
              <a:tr h="105963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Negative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10 (45.5%)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12 (57.1%)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Negative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17 (73.9%)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19 (95.0%)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0758654"/>
                  </a:ext>
                </a:extLst>
              </a:tr>
              <a:tr h="105963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Positive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12 (54.5%)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9 (42.9%)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Ki67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0.036*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7503871"/>
                  </a:ext>
                </a:extLst>
              </a:tr>
              <a:tr h="10596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Lymphatic invasion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0.897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34" charset="-128"/>
                        </a:rPr>
                        <a:t>   ≥ </a:t>
                      </a:r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34" charset="-128"/>
                        </a:rPr>
                        <a:t>20%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14 (60.9%)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19 (90.5%)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3147891"/>
                  </a:ext>
                </a:extLst>
              </a:tr>
              <a:tr h="105963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Unknown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0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34" charset="-128"/>
                        </a:rPr>
                        <a:t>   </a:t>
                      </a:r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34" charset="-128"/>
                        </a:rPr>
                        <a:t>&lt; 20%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9 (39.1%)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2 (9.5%)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241474"/>
                  </a:ext>
                </a:extLst>
              </a:tr>
              <a:tr h="105963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Negative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9 (40.9%)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9 (42.9%)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PD-L1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&lt; .001*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2117493"/>
                  </a:ext>
                </a:extLst>
              </a:tr>
              <a:tr h="105963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Positive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13 (59.1%)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12 (57.1%)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Unknown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34" charset="-128"/>
                          <a:ea typeface="游ゴシック" panose="020B0400000000000000" pitchFamily="34" charset="-128"/>
                        </a:rPr>
                        <a:t>0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34" charset="-128"/>
                          <a:ea typeface="游ゴシック" panose="020B0400000000000000" pitchFamily="34" charset="-128"/>
                        </a:rPr>
                        <a:t>0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1503604"/>
                  </a:ext>
                </a:extLst>
              </a:tr>
              <a:tr h="105963"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Positive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7 (30.4%)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18 (85.7%)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333333"/>
                        </a:solidFill>
                        <a:effectLst/>
                        <a:latin typeface="Times Roman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7249619"/>
                  </a:ext>
                </a:extLst>
              </a:tr>
              <a:tr h="10596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34" charset="-128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34" charset="-128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34" charset="-128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34" charset="-128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34" charset="-128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   Negative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16 (69.6%)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333333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3 (14.3%)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050660"/>
                  </a:ext>
                </a:extLst>
              </a:tr>
              <a:tr h="105963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*Statistically significant </a:t>
                      </a: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p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Roman" pitchFamily="2" charset="0"/>
                          <a:ea typeface="游ゴシック" panose="020B0400000000000000" pitchFamily="34" charset="-128"/>
                        </a:rPr>
                        <a:t>-value</a:t>
                      </a: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394" marR="7394" marT="73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27376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11490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2836</TotalTime>
  <Words>468</Words>
  <Application>Microsoft Macintosh PowerPoint</Application>
  <PresentationFormat>A4 210 x 297 mm</PresentationFormat>
  <Paragraphs>148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游ゴシック</vt:lpstr>
      <vt:lpstr>Arial</vt:lpstr>
      <vt:lpstr>Calibri</vt:lpstr>
      <vt:lpstr>Calibri Light</vt:lpstr>
      <vt:lpstr>Cambria</vt:lpstr>
      <vt:lpstr>Times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花村 徹</dc:creator>
  <cp:lastModifiedBy>花村 徹</cp:lastModifiedBy>
  <cp:revision>144</cp:revision>
  <cp:lastPrinted>2021-04-21T04:02:32Z</cp:lastPrinted>
  <dcterms:created xsi:type="dcterms:W3CDTF">2021-04-05T05:41:41Z</dcterms:created>
  <dcterms:modified xsi:type="dcterms:W3CDTF">2021-06-09T09:45:51Z</dcterms:modified>
</cp:coreProperties>
</file>