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70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06"/>
    <p:restoredTop sz="94218"/>
  </p:normalViewPr>
  <p:slideViewPr>
    <p:cSldViewPr snapToGrid="0" snapToObjects="1">
      <p:cViewPr varScale="1">
        <p:scale>
          <a:sx n="80" d="100"/>
          <a:sy n="80" d="100"/>
        </p:scale>
        <p:origin x="343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27CCE-68DA-AE44-944B-C7C88BA1343D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18B757-00A3-3143-B850-9C6FB21C07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013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9026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975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223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3289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4583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530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4545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56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2545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411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603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EEDAB-4FF7-B64E-A46B-8BD0F7E0AAF5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431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D4AE11A6-31A8-B947-8E44-410DDE8118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959793"/>
              </p:ext>
            </p:extLst>
          </p:nvPr>
        </p:nvGraphicFramePr>
        <p:xfrm>
          <a:off x="639000" y="603735"/>
          <a:ext cx="5580000" cy="4655283"/>
        </p:xfrm>
        <a:graphic>
          <a:graphicData uri="http://schemas.openxmlformats.org/drawingml/2006/table">
            <a:tbl>
              <a:tblPr/>
              <a:tblGrid>
                <a:gridCol w="1116000">
                  <a:extLst>
                    <a:ext uri="{9D8B030D-6E8A-4147-A177-3AD203B41FA5}">
                      <a16:colId xmlns:a16="http://schemas.microsoft.com/office/drawing/2014/main" val="1075004637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179267734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878806357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695358041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054835788"/>
                    </a:ext>
                  </a:extLst>
                </a:gridCol>
              </a:tblGrid>
              <a:tr h="143070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Table S2. Clinicopathological characteristics of the entire cohort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06340"/>
                  </a:ext>
                </a:extLst>
              </a:tr>
              <a:tr h="14307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Overall (N=45)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Overall (N=45)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392443"/>
                  </a:ext>
                </a:extLst>
              </a:tr>
              <a:tr h="14307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Menopausal status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Histological Grade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449156"/>
                  </a:ext>
                </a:extLst>
              </a:tr>
              <a:tr h="14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1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5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449091"/>
                  </a:ext>
                </a:extLst>
              </a:tr>
              <a:tr h="14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Post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29 (65.9%)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Grade 3 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11 (27.5%)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725161"/>
                  </a:ext>
                </a:extLst>
              </a:tr>
              <a:tr h="14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Pre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15 (34.1%)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Grade 1 or 2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29 (72.5%)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2980398"/>
                  </a:ext>
                </a:extLst>
              </a:tr>
              <a:tr h="14307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Neo-adjuvant thrrapy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333333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ER status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6407058"/>
                  </a:ext>
                </a:extLst>
              </a:tr>
              <a:tr h="14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   absent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37 (82%)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   Positive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17 (37.8%)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442339"/>
                  </a:ext>
                </a:extLst>
              </a:tr>
              <a:tr h="14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   present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8 (18%)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   Negative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28 (62.2%)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1453286"/>
                  </a:ext>
                </a:extLst>
              </a:tr>
              <a:tr h="14307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Histological Type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333333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PgR status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8864619"/>
                  </a:ext>
                </a:extLst>
              </a:tr>
              <a:tr h="14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IDC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39 (86.7%)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   Positive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7 (15.6%)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2509610"/>
                  </a:ext>
                </a:extLst>
              </a:tr>
              <a:tr h="14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ILC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1 (2.2%)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   Negative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38 (84.4%)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5555562"/>
                  </a:ext>
                </a:extLst>
              </a:tr>
              <a:tr h="14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Special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5 (11.1%)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333333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HER2 status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3302671"/>
                  </a:ext>
                </a:extLst>
              </a:tr>
              <a:tr h="14307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333333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Invasive tumor size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1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6667789"/>
                  </a:ext>
                </a:extLst>
              </a:tr>
              <a:tr h="14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333333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1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   Positive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8 (18.2%)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9828158"/>
                  </a:ext>
                </a:extLst>
              </a:tr>
              <a:tr h="14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333333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≥20mm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333333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36 (81.8%)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   Negative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36 (81.8%)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206922"/>
                  </a:ext>
                </a:extLst>
              </a:tr>
              <a:tr h="14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333333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&lt; 20mm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333333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8 (18.2%)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Ki67 IR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917743"/>
                  </a:ext>
                </a:extLst>
              </a:tr>
              <a:tr h="14307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Lymph node metastasis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≥ </a:t>
                      </a:r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20%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333333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33 (73.3%)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467422"/>
                  </a:ext>
                </a:extLst>
              </a:tr>
              <a:tr h="14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1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  </a:t>
                      </a:r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&lt; 20%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333333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12 (26.7%)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4254354"/>
                  </a:ext>
                </a:extLst>
              </a:tr>
              <a:tr h="14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Negative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23 (52.3%)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TIL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2027381"/>
                  </a:ext>
                </a:extLst>
              </a:tr>
              <a:tr h="14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Positive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21 (47.7%)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1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1018875"/>
                  </a:ext>
                </a:extLst>
              </a:tr>
              <a:tr h="14307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Lymphatic invasion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Low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23 (52.3%)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3243446"/>
                  </a:ext>
                </a:extLst>
              </a:tr>
              <a:tr h="14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1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Intermediate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15 (34.1%)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6811529"/>
                  </a:ext>
                </a:extLst>
              </a:tr>
              <a:tr h="14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Negative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19 (43.2%)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High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6 (13.6%)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795118"/>
                  </a:ext>
                </a:extLst>
              </a:tr>
              <a:tr h="14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Positive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25 (56.8%)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PD-L1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8377766"/>
                  </a:ext>
                </a:extLst>
              </a:tr>
              <a:tr h="14307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Vascular invasion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1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757517"/>
                  </a:ext>
                </a:extLst>
              </a:tr>
              <a:tr h="14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Unknown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1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Positive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25 (56.8%)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4085711"/>
                  </a:ext>
                </a:extLst>
              </a:tr>
              <a:tr h="14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Negative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38 (86.4%)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Negative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19 (43.2%)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7527154"/>
                  </a:ext>
                </a:extLst>
              </a:tr>
              <a:tr h="14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   Positive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6 (13.6%)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8127" marR="8127" marT="81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69686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88463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2834</TotalTime>
  <Words>332</Words>
  <Application>Microsoft Macintosh PowerPoint</Application>
  <PresentationFormat>A4 210 x 297 mm</PresentationFormat>
  <Paragraphs>99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Times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花村 徹</dc:creator>
  <cp:lastModifiedBy>花村 徹</cp:lastModifiedBy>
  <cp:revision>144</cp:revision>
  <cp:lastPrinted>2021-04-21T04:02:32Z</cp:lastPrinted>
  <dcterms:created xsi:type="dcterms:W3CDTF">2021-04-05T05:41:41Z</dcterms:created>
  <dcterms:modified xsi:type="dcterms:W3CDTF">2021-06-01T00:36:04Z</dcterms:modified>
</cp:coreProperties>
</file>