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4218"/>
  </p:normalViewPr>
  <p:slideViewPr>
    <p:cSldViewPr snapToGrid="0" snapToObjects="1">
      <p:cViewPr>
        <p:scale>
          <a:sx n="170" d="100"/>
          <a:sy n="170" d="100"/>
        </p:scale>
        <p:origin x="1488" y="-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6E235924-DF8E-C543-A2E2-4E7F2181A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200581"/>
              </p:ext>
            </p:extLst>
          </p:nvPr>
        </p:nvGraphicFramePr>
        <p:xfrm>
          <a:off x="392159" y="570631"/>
          <a:ext cx="6073681" cy="4763846"/>
        </p:xfrm>
        <a:graphic>
          <a:graphicData uri="http://schemas.openxmlformats.org/drawingml/2006/table">
            <a:tbl>
              <a:tblPr/>
              <a:tblGrid>
                <a:gridCol w="1081095">
                  <a:extLst>
                    <a:ext uri="{9D8B030D-6E8A-4147-A177-3AD203B41FA5}">
                      <a16:colId xmlns:a16="http://schemas.microsoft.com/office/drawing/2014/main" val="2700855871"/>
                    </a:ext>
                  </a:extLst>
                </a:gridCol>
                <a:gridCol w="1814955">
                  <a:extLst>
                    <a:ext uri="{9D8B030D-6E8A-4147-A177-3AD203B41FA5}">
                      <a16:colId xmlns:a16="http://schemas.microsoft.com/office/drawing/2014/main" val="943046812"/>
                    </a:ext>
                  </a:extLst>
                </a:gridCol>
                <a:gridCol w="1816414">
                  <a:extLst>
                    <a:ext uri="{9D8B030D-6E8A-4147-A177-3AD203B41FA5}">
                      <a16:colId xmlns:a16="http://schemas.microsoft.com/office/drawing/2014/main" val="1401442643"/>
                    </a:ext>
                  </a:extLst>
                </a:gridCol>
                <a:gridCol w="941034">
                  <a:extLst>
                    <a:ext uri="{9D8B030D-6E8A-4147-A177-3AD203B41FA5}">
                      <a16:colId xmlns:a16="http://schemas.microsoft.com/office/drawing/2014/main" val="3693866043"/>
                    </a:ext>
                  </a:extLst>
                </a:gridCol>
                <a:gridCol w="420183">
                  <a:extLst>
                    <a:ext uri="{9D8B030D-6E8A-4147-A177-3AD203B41FA5}">
                      <a16:colId xmlns:a16="http://schemas.microsoft.com/office/drawing/2014/main" val="3088265199"/>
                    </a:ext>
                  </a:extLst>
                </a:gridCol>
              </a:tblGrid>
              <a:tr h="156032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Table S1. Clinical significance of the TIL subsets in breast cancer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298009"/>
                  </a:ext>
                </a:extLst>
              </a:tr>
              <a:tr h="20957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Immune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Typical marker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Clinicopathological significance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Relationship with prognosis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Reference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773086"/>
                  </a:ext>
                </a:extLst>
              </a:tr>
              <a:tr h="20957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CD8+ T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CD8+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Higher tumor grade, Older age, Lower ER / PgR expression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Better BCSS in ER- and ER+/HER2+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[12, 13]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366720"/>
                  </a:ext>
                </a:extLst>
              </a:tr>
              <a:tr h="15603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CD4+ T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Better DFS / OS in TNBC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[14, 15]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897377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Worse DFS in HR*+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23065"/>
                  </a:ext>
                </a:extLst>
              </a:tr>
              <a:tr h="15603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Regulatory T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FOXP3+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Higher in tumor tissue than in normal breast, Higher tumor grade, Lymph node involvement, ER–negative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Worse BCSS in ER+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[16-19]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981949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Better BCSS in ER-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95015"/>
                  </a:ext>
                </a:extLst>
              </a:tr>
              <a:tr h="156032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Follicular helper T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CXCR5++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Better DFS in ER+ / HER2- and HER2+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[20]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52125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ICOS+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928214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PD-1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35217"/>
                  </a:ext>
                </a:extLst>
              </a:tr>
              <a:tr h="20957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CD20+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Higher tumor grade, ER /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PgR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-negative, Basal-like subtypes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Better BCSS in the ER-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[15, 21]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96237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Worse DFS in HR+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511110"/>
                  </a:ext>
                </a:extLst>
              </a:tr>
              <a:tr h="3120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Macrophage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CD68+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Higher tumor grade, Lymph node metastasis, Vascular invasion, ER / PgR negativity, HER2 expression, Basal phenotype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Worse DFS, BSCC, OS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[22, 23]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0396"/>
                  </a:ext>
                </a:extLst>
              </a:tr>
              <a:tr h="15603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Myeloid-derived suppressor cells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HLA-DR</a:t>
                      </a:r>
                      <a:r>
                        <a:rPr lang="en-US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-/low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Advanced clinical T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Worse DFS in ER+ 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[24] [25]</a:t>
                      </a:r>
                      <a:r>
                        <a:rPr lang="en-US" altLang="ja-JP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†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961431"/>
                  </a:ext>
                </a:extLst>
              </a:tr>
              <a:tr h="2095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CD33+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Higher tumor grade, HR negativity, HER2 positivity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461978"/>
                  </a:ext>
                </a:extLst>
              </a:tr>
              <a:tr h="15603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Dendritic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HLA-DR+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Higher tumor grade (TNBC)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Better OS in n+ TNBC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[26] [27]</a:t>
                      </a:r>
                      <a:r>
                        <a:rPr lang="en-US" altLang="ja-JP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†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1709261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CD11b+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Invasive &gt; Non-invasive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31518"/>
                  </a:ext>
                </a:extLst>
              </a:tr>
              <a:tr h="15603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Natural killer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CD56+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Higher tumor grade, Advanced clinical Stage, Lymph node metastasis,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Worse DFS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[28]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208418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85770"/>
                  </a:ext>
                </a:extLst>
              </a:tr>
              <a:tr h="15603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Natural killer T cell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Not well known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102508"/>
                  </a:ext>
                </a:extLst>
              </a:tr>
              <a:tr h="15603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CD56+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86502"/>
                  </a:ext>
                </a:extLst>
              </a:tr>
              <a:tr h="156032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*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 Medium" panose="020B0400000000000000" pitchFamily="34" charset="-128"/>
                        </a:rPr>
                        <a:t>：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ER and / or PgR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013106"/>
                  </a:ext>
                </a:extLst>
              </a:tr>
              <a:tr h="156032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†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 Medium" panose="020B0400000000000000" pitchFamily="34" charset="-128"/>
                        </a:rPr>
                        <a:t>：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Non-specific marker was used in assessment of indicated immune cell.</a:t>
                      </a:r>
                    </a:p>
                  </a:txBody>
                  <a:tcPr marL="5319" marR="5319" marT="5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71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92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2860</TotalTime>
  <Words>319</Words>
  <Application>Microsoft Macintosh PowerPoint</Application>
  <PresentationFormat>A4 210 x 297 mm</PresentationFormat>
  <Paragraphs>67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145</cp:revision>
  <cp:lastPrinted>2021-04-21T04:02:32Z</cp:lastPrinted>
  <dcterms:created xsi:type="dcterms:W3CDTF">2021-04-05T05:41:41Z</dcterms:created>
  <dcterms:modified xsi:type="dcterms:W3CDTF">2021-06-09T10:13:35Z</dcterms:modified>
</cp:coreProperties>
</file>