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6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6"/>
    <p:restoredTop sz="94205"/>
  </p:normalViewPr>
  <p:slideViewPr>
    <p:cSldViewPr snapToGrid="0" snapToObjects="1">
      <p:cViewPr>
        <p:scale>
          <a:sx n="213" d="100"/>
          <a:sy n="213" d="100"/>
        </p:scale>
        <p:origin x="1152" y="-1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27CCE-68DA-AE44-944B-C7C88BA1343D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8B757-00A3-3143-B850-9C6FB21C07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13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02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97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23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28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58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30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454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56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4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11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60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EEDAB-4FF7-B64E-A46B-8BD0F7E0AAF5}" type="datetimeFigureOut">
              <a:rPr kumimoji="1" lang="ja-JP" altLang="en-US" smtClean="0"/>
              <a:t>2021/6/9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31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3C2FBA91-5CB4-A044-B2E8-5069B5759D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621045"/>
              </p:ext>
            </p:extLst>
          </p:nvPr>
        </p:nvGraphicFramePr>
        <p:xfrm>
          <a:off x="639000" y="604806"/>
          <a:ext cx="5580000" cy="2731764"/>
        </p:xfrm>
        <a:graphic>
          <a:graphicData uri="http://schemas.openxmlformats.org/drawingml/2006/table">
            <a:tbl>
              <a:tblPr/>
              <a:tblGrid>
                <a:gridCol w="1440000">
                  <a:extLst>
                    <a:ext uri="{9D8B030D-6E8A-4147-A177-3AD203B41FA5}">
                      <a16:colId xmlns:a16="http://schemas.microsoft.com/office/drawing/2014/main" val="596550504"/>
                    </a:ext>
                  </a:extLst>
                </a:gridCol>
                <a:gridCol w="563479">
                  <a:extLst>
                    <a:ext uri="{9D8B030D-6E8A-4147-A177-3AD203B41FA5}">
                      <a16:colId xmlns:a16="http://schemas.microsoft.com/office/drawing/2014/main" val="2222973217"/>
                    </a:ext>
                  </a:extLst>
                </a:gridCol>
                <a:gridCol w="508695">
                  <a:extLst>
                    <a:ext uri="{9D8B030D-6E8A-4147-A177-3AD203B41FA5}">
                      <a16:colId xmlns:a16="http://schemas.microsoft.com/office/drawing/2014/main" val="2762681911"/>
                    </a:ext>
                  </a:extLst>
                </a:gridCol>
                <a:gridCol w="532173">
                  <a:extLst>
                    <a:ext uri="{9D8B030D-6E8A-4147-A177-3AD203B41FA5}">
                      <a16:colId xmlns:a16="http://schemas.microsoft.com/office/drawing/2014/main" val="735662891"/>
                    </a:ext>
                  </a:extLst>
                </a:gridCol>
                <a:gridCol w="532173">
                  <a:extLst>
                    <a:ext uri="{9D8B030D-6E8A-4147-A177-3AD203B41FA5}">
                      <a16:colId xmlns:a16="http://schemas.microsoft.com/office/drawing/2014/main" val="3663857287"/>
                    </a:ext>
                  </a:extLst>
                </a:gridCol>
                <a:gridCol w="813914">
                  <a:extLst>
                    <a:ext uri="{9D8B030D-6E8A-4147-A177-3AD203B41FA5}">
                      <a16:colId xmlns:a16="http://schemas.microsoft.com/office/drawing/2014/main" val="3097167406"/>
                    </a:ext>
                  </a:extLst>
                </a:gridCol>
                <a:gridCol w="680871">
                  <a:extLst>
                    <a:ext uri="{9D8B030D-6E8A-4147-A177-3AD203B41FA5}">
                      <a16:colId xmlns:a16="http://schemas.microsoft.com/office/drawing/2014/main" val="1985032540"/>
                    </a:ext>
                  </a:extLst>
                </a:gridCol>
                <a:gridCol w="508695">
                  <a:extLst>
                    <a:ext uri="{9D8B030D-6E8A-4147-A177-3AD203B41FA5}">
                      <a16:colId xmlns:a16="http://schemas.microsoft.com/office/drawing/2014/main" val="1440225797"/>
                    </a:ext>
                  </a:extLst>
                </a:gridCol>
              </a:tblGrid>
              <a:tr h="135062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Table S5. Definition of immune cell lineage in this study 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778446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Leanage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Marker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653758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Leucocyte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CD45+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FF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308702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Total T cell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CD45+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CD3+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1266063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CD4+ T cell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CD45+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CD3+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4765329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CD8+ T cell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CD45+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CD3+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CD8+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4554175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B cell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CD45+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CD3-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CD19+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5178250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Monocyte / Macrophage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CD45+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CD3-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CD19-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CD14+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4837594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Non-classical Monocyte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CD45+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CD3-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CD19-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CD14+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CD16+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5273716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MDSC*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CD45+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CD3-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CD19-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CD14+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HLA-DR low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472033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Dendritic cell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CD45+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CD3-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CD19-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CD14-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CD56-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HLA-DR+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0461312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Myeloid dendritic cell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CD45+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CD3-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CD19-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CD14-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CD56-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HLA-DR+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CD11c+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6133002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Natural killer cell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CD45+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CD3-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CD19-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CD14-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CD56 dim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CD16+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474007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Minor NK**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CD45+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CD3-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CD19-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CD14-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CD56 high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CD16-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954571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Natural killer T cell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CD45+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CD3+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CD56+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" pitchFamily="2" charset="0"/>
                        <a:ea typeface="游ゴシック" panose="020B0400000000000000" pitchFamily="34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647606"/>
                  </a:ext>
                </a:extLst>
              </a:tr>
              <a:tr h="135062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*MDSC: myeloid-derived supressor cells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559812"/>
                  </a:ext>
                </a:extLst>
              </a:tr>
              <a:tr h="135062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" pitchFamily="2" charset="0"/>
                          <a:ea typeface="游ゴシック" panose="020B0400000000000000" pitchFamily="34" charset="-128"/>
                        </a:rPr>
                        <a:t>**Natural killer cell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655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9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2834</TotalTime>
  <Words>145</Words>
  <Application>Microsoft Macintosh PowerPoint</Application>
  <PresentationFormat>A4 210 x 297 mm</PresentationFormat>
  <Paragraphs>72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花村 徹</dc:creator>
  <cp:lastModifiedBy>花村 徹</cp:lastModifiedBy>
  <cp:revision>144</cp:revision>
  <cp:lastPrinted>2021-04-21T04:02:32Z</cp:lastPrinted>
  <dcterms:created xsi:type="dcterms:W3CDTF">2021-04-05T05:41:41Z</dcterms:created>
  <dcterms:modified xsi:type="dcterms:W3CDTF">2021-06-09T09:34:35Z</dcterms:modified>
</cp:coreProperties>
</file>