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06"/>
    <p:restoredTop sz="94218"/>
  </p:normalViewPr>
  <p:slideViewPr>
    <p:cSldViewPr snapToGrid="0" snapToObjects="1">
      <p:cViewPr varScale="1">
        <p:scale>
          <a:sx n="80" d="100"/>
          <a:sy n="80" d="100"/>
        </p:scale>
        <p:origin x="343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27CCE-68DA-AE44-944B-C7C88BA1343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18B757-00A3-3143-B850-9C6FB21C07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013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F0C916-5ED4-2249-98A8-50A6B089458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2145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026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975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223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3289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4583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530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4545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56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545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411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603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431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316E0E5-493F-C94C-968A-A1B9A3CAD692}"/>
              </a:ext>
            </a:extLst>
          </p:cNvPr>
          <p:cNvSpPr txBox="1"/>
          <p:nvPr/>
        </p:nvSpPr>
        <p:spPr>
          <a:xfrm>
            <a:off x="551962" y="280186"/>
            <a:ext cx="22877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latin typeface="Arial" charset="0"/>
                <a:ea typeface="Arial" charset="0"/>
                <a:cs typeface="Arial" charset="0"/>
              </a:rPr>
              <a:t>Supplemental Figure 1 </a:t>
            </a:r>
            <a:endParaRPr kumimoji="1" lang="ja-JP" altLang="en-US" sz="1200" b="1"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B50544F-8094-F541-9171-1A9627BB9D0A}"/>
              </a:ext>
            </a:extLst>
          </p:cNvPr>
          <p:cNvGrpSpPr/>
          <p:nvPr/>
        </p:nvGrpSpPr>
        <p:grpSpPr>
          <a:xfrm>
            <a:off x="579626" y="683188"/>
            <a:ext cx="5781317" cy="4011241"/>
            <a:chOff x="579626" y="683188"/>
            <a:chExt cx="5781317" cy="4011241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FB53B57D-A5D4-FE4C-B170-9CD1E0981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9626" y="683188"/>
              <a:ext cx="5689258" cy="2906619"/>
            </a:xfrm>
            <a:prstGeom prst="rect">
              <a:avLst/>
            </a:prstGeom>
          </p:spPr>
        </p:pic>
        <p:cxnSp>
          <p:nvCxnSpPr>
            <p:cNvPr id="7" name="直線矢印コネクタ 6">
              <a:extLst>
                <a:ext uri="{FF2B5EF4-FFF2-40B4-BE49-F238E27FC236}">
                  <a16:creationId xmlns:a16="http://schemas.microsoft.com/office/drawing/2014/main" id="{4181132E-DD9D-794A-A6F1-EE53112E0390}"/>
                </a:ext>
              </a:extLst>
            </p:cNvPr>
            <p:cNvCxnSpPr/>
            <p:nvPr/>
          </p:nvCxnSpPr>
          <p:spPr>
            <a:xfrm>
              <a:off x="1197428" y="1189608"/>
              <a:ext cx="313267" cy="0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w="sm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矢印コネクタ 17">
              <a:extLst>
                <a:ext uri="{FF2B5EF4-FFF2-40B4-BE49-F238E27FC236}">
                  <a16:creationId xmlns:a16="http://schemas.microsoft.com/office/drawing/2014/main" id="{1D2AA013-FAFD-CD42-9886-5CF961554F13}"/>
                </a:ext>
              </a:extLst>
            </p:cNvPr>
            <p:cNvCxnSpPr/>
            <p:nvPr/>
          </p:nvCxnSpPr>
          <p:spPr>
            <a:xfrm>
              <a:off x="1957771" y="1189608"/>
              <a:ext cx="313267" cy="0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w="sm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矢印コネクタ 18">
              <a:extLst>
                <a:ext uri="{FF2B5EF4-FFF2-40B4-BE49-F238E27FC236}">
                  <a16:creationId xmlns:a16="http://schemas.microsoft.com/office/drawing/2014/main" id="{EE5DE2FF-C0AF-B246-AB61-8630EEC1A0B3}"/>
                </a:ext>
              </a:extLst>
            </p:cNvPr>
            <p:cNvCxnSpPr/>
            <p:nvPr/>
          </p:nvCxnSpPr>
          <p:spPr>
            <a:xfrm>
              <a:off x="2772780" y="1189608"/>
              <a:ext cx="313267" cy="0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w="sm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矢印コネクタ 19">
              <a:extLst>
                <a:ext uri="{FF2B5EF4-FFF2-40B4-BE49-F238E27FC236}">
                  <a16:creationId xmlns:a16="http://schemas.microsoft.com/office/drawing/2014/main" id="{3E8BFB96-7680-AA4F-AA17-DA4B0F998A73}"/>
                </a:ext>
              </a:extLst>
            </p:cNvPr>
            <p:cNvCxnSpPr/>
            <p:nvPr/>
          </p:nvCxnSpPr>
          <p:spPr>
            <a:xfrm>
              <a:off x="3572880" y="1189608"/>
              <a:ext cx="313267" cy="0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w="sm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矢印コネクタ 20">
              <a:extLst>
                <a:ext uri="{FF2B5EF4-FFF2-40B4-BE49-F238E27FC236}">
                  <a16:creationId xmlns:a16="http://schemas.microsoft.com/office/drawing/2014/main" id="{91A34350-32F4-294F-BAF8-F3F9C8430E0D}"/>
                </a:ext>
              </a:extLst>
            </p:cNvPr>
            <p:cNvCxnSpPr/>
            <p:nvPr/>
          </p:nvCxnSpPr>
          <p:spPr>
            <a:xfrm>
              <a:off x="4507158" y="1189608"/>
              <a:ext cx="313267" cy="0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w="sm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24B5F05C-02F3-8444-B196-7E38EC973AED}"/>
                </a:ext>
              </a:extLst>
            </p:cNvPr>
            <p:cNvCxnSpPr/>
            <p:nvPr/>
          </p:nvCxnSpPr>
          <p:spPr>
            <a:xfrm>
              <a:off x="5322167" y="1189608"/>
              <a:ext cx="313267" cy="0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w="sm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E4611B2B-DEBD-D14F-B5F0-444F442EDB29}"/>
                </a:ext>
              </a:extLst>
            </p:cNvPr>
            <p:cNvSpPr txBox="1"/>
            <p:nvPr/>
          </p:nvSpPr>
          <p:spPr>
            <a:xfrm>
              <a:off x="5754687" y="739085"/>
              <a:ext cx="60625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800"/>
                <a:t>Leucocyte</a:t>
              </a:r>
              <a:endParaRPr kumimoji="1" lang="ja-JP" altLang="en-US" sz="800"/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92DD6D61-3199-5046-891C-BE363551FB92}"/>
                </a:ext>
              </a:extLst>
            </p:cNvPr>
            <p:cNvSpPr txBox="1"/>
            <p:nvPr/>
          </p:nvSpPr>
          <p:spPr>
            <a:xfrm>
              <a:off x="5915902" y="1690393"/>
              <a:ext cx="3529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800"/>
                <a:t>NKT</a:t>
              </a:r>
              <a:endParaRPr kumimoji="1" lang="ja-JP" altLang="en-US" sz="800"/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BA177CA7-84E1-AD4B-9393-2685F50F5C40}"/>
                </a:ext>
              </a:extLst>
            </p:cNvPr>
            <p:cNvSpPr txBox="1"/>
            <p:nvPr/>
          </p:nvSpPr>
          <p:spPr>
            <a:xfrm>
              <a:off x="4997111" y="1943309"/>
              <a:ext cx="4523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800"/>
                <a:t>total T</a:t>
              </a:r>
              <a:endParaRPr kumimoji="1" lang="ja-JP" altLang="en-US" sz="800" baseline="30000"/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952AF8AF-FDDF-F644-A54A-E1E7198BCED5}"/>
                </a:ext>
              </a:extLst>
            </p:cNvPr>
            <p:cNvSpPr txBox="1"/>
            <p:nvPr/>
          </p:nvSpPr>
          <p:spPr>
            <a:xfrm>
              <a:off x="4217835" y="1943309"/>
              <a:ext cx="4058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800"/>
                <a:t>B cell</a:t>
              </a:r>
              <a:endParaRPr kumimoji="1" lang="ja-JP" altLang="en-US" sz="800" baseline="30000"/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668B587E-1391-C149-A9D8-04BE4F583749}"/>
                </a:ext>
              </a:extLst>
            </p:cNvPr>
            <p:cNvSpPr txBox="1"/>
            <p:nvPr/>
          </p:nvSpPr>
          <p:spPr>
            <a:xfrm>
              <a:off x="3230232" y="1649593"/>
              <a:ext cx="5677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800"/>
                <a:t>Mo / Mφ</a:t>
              </a:r>
              <a:endParaRPr kumimoji="1" lang="ja-JP" altLang="en-US" sz="800" baseline="30000"/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AF88F9F7-A9FD-5146-811C-1E1F5339A854}"/>
                </a:ext>
              </a:extLst>
            </p:cNvPr>
            <p:cNvSpPr txBox="1"/>
            <p:nvPr/>
          </p:nvSpPr>
          <p:spPr>
            <a:xfrm>
              <a:off x="2917667" y="2712697"/>
              <a:ext cx="62068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800"/>
                <a:t>CD16</a:t>
              </a:r>
              <a:r>
                <a:rPr kumimoji="1" lang="en-US" altLang="ja-JP" sz="800" baseline="30000"/>
                <a:t>+</a:t>
              </a:r>
              <a:r>
                <a:rPr kumimoji="1" lang="en-US" altLang="ja-JP" sz="800"/>
                <a:t> Mo</a:t>
              </a:r>
              <a:endParaRPr kumimoji="1" lang="ja-JP" altLang="en-US" sz="800" baseline="30000"/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57594AE-A8D1-5E47-84BE-02C6BA948F08}"/>
                </a:ext>
              </a:extLst>
            </p:cNvPr>
            <p:cNvSpPr txBox="1"/>
            <p:nvPr/>
          </p:nvSpPr>
          <p:spPr>
            <a:xfrm>
              <a:off x="3607474" y="3247456"/>
              <a:ext cx="43633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800"/>
                <a:t>MDSC</a:t>
              </a:r>
              <a:endParaRPr kumimoji="1" lang="ja-JP" altLang="en-US" sz="800" baseline="30000"/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05DD5C78-594F-F440-84CF-E08C60A60E08}"/>
                </a:ext>
              </a:extLst>
            </p:cNvPr>
            <p:cNvSpPr txBox="1"/>
            <p:nvPr/>
          </p:nvSpPr>
          <p:spPr>
            <a:xfrm>
              <a:off x="5013294" y="3001666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800"/>
                <a:t>CD4</a:t>
              </a:r>
              <a:r>
                <a:rPr kumimoji="1" lang="en-US" altLang="ja-JP" sz="800" baseline="30000"/>
                <a:t>+</a:t>
              </a:r>
              <a:r>
                <a:rPr kumimoji="1" lang="en-US" altLang="ja-JP" sz="800"/>
                <a:t> T</a:t>
              </a:r>
              <a:endParaRPr kumimoji="1" lang="ja-JP" altLang="en-US" sz="800" baseline="30000"/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5DB64CD-6AA4-4940-8EAE-661D67A15198}"/>
                </a:ext>
              </a:extLst>
            </p:cNvPr>
            <p:cNvSpPr txBox="1"/>
            <p:nvPr/>
          </p:nvSpPr>
          <p:spPr>
            <a:xfrm>
              <a:off x="2074915" y="1638626"/>
              <a:ext cx="57579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800"/>
                <a:t>minor NK</a:t>
              </a:r>
              <a:endParaRPr kumimoji="1" lang="ja-JP" altLang="en-US" sz="800" baseline="30000"/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94A07005-089B-1A41-AB22-9B071515EC65}"/>
                </a:ext>
              </a:extLst>
            </p:cNvPr>
            <p:cNvSpPr txBox="1"/>
            <p:nvPr/>
          </p:nvSpPr>
          <p:spPr>
            <a:xfrm>
              <a:off x="2510946" y="1759461"/>
              <a:ext cx="30328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800"/>
                <a:t>NK</a:t>
              </a:r>
              <a:endParaRPr kumimoji="1" lang="ja-JP" altLang="en-US" sz="800" baseline="30000"/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393BDE48-D618-7943-842E-C877373F0270}"/>
                </a:ext>
              </a:extLst>
            </p:cNvPr>
            <p:cNvSpPr txBox="1"/>
            <p:nvPr/>
          </p:nvSpPr>
          <p:spPr>
            <a:xfrm>
              <a:off x="1537599" y="2730121"/>
              <a:ext cx="38343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800"/>
                <a:t>mDC</a:t>
              </a:r>
              <a:endParaRPr kumimoji="1" lang="ja-JP" altLang="en-US" sz="800" baseline="30000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00FEF7F7-6A9C-A34A-8A66-2DB04DF9FBD1}"/>
                </a:ext>
              </a:extLst>
            </p:cNvPr>
            <p:cNvSpPr txBox="1"/>
            <p:nvPr/>
          </p:nvSpPr>
          <p:spPr>
            <a:xfrm>
              <a:off x="1549482" y="1743533"/>
              <a:ext cx="184731" cy="1744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ja-JP" altLang="en-US" sz="800" baseline="30000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A1A8D120-F934-C64A-BA40-5FE3660FAD47}"/>
                </a:ext>
              </a:extLst>
            </p:cNvPr>
            <p:cNvSpPr/>
            <p:nvPr/>
          </p:nvSpPr>
          <p:spPr>
            <a:xfrm>
              <a:off x="2398525" y="1414362"/>
              <a:ext cx="3690901" cy="579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矢印コネクタ 23">
              <a:extLst>
                <a:ext uri="{FF2B5EF4-FFF2-40B4-BE49-F238E27FC236}">
                  <a16:creationId xmlns:a16="http://schemas.microsoft.com/office/drawing/2014/main" id="{D61CC30C-3824-594A-8594-1D43212088C5}"/>
                </a:ext>
              </a:extLst>
            </p:cNvPr>
            <p:cNvCxnSpPr>
              <a:cxnSpLocks/>
              <a:endCxn id="25" idx="0"/>
            </p:cNvCxnSpPr>
            <p:nvPr/>
          </p:nvCxnSpPr>
          <p:spPr>
            <a:xfrm flipH="1">
              <a:off x="6092393" y="1207186"/>
              <a:ext cx="4296" cy="483207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w="sm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矢印コネクタ 38">
              <a:extLst>
                <a:ext uri="{FF2B5EF4-FFF2-40B4-BE49-F238E27FC236}">
                  <a16:creationId xmlns:a16="http://schemas.microsoft.com/office/drawing/2014/main" id="{4F88C55C-942B-B342-BC5B-BD64A7FFA7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56794" y="1189608"/>
              <a:ext cx="741360" cy="590929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w="sm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2975F9E5-7D0A-7243-8472-0FDD776A4AB3}"/>
                </a:ext>
              </a:extLst>
            </p:cNvPr>
            <p:cNvSpPr txBox="1"/>
            <p:nvPr/>
          </p:nvSpPr>
          <p:spPr>
            <a:xfrm>
              <a:off x="2543884" y="1370803"/>
              <a:ext cx="290464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500"/>
                <a:t>FVD</a:t>
              </a:r>
              <a:endParaRPr kumimoji="1" lang="ja-JP" altLang="en-US" sz="500" baseline="30000"/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8847E40C-4461-B947-ACA0-577F7595D97D}"/>
                </a:ext>
              </a:extLst>
            </p:cNvPr>
            <p:cNvSpPr txBox="1"/>
            <p:nvPr/>
          </p:nvSpPr>
          <p:spPr>
            <a:xfrm>
              <a:off x="3359429" y="1370803"/>
              <a:ext cx="290464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500"/>
                <a:t>FVD</a:t>
              </a:r>
              <a:endParaRPr kumimoji="1" lang="ja-JP" altLang="en-US" sz="500" baseline="30000"/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D3787BED-D39F-BB4E-B687-10FC9EA76496}"/>
                </a:ext>
              </a:extLst>
            </p:cNvPr>
            <p:cNvSpPr txBox="1"/>
            <p:nvPr/>
          </p:nvSpPr>
          <p:spPr>
            <a:xfrm>
              <a:off x="4080398" y="1370803"/>
              <a:ext cx="510076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500"/>
                <a:t>CD45-BV421</a:t>
              </a:r>
              <a:endParaRPr kumimoji="1" lang="ja-JP" altLang="en-US" sz="500" baseline="30000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50C42DB-66C0-8647-BBD2-390E3129CD1F}"/>
                </a:ext>
              </a:extLst>
            </p:cNvPr>
            <p:cNvSpPr txBox="1"/>
            <p:nvPr/>
          </p:nvSpPr>
          <p:spPr>
            <a:xfrm>
              <a:off x="4906088" y="1370803"/>
              <a:ext cx="510076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500"/>
                <a:t>CD45-BV421</a:t>
              </a:r>
              <a:endParaRPr kumimoji="1" lang="ja-JP" altLang="en-US" sz="500" baseline="30000"/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C22E8CFB-2BEA-F94E-BD15-BFBABB053DC9}"/>
                </a:ext>
              </a:extLst>
            </p:cNvPr>
            <p:cNvSpPr txBox="1"/>
            <p:nvPr/>
          </p:nvSpPr>
          <p:spPr>
            <a:xfrm>
              <a:off x="5840134" y="1370803"/>
              <a:ext cx="332142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500"/>
                <a:t>FSC-A</a:t>
              </a:r>
              <a:endParaRPr kumimoji="1" lang="ja-JP" altLang="en-US" sz="500" baseline="30000"/>
            </a:p>
          </p:txBody>
        </p:sp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F7CB1EFA-56D1-7A4C-ACB4-3E65EE57EF22}"/>
                </a:ext>
              </a:extLst>
            </p:cNvPr>
            <p:cNvSpPr/>
            <p:nvPr/>
          </p:nvSpPr>
          <p:spPr>
            <a:xfrm>
              <a:off x="1288045" y="2480573"/>
              <a:ext cx="4965706" cy="652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8BE50EC0-3655-FD45-A0A9-E6FC821BB8C5}"/>
                </a:ext>
              </a:extLst>
            </p:cNvPr>
            <p:cNvSpPr txBox="1"/>
            <p:nvPr/>
          </p:nvSpPr>
          <p:spPr>
            <a:xfrm>
              <a:off x="5723265" y="2436313"/>
              <a:ext cx="478016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500"/>
                <a:t>CD3-BV421</a:t>
              </a:r>
              <a:endParaRPr kumimoji="1" lang="ja-JP" altLang="en-US" sz="500" baseline="30000"/>
            </a:p>
          </p:txBody>
        </p:sp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BBA98B06-CE80-3447-9112-0C7EE2C77F15}"/>
                </a:ext>
              </a:extLst>
            </p:cNvPr>
            <p:cNvSpPr/>
            <p:nvPr/>
          </p:nvSpPr>
          <p:spPr>
            <a:xfrm>
              <a:off x="5493756" y="1803655"/>
              <a:ext cx="57636" cy="6128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E5ABD981-83FC-624E-8734-9EA7B220A847}"/>
                </a:ext>
              </a:extLst>
            </p:cNvPr>
            <p:cNvSpPr txBox="1"/>
            <p:nvPr/>
          </p:nvSpPr>
          <p:spPr>
            <a:xfrm rot="16200000">
              <a:off x="5284388" y="2005986"/>
              <a:ext cx="510076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500"/>
                <a:t>CD56-BV711</a:t>
              </a:r>
              <a:endParaRPr kumimoji="1" lang="ja-JP" altLang="en-US" sz="500" baseline="30000"/>
            </a:p>
          </p:txBody>
        </p:sp>
        <p:sp>
          <p:nvSpPr>
            <p:cNvPr id="55" name="正方形/長方形 54">
              <a:extLst>
                <a:ext uri="{FF2B5EF4-FFF2-40B4-BE49-F238E27FC236}">
                  <a16:creationId xmlns:a16="http://schemas.microsoft.com/office/drawing/2014/main" id="{EC98BE71-5C24-3047-AF32-379059ACE651}"/>
                </a:ext>
              </a:extLst>
            </p:cNvPr>
            <p:cNvSpPr/>
            <p:nvPr/>
          </p:nvSpPr>
          <p:spPr>
            <a:xfrm>
              <a:off x="4623806" y="1803655"/>
              <a:ext cx="57636" cy="6128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6" name="正方形/長方形 55">
              <a:extLst>
                <a:ext uri="{FF2B5EF4-FFF2-40B4-BE49-F238E27FC236}">
                  <a16:creationId xmlns:a16="http://schemas.microsoft.com/office/drawing/2014/main" id="{04C15C73-4F6B-2D4B-8561-AD9FE8148126}"/>
                </a:ext>
              </a:extLst>
            </p:cNvPr>
            <p:cNvSpPr/>
            <p:nvPr/>
          </p:nvSpPr>
          <p:spPr>
            <a:xfrm>
              <a:off x="3753856" y="1803655"/>
              <a:ext cx="57636" cy="6128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C6391EB2-41A0-1A47-BE7E-7686736509D7}"/>
                </a:ext>
              </a:extLst>
            </p:cNvPr>
            <p:cNvSpPr/>
            <p:nvPr/>
          </p:nvSpPr>
          <p:spPr>
            <a:xfrm>
              <a:off x="2877556" y="1803655"/>
              <a:ext cx="57636" cy="6128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E37C11B2-7065-DB48-BC34-3E512D829E63}"/>
                </a:ext>
              </a:extLst>
            </p:cNvPr>
            <p:cNvSpPr/>
            <p:nvPr/>
          </p:nvSpPr>
          <p:spPr>
            <a:xfrm>
              <a:off x="2042531" y="1803655"/>
              <a:ext cx="57636" cy="6128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9665CC81-A12B-3F4F-865A-1CD568151CB2}"/>
                </a:ext>
              </a:extLst>
            </p:cNvPr>
            <p:cNvSpPr/>
            <p:nvPr/>
          </p:nvSpPr>
          <p:spPr>
            <a:xfrm>
              <a:off x="1159881" y="1803655"/>
              <a:ext cx="57636" cy="6128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8" name="直線矢印コネクタ 37">
              <a:extLst>
                <a:ext uri="{FF2B5EF4-FFF2-40B4-BE49-F238E27FC236}">
                  <a16:creationId xmlns:a16="http://schemas.microsoft.com/office/drawing/2014/main" id="{3283D4FE-0D0C-3045-B4E5-47F3BA5A9A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39272" y="1926038"/>
              <a:ext cx="313267" cy="0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w="sm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矢印コネクタ 39">
              <a:extLst>
                <a:ext uri="{FF2B5EF4-FFF2-40B4-BE49-F238E27FC236}">
                  <a16:creationId xmlns:a16="http://schemas.microsoft.com/office/drawing/2014/main" id="{AD82DDF1-31C6-F240-8844-3501E29C6A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00377" y="1926038"/>
              <a:ext cx="436285" cy="0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w="sm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矢印コネクタ 41">
              <a:extLst>
                <a:ext uri="{FF2B5EF4-FFF2-40B4-BE49-F238E27FC236}">
                  <a16:creationId xmlns:a16="http://schemas.microsoft.com/office/drawing/2014/main" id="{9ECA02D4-C504-934A-847D-41326255E1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05235" y="2314135"/>
              <a:ext cx="313267" cy="0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w="sm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01B23D0D-28FD-3E4C-9F4A-616A21F34F71}"/>
                </a:ext>
              </a:extLst>
            </p:cNvPr>
            <p:cNvSpPr txBox="1"/>
            <p:nvPr/>
          </p:nvSpPr>
          <p:spPr>
            <a:xfrm rot="16200000">
              <a:off x="1833747" y="1986511"/>
              <a:ext cx="510076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500"/>
                <a:t>CD56-BV711</a:t>
              </a:r>
              <a:endParaRPr kumimoji="1" lang="ja-JP" altLang="en-US" sz="500" baseline="30000"/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73CE248F-63E2-CD43-B2A0-8036546D28CE}"/>
                </a:ext>
              </a:extLst>
            </p:cNvPr>
            <p:cNvSpPr txBox="1"/>
            <p:nvPr/>
          </p:nvSpPr>
          <p:spPr>
            <a:xfrm>
              <a:off x="4888240" y="2436313"/>
              <a:ext cx="478016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500"/>
                <a:t>CD3-BV421</a:t>
              </a:r>
              <a:endParaRPr kumimoji="1" lang="ja-JP" altLang="en-US" sz="500" baseline="30000"/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A4E2079A-6426-0848-B305-D064037BD9DB}"/>
                </a:ext>
              </a:extLst>
            </p:cNvPr>
            <p:cNvSpPr txBox="1"/>
            <p:nvPr/>
          </p:nvSpPr>
          <p:spPr>
            <a:xfrm rot="16200000">
              <a:off x="4482546" y="2005986"/>
              <a:ext cx="332142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500"/>
                <a:t>SSC-A</a:t>
              </a:r>
              <a:endParaRPr kumimoji="1" lang="ja-JP" altLang="en-US" sz="500" baseline="30000"/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25B0726E-67EC-4947-9D76-7F327530C92B}"/>
                </a:ext>
              </a:extLst>
            </p:cNvPr>
            <p:cNvSpPr txBox="1"/>
            <p:nvPr/>
          </p:nvSpPr>
          <p:spPr>
            <a:xfrm rot="16200000">
              <a:off x="3618945" y="2005986"/>
              <a:ext cx="332142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500"/>
                <a:t>SSC-A</a:t>
              </a:r>
              <a:endParaRPr kumimoji="1" lang="ja-JP" altLang="en-US" sz="500" baseline="30000"/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B96D737C-FC22-BA4E-9E98-37FDA0B9F35A}"/>
                </a:ext>
              </a:extLst>
            </p:cNvPr>
            <p:cNvSpPr txBox="1"/>
            <p:nvPr/>
          </p:nvSpPr>
          <p:spPr>
            <a:xfrm>
              <a:off x="3961844" y="2436313"/>
              <a:ext cx="569387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500"/>
                <a:t>CD19-PE/Cy5.5</a:t>
              </a:r>
              <a:endParaRPr kumimoji="1" lang="ja-JP" altLang="en-US" sz="500" baseline="30000"/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265CB68B-8CC9-1043-BB27-5085D667F3CF}"/>
                </a:ext>
              </a:extLst>
            </p:cNvPr>
            <p:cNvSpPr txBox="1"/>
            <p:nvPr/>
          </p:nvSpPr>
          <p:spPr>
            <a:xfrm rot="16200000">
              <a:off x="2748996" y="2005986"/>
              <a:ext cx="332142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500"/>
                <a:t>SSC-A</a:t>
              </a:r>
              <a:endParaRPr kumimoji="1" lang="ja-JP" altLang="en-US" sz="500" baseline="30000"/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ECCF5A8E-67AF-CB48-9FF3-E54201C63CFC}"/>
                </a:ext>
              </a:extLst>
            </p:cNvPr>
            <p:cNvSpPr txBox="1"/>
            <p:nvPr/>
          </p:nvSpPr>
          <p:spPr>
            <a:xfrm>
              <a:off x="3044544" y="2436313"/>
              <a:ext cx="659155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500"/>
                <a:t>CD14-PerCP/Cy5.5</a:t>
              </a:r>
              <a:endParaRPr kumimoji="1" lang="ja-JP" altLang="en-US" sz="500" baseline="30000"/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5F5E282B-3631-3744-8821-1B29F4AEBF5D}"/>
                </a:ext>
              </a:extLst>
            </p:cNvPr>
            <p:cNvSpPr txBox="1"/>
            <p:nvPr/>
          </p:nvSpPr>
          <p:spPr>
            <a:xfrm>
              <a:off x="2240131" y="2436313"/>
              <a:ext cx="551754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500"/>
                <a:t>CD16-BUV395</a:t>
              </a:r>
              <a:endParaRPr kumimoji="1" lang="ja-JP" altLang="en-US" sz="500" baseline="30000"/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E0A4B11A-8B04-0A47-9595-02F41DE4D699}"/>
                </a:ext>
              </a:extLst>
            </p:cNvPr>
            <p:cNvSpPr txBox="1"/>
            <p:nvPr/>
          </p:nvSpPr>
          <p:spPr>
            <a:xfrm>
              <a:off x="1386056" y="2436313"/>
              <a:ext cx="651140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500"/>
                <a:t>HLA-DR-PE/CF594</a:t>
              </a:r>
              <a:endParaRPr kumimoji="1" lang="ja-JP" altLang="en-US" sz="500" baseline="30000"/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DD905535-9509-9043-9012-7B26EF7C6456}"/>
                </a:ext>
              </a:extLst>
            </p:cNvPr>
            <p:cNvSpPr txBox="1"/>
            <p:nvPr/>
          </p:nvSpPr>
          <p:spPr>
            <a:xfrm rot="16200000">
              <a:off x="1037672" y="2005986"/>
              <a:ext cx="332142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500"/>
                <a:t>SSC-A</a:t>
              </a:r>
              <a:endParaRPr kumimoji="1" lang="ja-JP" altLang="en-US" sz="500" baseline="30000"/>
            </a:p>
          </p:txBody>
        </p:sp>
        <p:sp>
          <p:nvSpPr>
            <p:cNvPr id="70" name="正方形/長方形 69">
              <a:extLst>
                <a:ext uri="{FF2B5EF4-FFF2-40B4-BE49-F238E27FC236}">
                  <a16:creationId xmlns:a16="http://schemas.microsoft.com/office/drawing/2014/main" id="{9C6EB571-40BA-AF48-BD46-9D62D0262601}"/>
                </a:ext>
              </a:extLst>
            </p:cNvPr>
            <p:cNvSpPr/>
            <p:nvPr/>
          </p:nvSpPr>
          <p:spPr>
            <a:xfrm>
              <a:off x="1288045" y="3553723"/>
              <a:ext cx="4965706" cy="652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1" name="正方形/長方形 70">
              <a:extLst>
                <a:ext uri="{FF2B5EF4-FFF2-40B4-BE49-F238E27FC236}">
                  <a16:creationId xmlns:a16="http://schemas.microsoft.com/office/drawing/2014/main" id="{0407E7B9-39AC-5A4C-BEB9-78127453B114}"/>
                </a:ext>
              </a:extLst>
            </p:cNvPr>
            <p:cNvSpPr/>
            <p:nvPr/>
          </p:nvSpPr>
          <p:spPr>
            <a:xfrm>
              <a:off x="1188456" y="2864105"/>
              <a:ext cx="57636" cy="6128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2" name="正方形/長方形 71">
              <a:extLst>
                <a:ext uri="{FF2B5EF4-FFF2-40B4-BE49-F238E27FC236}">
                  <a16:creationId xmlns:a16="http://schemas.microsoft.com/office/drawing/2014/main" id="{BE1539D5-E9E8-5B45-8D35-E5C456619591}"/>
                </a:ext>
              </a:extLst>
            </p:cNvPr>
            <p:cNvSpPr/>
            <p:nvPr/>
          </p:nvSpPr>
          <p:spPr>
            <a:xfrm>
              <a:off x="2582281" y="2805378"/>
              <a:ext cx="57636" cy="7407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3" name="正方形/長方形 72">
              <a:extLst>
                <a:ext uri="{FF2B5EF4-FFF2-40B4-BE49-F238E27FC236}">
                  <a16:creationId xmlns:a16="http://schemas.microsoft.com/office/drawing/2014/main" id="{1AD9DAC4-93C7-4D45-95E0-38EE7C2C8C1F}"/>
                </a:ext>
              </a:extLst>
            </p:cNvPr>
            <p:cNvSpPr/>
            <p:nvPr/>
          </p:nvSpPr>
          <p:spPr>
            <a:xfrm>
              <a:off x="3439531" y="2805378"/>
              <a:ext cx="57636" cy="7407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4" name="正方形/長方形 73">
              <a:extLst>
                <a:ext uri="{FF2B5EF4-FFF2-40B4-BE49-F238E27FC236}">
                  <a16:creationId xmlns:a16="http://schemas.microsoft.com/office/drawing/2014/main" id="{A6B4D0F7-65E8-504A-8BAB-7A7306FD8F73}"/>
                </a:ext>
              </a:extLst>
            </p:cNvPr>
            <p:cNvSpPr/>
            <p:nvPr/>
          </p:nvSpPr>
          <p:spPr>
            <a:xfrm>
              <a:off x="4630156" y="2805378"/>
              <a:ext cx="57636" cy="7407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0DFC5FAF-B41D-CB42-99F0-2CB688EC2C9D}"/>
                </a:ext>
              </a:extLst>
            </p:cNvPr>
            <p:cNvSpPr txBox="1"/>
            <p:nvPr/>
          </p:nvSpPr>
          <p:spPr>
            <a:xfrm>
              <a:off x="4781257" y="2712697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800"/>
                <a:t>CD8</a:t>
              </a:r>
              <a:r>
                <a:rPr kumimoji="1" lang="en-US" altLang="ja-JP" sz="800" baseline="30000"/>
                <a:t>+</a:t>
              </a:r>
              <a:r>
                <a:rPr kumimoji="1" lang="en-US" altLang="ja-JP" sz="800"/>
                <a:t> T</a:t>
              </a:r>
              <a:endParaRPr kumimoji="1" lang="ja-JP" altLang="en-US" sz="800" baseline="30000"/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6FD74768-B632-3B47-A6AD-75EA6A2C58D5}"/>
                </a:ext>
              </a:extLst>
            </p:cNvPr>
            <p:cNvSpPr txBox="1"/>
            <p:nvPr/>
          </p:nvSpPr>
          <p:spPr>
            <a:xfrm>
              <a:off x="1271681" y="3499938"/>
              <a:ext cx="768159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500"/>
                <a:t>CD11c-Alexa Fluor 700</a:t>
              </a:r>
              <a:endParaRPr kumimoji="1" lang="ja-JP" altLang="en-US" sz="500" baseline="30000"/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EAF36311-F1ED-5042-83C5-78596EB480E0}"/>
                </a:ext>
              </a:extLst>
            </p:cNvPr>
            <p:cNvSpPr txBox="1"/>
            <p:nvPr/>
          </p:nvSpPr>
          <p:spPr>
            <a:xfrm rot="16200000">
              <a:off x="1037672" y="3069611"/>
              <a:ext cx="332142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500"/>
                <a:t>SSC-A</a:t>
              </a:r>
              <a:endParaRPr kumimoji="1" lang="ja-JP" altLang="en-US" sz="500" baseline="30000"/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BF018491-5798-CF48-BA32-E3641E20DADE}"/>
                </a:ext>
              </a:extLst>
            </p:cNvPr>
            <p:cNvSpPr txBox="1"/>
            <p:nvPr/>
          </p:nvSpPr>
          <p:spPr>
            <a:xfrm rot="16200000">
              <a:off x="2346509" y="3069612"/>
              <a:ext cx="508473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500"/>
                <a:t>HLA-DR-ECD</a:t>
              </a:r>
              <a:endParaRPr kumimoji="1" lang="ja-JP" altLang="en-US" sz="500" baseline="30000"/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3F5077DD-8EDA-444B-8969-17AAA3080871}"/>
                </a:ext>
              </a:extLst>
            </p:cNvPr>
            <p:cNvSpPr txBox="1"/>
            <p:nvPr/>
          </p:nvSpPr>
          <p:spPr>
            <a:xfrm>
              <a:off x="2782802" y="3499938"/>
              <a:ext cx="551754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500"/>
                <a:t>CD16-BUV395</a:t>
              </a:r>
              <a:endParaRPr kumimoji="1" lang="ja-JP" altLang="en-US" sz="500" baseline="30000"/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2B786657-9D3B-294E-8305-1611334A8D1F}"/>
                </a:ext>
              </a:extLst>
            </p:cNvPr>
            <p:cNvSpPr txBox="1"/>
            <p:nvPr/>
          </p:nvSpPr>
          <p:spPr>
            <a:xfrm>
              <a:off x="3579887" y="3499938"/>
              <a:ext cx="663964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500"/>
                <a:t>CD14-PerCP/Cy5.5</a:t>
              </a:r>
              <a:endParaRPr kumimoji="1" lang="ja-JP" altLang="en-US" sz="500" baseline="30000"/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7D8F4202-16F5-8441-8D5B-D89254571B38}"/>
                </a:ext>
              </a:extLst>
            </p:cNvPr>
            <p:cNvSpPr txBox="1"/>
            <p:nvPr/>
          </p:nvSpPr>
          <p:spPr>
            <a:xfrm rot="16200000">
              <a:off x="3222810" y="3069612"/>
              <a:ext cx="508473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500"/>
                <a:t>HLA-DR-ECD</a:t>
              </a:r>
              <a:endParaRPr kumimoji="1" lang="ja-JP" altLang="en-US" sz="500" baseline="30000"/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997FE778-5D6A-6945-A542-9E5DEA96CAE8}"/>
                </a:ext>
              </a:extLst>
            </p:cNvPr>
            <p:cNvSpPr txBox="1"/>
            <p:nvPr/>
          </p:nvSpPr>
          <p:spPr>
            <a:xfrm>
              <a:off x="4873677" y="3499938"/>
              <a:ext cx="478016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500"/>
                <a:t>CD4-BV650</a:t>
              </a:r>
              <a:endParaRPr kumimoji="1" lang="ja-JP" altLang="en-US" sz="500" baseline="30000"/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97D077BD-1047-684B-B492-040A9899380F}"/>
                </a:ext>
              </a:extLst>
            </p:cNvPr>
            <p:cNvSpPr txBox="1"/>
            <p:nvPr/>
          </p:nvSpPr>
          <p:spPr>
            <a:xfrm rot="16200000">
              <a:off x="4401412" y="3069612"/>
              <a:ext cx="532518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500"/>
                <a:t>CD8-APC/Cy7</a:t>
              </a:r>
              <a:endParaRPr kumimoji="1" lang="ja-JP" altLang="en-US" sz="500" baseline="30000"/>
            </a:p>
          </p:txBody>
        </p:sp>
        <p:cxnSp>
          <p:nvCxnSpPr>
            <p:cNvPr id="87" name="直線矢印コネクタ 86">
              <a:extLst>
                <a:ext uri="{FF2B5EF4-FFF2-40B4-BE49-F238E27FC236}">
                  <a16:creationId xmlns:a16="http://schemas.microsoft.com/office/drawing/2014/main" id="{55A30438-BEDF-3249-A0FD-00EDC6432F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60231" y="1926038"/>
              <a:ext cx="313267" cy="0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w="sm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線矢印コネクタ 87">
              <a:extLst>
                <a:ext uri="{FF2B5EF4-FFF2-40B4-BE49-F238E27FC236}">
                  <a16:creationId xmlns:a16="http://schemas.microsoft.com/office/drawing/2014/main" id="{CA03D94C-DCDE-0F4C-B2DB-0ADF1F6D98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27205" y="2309851"/>
              <a:ext cx="4296" cy="422199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w="sm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線矢印コネクタ 90">
              <a:extLst>
                <a:ext uri="{FF2B5EF4-FFF2-40B4-BE49-F238E27FC236}">
                  <a16:creationId xmlns:a16="http://schemas.microsoft.com/office/drawing/2014/main" id="{7A97FB03-D31C-134E-88B7-A45759FAEABD}"/>
                </a:ext>
              </a:extLst>
            </p:cNvPr>
            <p:cNvCxnSpPr>
              <a:cxnSpLocks/>
              <a:endCxn id="29" idx="0"/>
            </p:cNvCxnSpPr>
            <p:nvPr/>
          </p:nvCxnSpPr>
          <p:spPr>
            <a:xfrm flipH="1">
              <a:off x="3228009" y="2244157"/>
              <a:ext cx="278474" cy="468540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w="sm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線矢印コネクタ 91">
              <a:extLst>
                <a:ext uri="{FF2B5EF4-FFF2-40B4-BE49-F238E27FC236}">
                  <a16:creationId xmlns:a16="http://schemas.microsoft.com/office/drawing/2014/main" id="{040F07A1-8711-1A46-A77B-CE429D8A23BF}"/>
                </a:ext>
              </a:extLst>
            </p:cNvPr>
            <p:cNvCxnSpPr>
              <a:cxnSpLocks/>
            </p:cNvCxnSpPr>
            <p:nvPr/>
          </p:nvCxnSpPr>
          <p:spPr>
            <a:xfrm>
              <a:off x="3536171" y="2244157"/>
              <a:ext cx="280519" cy="468540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w="sm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線矢印コネクタ 93">
              <a:extLst>
                <a:ext uri="{FF2B5EF4-FFF2-40B4-BE49-F238E27FC236}">
                  <a16:creationId xmlns:a16="http://schemas.microsoft.com/office/drawing/2014/main" id="{D3AA96E6-B90F-3442-8698-47B80DB562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35354" y="2339888"/>
              <a:ext cx="4296" cy="422199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w="sm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正方形/長方形 95">
              <a:extLst>
                <a:ext uri="{FF2B5EF4-FFF2-40B4-BE49-F238E27FC236}">
                  <a16:creationId xmlns:a16="http://schemas.microsoft.com/office/drawing/2014/main" id="{53E8A97C-AB28-A64C-A626-0612911EEE58}"/>
                </a:ext>
              </a:extLst>
            </p:cNvPr>
            <p:cNvSpPr/>
            <p:nvPr/>
          </p:nvSpPr>
          <p:spPr>
            <a:xfrm>
              <a:off x="3409819" y="1866149"/>
              <a:ext cx="216729" cy="3989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16D44D6A-849C-2645-8F39-0725E0AD0447}"/>
                </a:ext>
              </a:extLst>
            </p:cNvPr>
            <p:cNvSpPr/>
            <p:nvPr/>
          </p:nvSpPr>
          <p:spPr>
            <a:xfrm>
              <a:off x="2310940" y="1875675"/>
              <a:ext cx="141844" cy="16249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" name="正方形/長方形 97">
              <a:extLst>
                <a:ext uri="{FF2B5EF4-FFF2-40B4-BE49-F238E27FC236}">
                  <a16:creationId xmlns:a16="http://schemas.microsoft.com/office/drawing/2014/main" id="{B15DAE68-8C7B-1C4E-ABA7-49F43C8A47A2}"/>
                </a:ext>
              </a:extLst>
            </p:cNvPr>
            <p:cNvSpPr/>
            <p:nvPr/>
          </p:nvSpPr>
          <p:spPr>
            <a:xfrm>
              <a:off x="2555415" y="1938219"/>
              <a:ext cx="201184" cy="20067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23D51CAD-1A6C-BF4C-9BC2-5324773349DE}"/>
                </a:ext>
              </a:extLst>
            </p:cNvPr>
            <p:cNvSpPr/>
            <p:nvPr/>
          </p:nvSpPr>
          <p:spPr>
            <a:xfrm>
              <a:off x="3674084" y="3132108"/>
              <a:ext cx="526893" cy="30801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3" name="正方形/長方形 102">
              <a:extLst>
                <a:ext uri="{FF2B5EF4-FFF2-40B4-BE49-F238E27FC236}">
                  <a16:creationId xmlns:a16="http://schemas.microsoft.com/office/drawing/2014/main" id="{5CA15B83-C669-5242-A626-6051A7A8D33D}"/>
                </a:ext>
              </a:extLst>
            </p:cNvPr>
            <p:cNvSpPr/>
            <p:nvPr/>
          </p:nvSpPr>
          <p:spPr>
            <a:xfrm>
              <a:off x="4918540" y="2925699"/>
              <a:ext cx="198431" cy="15347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4" name="正方形/長方形 103">
              <a:extLst>
                <a:ext uri="{FF2B5EF4-FFF2-40B4-BE49-F238E27FC236}">
                  <a16:creationId xmlns:a16="http://schemas.microsoft.com/office/drawing/2014/main" id="{352CDA61-FEAA-2440-8551-DC81E4EEFCAB}"/>
                </a:ext>
              </a:extLst>
            </p:cNvPr>
            <p:cNvSpPr/>
            <p:nvPr/>
          </p:nvSpPr>
          <p:spPr>
            <a:xfrm>
              <a:off x="5140777" y="3187241"/>
              <a:ext cx="165101" cy="22676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5" name="正方形/長方形 104">
              <a:extLst>
                <a:ext uri="{FF2B5EF4-FFF2-40B4-BE49-F238E27FC236}">
                  <a16:creationId xmlns:a16="http://schemas.microsoft.com/office/drawing/2014/main" id="{EEB2CCC4-328A-704A-BF90-F1972E69C270}"/>
                </a:ext>
              </a:extLst>
            </p:cNvPr>
            <p:cNvSpPr/>
            <p:nvPr/>
          </p:nvSpPr>
          <p:spPr>
            <a:xfrm>
              <a:off x="5978270" y="1849058"/>
              <a:ext cx="221625" cy="30333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6" name="フリーフォーム 105">
              <a:extLst>
                <a:ext uri="{FF2B5EF4-FFF2-40B4-BE49-F238E27FC236}">
                  <a16:creationId xmlns:a16="http://schemas.microsoft.com/office/drawing/2014/main" id="{72834315-FECA-9F48-9F9A-CA9E9DB50CE9}"/>
                </a:ext>
              </a:extLst>
            </p:cNvPr>
            <p:cNvSpPr/>
            <p:nvPr/>
          </p:nvSpPr>
          <p:spPr>
            <a:xfrm>
              <a:off x="5026478" y="2121779"/>
              <a:ext cx="269875" cy="244475"/>
            </a:xfrm>
            <a:custGeom>
              <a:avLst/>
              <a:gdLst>
                <a:gd name="connsiteX0" fmla="*/ 269875 w 269875"/>
                <a:gd name="connsiteY0" fmla="*/ 0 h 244475"/>
                <a:gd name="connsiteX1" fmla="*/ 244475 w 269875"/>
                <a:gd name="connsiteY1" fmla="*/ 244475 h 244475"/>
                <a:gd name="connsiteX2" fmla="*/ 25400 w 269875"/>
                <a:gd name="connsiteY2" fmla="*/ 241300 h 244475"/>
                <a:gd name="connsiteX3" fmla="*/ 0 w 269875"/>
                <a:gd name="connsiteY3" fmla="*/ 171450 h 244475"/>
                <a:gd name="connsiteX4" fmla="*/ 130175 w 269875"/>
                <a:gd name="connsiteY4" fmla="*/ 3175 h 244475"/>
                <a:gd name="connsiteX5" fmla="*/ 269875 w 269875"/>
                <a:gd name="connsiteY5" fmla="*/ 0 h 2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875" h="244475">
                  <a:moveTo>
                    <a:pt x="269875" y="0"/>
                  </a:moveTo>
                  <a:lnTo>
                    <a:pt x="244475" y="244475"/>
                  </a:lnTo>
                  <a:lnTo>
                    <a:pt x="25400" y="241300"/>
                  </a:lnTo>
                  <a:lnTo>
                    <a:pt x="0" y="171450"/>
                  </a:lnTo>
                  <a:lnTo>
                    <a:pt x="130175" y="3175"/>
                  </a:lnTo>
                  <a:lnTo>
                    <a:pt x="269875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8" name="フリーフォーム 107">
              <a:extLst>
                <a:ext uri="{FF2B5EF4-FFF2-40B4-BE49-F238E27FC236}">
                  <a16:creationId xmlns:a16="http://schemas.microsoft.com/office/drawing/2014/main" id="{C8A2EBBB-254C-1745-94EE-69105B69E3FA}"/>
                </a:ext>
              </a:extLst>
            </p:cNvPr>
            <p:cNvSpPr/>
            <p:nvPr/>
          </p:nvSpPr>
          <p:spPr>
            <a:xfrm>
              <a:off x="4216853" y="2134479"/>
              <a:ext cx="279400" cy="263525"/>
            </a:xfrm>
            <a:custGeom>
              <a:avLst/>
              <a:gdLst>
                <a:gd name="connsiteX0" fmla="*/ 279400 w 279400"/>
                <a:gd name="connsiteY0" fmla="*/ 254000 h 263525"/>
                <a:gd name="connsiteX1" fmla="*/ 22225 w 279400"/>
                <a:gd name="connsiteY1" fmla="*/ 263525 h 263525"/>
                <a:gd name="connsiteX2" fmla="*/ 22225 w 279400"/>
                <a:gd name="connsiteY2" fmla="*/ 263525 h 263525"/>
                <a:gd name="connsiteX3" fmla="*/ 0 w 279400"/>
                <a:gd name="connsiteY3" fmla="*/ 247650 h 263525"/>
                <a:gd name="connsiteX4" fmla="*/ 3175 w 279400"/>
                <a:gd name="connsiteY4" fmla="*/ 136525 h 263525"/>
                <a:gd name="connsiteX5" fmla="*/ 41275 w 279400"/>
                <a:gd name="connsiteY5" fmla="*/ 79375 h 263525"/>
                <a:gd name="connsiteX6" fmla="*/ 101600 w 279400"/>
                <a:gd name="connsiteY6" fmla="*/ 38100 h 263525"/>
                <a:gd name="connsiteX7" fmla="*/ 158750 w 279400"/>
                <a:gd name="connsiteY7" fmla="*/ 22225 h 263525"/>
                <a:gd name="connsiteX8" fmla="*/ 238125 w 279400"/>
                <a:gd name="connsiteY8" fmla="*/ 0 h 263525"/>
                <a:gd name="connsiteX9" fmla="*/ 279400 w 279400"/>
                <a:gd name="connsiteY9" fmla="*/ 19050 h 263525"/>
                <a:gd name="connsiteX10" fmla="*/ 279400 w 279400"/>
                <a:gd name="connsiteY10" fmla="*/ 254000 h 26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9400" h="263525">
                  <a:moveTo>
                    <a:pt x="279400" y="254000"/>
                  </a:moveTo>
                  <a:lnTo>
                    <a:pt x="22225" y="263525"/>
                  </a:lnTo>
                  <a:lnTo>
                    <a:pt x="22225" y="263525"/>
                  </a:lnTo>
                  <a:lnTo>
                    <a:pt x="0" y="247650"/>
                  </a:lnTo>
                  <a:cubicBezTo>
                    <a:pt x="1058" y="210608"/>
                    <a:pt x="2117" y="173567"/>
                    <a:pt x="3175" y="136525"/>
                  </a:cubicBezTo>
                  <a:lnTo>
                    <a:pt x="41275" y="79375"/>
                  </a:lnTo>
                  <a:lnTo>
                    <a:pt x="101600" y="38100"/>
                  </a:lnTo>
                  <a:lnTo>
                    <a:pt x="158750" y="22225"/>
                  </a:lnTo>
                  <a:lnTo>
                    <a:pt x="238125" y="0"/>
                  </a:lnTo>
                  <a:lnTo>
                    <a:pt x="279400" y="19050"/>
                  </a:lnTo>
                  <a:cubicBezTo>
                    <a:pt x="278342" y="98425"/>
                    <a:pt x="277283" y="177800"/>
                    <a:pt x="279400" y="254000"/>
                  </a:cubicBez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10" name="直線矢印コネクタ 109">
              <a:extLst>
                <a:ext uri="{FF2B5EF4-FFF2-40B4-BE49-F238E27FC236}">
                  <a16:creationId xmlns:a16="http://schemas.microsoft.com/office/drawing/2014/main" id="{5CA46A83-C214-1F48-B7E9-2942BC5963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20937" y="3351213"/>
              <a:ext cx="4296" cy="422199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headEnd w="sm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7" name="図 116">
              <a:extLst>
                <a:ext uri="{FF2B5EF4-FFF2-40B4-BE49-F238E27FC236}">
                  <a16:creationId xmlns:a16="http://schemas.microsoft.com/office/drawing/2014/main" id="{ECCF67CB-36FA-D041-BAAA-C21C1F28A8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70585" y="3855955"/>
              <a:ext cx="786138" cy="767419"/>
            </a:xfrm>
            <a:prstGeom prst="rect">
              <a:avLst/>
            </a:prstGeom>
          </p:spPr>
        </p:pic>
        <p:sp>
          <p:nvSpPr>
            <p:cNvPr id="111" name="正方形/長方形 110">
              <a:extLst>
                <a:ext uri="{FF2B5EF4-FFF2-40B4-BE49-F238E27FC236}">
                  <a16:creationId xmlns:a16="http://schemas.microsoft.com/office/drawing/2014/main" id="{E5CD5A0B-2826-FD47-901E-134D4110F782}"/>
                </a:ext>
              </a:extLst>
            </p:cNvPr>
            <p:cNvSpPr/>
            <p:nvPr/>
          </p:nvSpPr>
          <p:spPr>
            <a:xfrm>
              <a:off x="1447332" y="3960268"/>
              <a:ext cx="458121" cy="27154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BD6A852A-7171-4C4F-999C-93B900B603D0}"/>
                </a:ext>
              </a:extLst>
            </p:cNvPr>
            <p:cNvSpPr txBox="1"/>
            <p:nvPr/>
          </p:nvSpPr>
          <p:spPr>
            <a:xfrm>
              <a:off x="1324447" y="3774333"/>
              <a:ext cx="6992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800"/>
                <a:t>PD-L1</a:t>
              </a:r>
              <a:r>
                <a:rPr kumimoji="1" lang="en-US" altLang="ja-JP" sz="800" baseline="30000"/>
                <a:t>+</a:t>
              </a:r>
              <a:r>
                <a:rPr kumimoji="1" lang="en-US" altLang="ja-JP" sz="800"/>
                <a:t> </a:t>
              </a:r>
              <a:r>
                <a:rPr kumimoji="1" lang="en-US" altLang="ja-JP" sz="800" err="1"/>
                <a:t>mDC</a:t>
              </a:r>
              <a:endParaRPr kumimoji="1" lang="ja-JP" altLang="en-US" sz="800" baseline="30000"/>
            </a:p>
          </p:txBody>
        </p:sp>
        <p:sp>
          <p:nvSpPr>
            <p:cNvPr id="113" name="正方形/長方形 112">
              <a:extLst>
                <a:ext uri="{FF2B5EF4-FFF2-40B4-BE49-F238E27FC236}">
                  <a16:creationId xmlns:a16="http://schemas.microsoft.com/office/drawing/2014/main" id="{653B8478-2250-2549-A23E-BDF1C7DF5A46}"/>
                </a:ext>
              </a:extLst>
            </p:cNvPr>
            <p:cNvSpPr/>
            <p:nvPr/>
          </p:nvSpPr>
          <p:spPr>
            <a:xfrm>
              <a:off x="1188456" y="3887517"/>
              <a:ext cx="57636" cy="6128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80BE3D79-0D5E-764A-B1FE-49EF9EB04E85}"/>
                </a:ext>
              </a:extLst>
            </p:cNvPr>
            <p:cNvSpPr txBox="1"/>
            <p:nvPr/>
          </p:nvSpPr>
          <p:spPr>
            <a:xfrm rot="16200000">
              <a:off x="923859" y="4080323"/>
              <a:ext cx="559769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500"/>
                <a:t>PD-L1-PE/Cy7</a:t>
              </a:r>
              <a:endParaRPr kumimoji="1" lang="ja-JP" altLang="en-US" sz="500" baseline="30000"/>
            </a:p>
          </p:txBody>
        </p:sp>
        <p:sp>
          <p:nvSpPr>
            <p:cNvPr id="115" name="正方形/長方形 114">
              <a:extLst>
                <a:ext uri="{FF2B5EF4-FFF2-40B4-BE49-F238E27FC236}">
                  <a16:creationId xmlns:a16="http://schemas.microsoft.com/office/drawing/2014/main" id="{43148224-D008-F144-969C-5C8AEBD9B082}"/>
                </a:ext>
              </a:extLst>
            </p:cNvPr>
            <p:cNvSpPr/>
            <p:nvPr/>
          </p:nvSpPr>
          <p:spPr>
            <a:xfrm>
              <a:off x="1288045" y="4449287"/>
              <a:ext cx="720000" cy="652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FDEFCE58-7071-954F-A952-26FA189F106B}"/>
                </a:ext>
              </a:extLst>
            </p:cNvPr>
            <p:cNvSpPr txBox="1"/>
            <p:nvPr/>
          </p:nvSpPr>
          <p:spPr>
            <a:xfrm>
              <a:off x="1398185" y="4525152"/>
              <a:ext cx="551754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500"/>
                <a:t>CD16-BUV395</a:t>
              </a:r>
              <a:endParaRPr kumimoji="1" lang="ja-JP" altLang="en-US" sz="500" baseline="30000"/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8D063841-4A3C-C14A-BC25-967102B43941}"/>
                </a:ext>
              </a:extLst>
            </p:cNvPr>
            <p:cNvSpPr txBox="1"/>
            <p:nvPr/>
          </p:nvSpPr>
          <p:spPr>
            <a:xfrm>
              <a:off x="1636862" y="1713762"/>
              <a:ext cx="30168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800"/>
                <a:t>DC</a:t>
              </a:r>
              <a:endParaRPr kumimoji="1" lang="ja-JP" altLang="en-US" sz="800" baseline="30000"/>
            </a:p>
          </p:txBody>
        </p:sp>
      </p:grpSp>
    </p:spTree>
    <p:extLst>
      <p:ext uri="{BB962C8B-B14F-4D97-AF65-F5344CB8AC3E}">
        <p14:creationId xmlns:p14="http://schemas.microsoft.com/office/powerpoint/2010/main" val="42348493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2834</TotalTime>
  <Words>72</Words>
  <Application>Microsoft Macintosh PowerPoint</Application>
  <PresentationFormat>A4 210 x 297 mm</PresentationFormat>
  <Paragraphs>43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花村 徹</dc:creator>
  <cp:lastModifiedBy>花村 徹</cp:lastModifiedBy>
  <cp:revision>142</cp:revision>
  <cp:lastPrinted>2021-04-21T04:02:32Z</cp:lastPrinted>
  <dcterms:created xsi:type="dcterms:W3CDTF">2021-04-05T05:41:41Z</dcterms:created>
  <dcterms:modified xsi:type="dcterms:W3CDTF">2021-05-25T07:38:11Z</dcterms:modified>
</cp:coreProperties>
</file>