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8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18"/>
  </p:normalViewPr>
  <p:slideViewPr>
    <p:cSldViewPr snapToGrid="0" snapToObjects="1">
      <p:cViewPr>
        <p:scale>
          <a:sx n="107" d="100"/>
          <a:sy n="107" d="100"/>
        </p:scale>
        <p:origin x="28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545B8033-926A-E144-83A5-7962825AF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992891"/>
              </p:ext>
            </p:extLst>
          </p:nvPr>
        </p:nvGraphicFramePr>
        <p:xfrm>
          <a:off x="541531" y="476035"/>
          <a:ext cx="5774938" cy="4323204"/>
        </p:xfrm>
        <a:graphic>
          <a:graphicData uri="http://schemas.openxmlformats.org/drawingml/2006/table">
            <a:tbl>
              <a:tblPr/>
              <a:tblGrid>
                <a:gridCol w="727322">
                  <a:extLst>
                    <a:ext uri="{9D8B030D-6E8A-4147-A177-3AD203B41FA5}">
                      <a16:colId xmlns:a16="http://schemas.microsoft.com/office/drawing/2014/main" val="4036317824"/>
                    </a:ext>
                  </a:extLst>
                </a:gridCol>
                <a:gridCol w="727322">
                  <a:extLst>
                    <a:ext uri="{9D8B030D-6E8A-4147-A177-3AD203B41FA5}">
                      <a16:colId xmlns:a16="http://schemas.microsoft.com/office/drawing/2014/main" val="1665761592"/>
                    </a:ext>
                  </a:extLst>
                </a:gridCol>
                <a:gridCol w="727322">
                  <a:extLst>
                    <a:ext uri="{9D8B030D-6E8A-4147-A177-3AD203B41FA5}">
                      <a16:colId xmlns:a16="http://schemas.microsoft.com/office/drawing/2014/main" val="1106617813"/>
                    </a:ext>
                  </a:extLst>
                </a:gridCol>
                <a:gridCol w="530946">
                  <a:extLst>
                    <a:ext uri="{9D8B030D-6E8A-4147-A177-3AD203B41FA5}">
                      <a16:colId xmlns:a16="http://schemas.microsoft.com/office/drawing/2014/main" val="4082141292"/>
                    </a:ext>
                  </a:extLst>
                </a:gridCol>
                <a:gridCol w="349114">
                  <a:extLst>
                    <a:ext uri="{9D8B030D-6E8A-4147-A177-3AD203B41FA5}">
                      <a16:colId xmlns:a16="http://schemas.microsoft.com/office/drawing/2014/main" val="1222846461"/>
                    </a:ext>
                  </a:extLst>
                </a:gridCol>
                <a:gridCol w="727322">
                  <a:extLst>
                    <a:ext uri="{9D8B030D-6E8A-4147-A177-3AD203B41FA5}">
                      <a16:colId xmlns:a16="http://schemas.microsoft.com/office/drawing/2014/main" val="1207114090"/>
                    </a:ext>
                  </a:extLst>
                </a:gridCol>
                <a:gridCol w="727322">
                  <a:extLst>
                    <a:ext uri="{9D8B030D-6E8A-4147-A177-3AD203B41FA5}">
                      <a16:colId xmlns:a16="http://schemas.microsoft.com/office/drawing/2014/main" val="3082360774"/>
                    </a:ext>
                  </a:extLst>
                </a:gridCol>
                <a:gridCol w="727322">
                  <a:extLst>
                    <a:ext uri="{9D8B030D-6E8A-4147-A177-3AD203B41FA5}">
                      <a16:colId xmlns:a16="http://schemas.microsoft.com/office/drawing/2014/main" val="1040290969"/>
                    </a:ext>
                  </a:extLst>
                </a:gridCol>
                <a:gridCol w="530946">
                  <a:extLst>
                    <a:ext uri="{9D8B030D-6E8A-4147-A177-3AD203B41FA5}">
                      <a16:colId xmlns:a16="http://schemas.microsoft.com/office/drawing/2014/main" val="747556445"/>
                    </a:ext>
                  </a:extLst>
                </a:gridCol>
              </a:tblGrid>
              <a:tr h="105150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Table S7. Clinical-pathological characteristics by hPD-L1 status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38496"/>
                  </a:ext>
                </a:extLst>
              </a:tr>
              <a:tr h="2681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hPD-L1 positive (N=25)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hPD-L1 negative (N=19)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p-</a:t>
                      </a: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value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hPD-L1 positive (N=25)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hPD-L1 negative (N=19)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p-</a:t>
                      </a: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value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115185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Menopausal status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0.126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Vascular invasion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0.232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850071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653632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Post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(75.0%)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10 (52.6%)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22 (91.7%)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15 (78.9%)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406166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Pre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6 (25.0%)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(47.4%)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(8.3%)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4 (21.1%)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068755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Neo-adjuvant thrrapy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0.223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Histological Grade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0.086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390751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absent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22 (88.0%)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(73.7%)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344216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present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(12.0%)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 (26.3%)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Grade 3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(39.1%)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(12.5%)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508247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Histological Type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0.508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Grade 1, 2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(60.9%)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(87.5%)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511789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IDC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22 (88.0%)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16 (84.2%)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ER status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0.005*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742667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ILC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 (0.0%)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 (5.3%)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 (20.0%)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(63.2%)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31205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Special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(12.0%)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(10.5%)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20 (80.0%)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(36.8%)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771738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Invasive tumor size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0.451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PgR status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0.100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495339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(8.0%)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 (26.3%)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086849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≥20mm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21 (87.5%)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15 (78.9%)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23 (92.0%)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(73.7%)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304553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&lt; 20mm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(12.5%)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4 (21.1%)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HER2 status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0.451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165170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Lymph node metastasis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0.290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260065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(12.5%)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4 (21.1%)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364930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(58.3%)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8 (42.1%)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21 (87.5%)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15 (78.9%)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247041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10 (41.7%)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11 (57.9%)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Ki67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0.164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844494"/>
                  </a:ext>
                </a:extLst>
              </a:tr>
              <a:tr h="1051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Lymphatic invasion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0.224 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≥ </a:t>
                      </a:r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20%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21 (84.0%)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(63.2%)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510665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  </a:t>
                      </a:r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&lt; 20%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4 (16.0%)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(36.8%)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186443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(50.0%)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6 (31.6%)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TIL Low 0 vs Int/High 1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&lt;.001*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449474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(50.0%)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13 (68.4%)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71821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Score 0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(28.0%)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16 (84.2%)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732876"/>
                  </a:ext>
                </a:extLst>
              </a:tr>
              <a:tr h="1051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   Score 1, 2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(72.0%)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(15.8%)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827964"/>
                  </a:ext>
                </a:extLst>
              </a:tr>
              <a:tr h="10515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*Statistically significant </a:t>
                      </a:r>
                      <a:r>
                        <a:rPr lang="en-US" sz="900" b="0" i="1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</a:t>
                      </a: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-value</a:t>
                      </a: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443" marR="7443" marT="744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9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117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2839</TotalTime>
  <Words>472</Words>
  <Application>Microsoft Macintosh PowerPoint</Application>
  <PresentationFormat>A4 210 x 297 mm</PresentationFormat>
  <Paragraphs>148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Arial</vt:lpstr>
      <vt:lpstr>Calibri</vt:lpstr>
      <vt:lpstr>Calibri Light</vt:lpstr>
      <vt:lpstr>Cambria</vt:lpstr>
      <vt:lpstr>Times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146</cp:revision>
  <cp:lastPrinted>2021-04-21T04:02:32Z</cp:lastPrinted>
  <dcterms:created xsi:type="dcterms:W3CDTF">2021-04-05T05:41:41Z</dcterms:created>
  <dcterms:modified xsi:type="dcterms:W3CDTF">2021-06-09T09:45:57Z</dcterms:modified>
</cp:coreProperties>
</file>