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sldIdLst>
    <p:sldId id="272" r:id="rId2"/>
    <p:sldId id="277" r:id="rId3"/>
    <p:sldId id="271" r:id="rId4"/>
    <p:sldId id="274" r:id="rId5"/>
    <p:sldId id="27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9"/>
    <p:restoredTop sz="94692"/>
  </p:normalViewPr>
  <p:slideViewPr>
    <p:cSldViewPr snapToGrid="0">
      <p:cViewPr varScale="1">
        <p:scale>
          <a:sx n="78" d="100"/>
          <a:sy n="78" d="100"/>
        </p:scale>
        <p:origin x="40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11A4E-CD26-7147-B7CE-1233C4FBE56E}" type="datetimeFigureOut">
              <a:rPr lang="en-US" smtClean="0"/>
              <a:t>6/9/25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63C57-66A6-9346-8731-2467303B6153}" type="slidenum">
              <a:rPr lang="en-US" smtClean="0"/>
              <a:t>‹#›</a:t>
            </a:fld>
            <a:endParaRPr lang="en-US"/>
          </a:p>
        </p:txBody>
      </p:sp>
    </p:spTree>
    <p:extLst>
      <p:ext uri="{BB962C8B-B14F-4D97-AF65-F5344CB8AC3E}">
        <p14:creationId xmlns:p14="http://schemas.microsoft.com/office/powerpoint/2010/main" val="20897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CDE1D-3BAE-5D91-4468-E808462ED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9E42A-0035-7E46-79E2-8C12E8A63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D443A-9AD4-8EEE-A7DA-41717B9232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48A198-044E-D97B-C8E2-4B262F5823FF}"/>
              </a:ext>
            </a:extLst>
          </p:cNvPr>
          <p:cNvSpPr>
            <a:spLocks noGrp="1"/>
          </p:cNvSpPr>
          <p:nvPr>
            <p:ph type="sldNum" sz="quarter" idx="5"/>
          </p:nvPr>
        </p:nvSpPr>
        <p:spPr/>
        <p:txBody>
          <a:bodyPr/>
          <a:lstStyle/>
          <a:p>
            <a:fld id="{08F63C57-66A6-9346-8731-2467303B6153}" type="slidenum">
              <a:rPr lang="en-US" smtClean="0"/>
              <a:t>1</a:t>
            </a:fld>
            <a:endParaRPr lang="en-US"/>
          </a:p>
        </p:txBody>
      </p:sp>
    </p:spTree>
    <p:extLst>
      <p:ext uri="{BB962C8B-B14F-4D97-AF65-F5344CB8AC3E}">
        <p14:creationId xmlns:p14="http://schemas.microsoft.com/office/powerpoint/2010/main" val="192179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3C57-66A6-9346-8731-2467303B6153}" type="slidenum">
              <a:rPr lang="en-US" smtClean="0"/>
              <a:t>3</a:t>
            </a:fld>
            <a:endParaRPr lang="en-US"/>
          </a:p>
        </p:txBody>
      </p:sp>
    </p:spTree>
    <p:extLst>
      <p:ext uri="{BB962C8B-B14F-4D97-AF65-F5344CB8AC3E}">
        <p14:creationId xmlns:p14="http://schemas.microsoft.com/office/powerpoint/2010/main" val="10026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3C57-66A6-9346-8731-2467303B6153}" type="slidenum">
              <a:rPr lang="en-US" smtClean="0"/>
              <a:t>4</a:t>
            </a:fld>
            <a:endParaRPr lang="en-US"/>
          </a:p>
        </p:txBody>
      </p:sp>
    </p:spTree>
    <p:extLst>
      <p:ext uri="{BB962C8B-B14F-4D97-AF65-F5344CB8AC3E}">
        <p14:creationId xmlns:p14="http://schemas.microsoft.com/office/powerpoint/2010/main" val="154800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63C57-66A6-9346-8731-2467303B6153}" type="slidenum">
              <a:rPr lang="en-US" smtClean="0"/>
              <a:t>5</a:t>
            </a:fld>
            <a:endParaRPr lang="en-US"/>
          </a:p>
        </p:txBody>
      </p:sp>
    </p:spTree>
    <p:extLst>
      <p:ext uri="{BB962C8B-B14F-4D97-AF65-F5344CB8AC3E}">
        <p14:creationId xmlns:p14="http://schemas.microsoft.com/office/powerpoint/2010/main" val="4901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ED7826-4B38-A247-A72E-851351247C34}" type="datetime1">
              <a:rPr lang="en-US" smtClean="0"/>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342772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33A334-8DF5-6D4E-B582-26878F39DC8A}" type="datetime1">
              <a:rPr lang="en-US" smtClean="0"/>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87491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5797A-9FEF-EE49-8F9F-3E7A3DD98C05}" type="datetime1">
              <a:rPr lang="en-US" smtClean="0"/>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271599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90599A-7313-6840-BA50-ADE392E6C648}" type="datetime1">
              <a:rPr lang="en-US" smtClean="0"/>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332702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FC6BF-B98B-A44D-B783-0456923F370C}" type="datetime1">
              <a:rPr lang="en-US" smtClean="0"/>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418374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8AD87-6FD6-E541-B62C-453F4C19B637}" type="datetime1">
              <a:rPr lang="en-US" smtClean="0"/>
              <a:t>6/9/25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361385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79CEAA-3975-8F44-9520-B87FF4F7A852}" type="datetime1">
              <a:rPr lang="en-US" smtClean="0"/>
              <a:t>6/9/25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112323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A3DA00-A9D5-B24E-B1E7-385BCD0ED0B1}" type="datetime1">
              <a:rPr lang="en-US" smtClean="0"/>
              <a:t>6/9/25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404430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4C194-3D83-A244-8C44-0F0DA185922A}" type="datetime1">
              <a:rPr lang="en-US" smtClean="0"/>
              <a:t>6/9/25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187474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0BDA835-5A62-5E46-9FA1-F23DC1279C47}" type="datetime1">
              <a:rPr lang="en-US" smtClean="0"/>
              <a:t>6/9/25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334229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3D16B64-9122-E24D-B84C-13BDA5BDCC67}" type="datetime1">
              <a:rPr lang="en-US" smtClean="0"/>
              <a:t>6/9/25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581FA-1DC9-D341-818D-4A898A761926}" type="slidenum">
              <a:rPr lang="en-US" smtClean="0"/>
              <a:t>‹#›</a:t>
            </a:fld>
            <a:endParaRPr lang="en-US"/>
          </a:p>
        </p:txBody>
      </p:sp>
    </p:spTree>
    <p:extLst>
      <p:ext uri="{BB962C8B-B14F-4D97-AF65-F5344CB8AC3E}">
        <p14:creationId xmlns:p14="http://schemas.microsoft.com/office/powerpoint/2010/main" val="31029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84CF6EB6-1AF7-1942-9C5F-784A9A3697C5}" type="datetime1">
              <a:rPr lang="en-US" smtClean="0"/>
              <a:t>6/9/25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F1D581FA-1DC9-D341-818D-4A898A761926}" type="slidenum">
              <a:rPr lang="en-US" smtClean="0"/>
              <a:t>‹#›</a:t>
            </a:fld>
            <a:endParaRPr lang="en-US"/>
          </a:p>
        </p:txBody>
      </p:sp>
    </p:spTree>
    <p:extLst>
      <p:ext uri="{BB962C8B-B14F-4D97-AF65-F5344CB8AC3E}">
        <p14:creationId xmlns:p14="http://schemas.microsoft.com/office/powerpoint/2010/main" val="3170612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C868F-66F7-B365-5FBC-3F3C874FB64A}"/>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F80ABE30-9538-5C32-BE4F-29E2B33E2726}"/>
              </a:ext>
            </a:extLst>
          </p:cNvPr>
          <p:cNvGrpSpPr/>
          <p:nvPr/>
        </p:nvGrpSpPr>
        <p:grpSpPr>
          <a:xfrm>
            <a:off x="0" y="80263"/>
            <a:ext cx="2579734" cy="1972504"/>
            <a:chOff x="0" y="80263"/>
            <a:chExt cx="2579734" cy="1972504"/>
          </a:xfrm>
        </p:grpSpPr>
        <p:pic>
          <p:nvPicPr>
            <p:cNvPr id="17" name="Picture 16">
              <a:extLst>
                <a:ext uri="{FF2B5EF4-FFF2-40B4-BE49-F238E27FC236}">
                  <a16:creationId xmlns:a16="http://schemas.microsoft.com/office/drawing/2014/main" id="{642FF99F-12F5-515B-7183-9C943024A028}"/>
                </a:ext>
              </a:extLst>
            </p:cNvPr>
            <p:cNvPicPr>
              <a:picLocks noChangeAspect="1"/>
            </p:cNvPicPr>
            <p:nvPr/>
          </p:nvPicPr>
          <p:blipFill>
            <a:blip r:embed="rId3"/>
            <a:srcRect/>
            <a:stretch/>
          </p:blipFill>
          <p:spPr>
            <a:xfrm>
              <a:off x="141334" y="223967"/>
              <a:ext cx="2438400" cy="1828800"/>
            </a:xfrm>
            <a:prstGeom prst="rect">
              <a:avLst/>
            </a:prstGeom>
          </p:spPr>
        </p:pic>
        <p:sp>
          <p:nvSpPr>
            <p:cNvPr id="20" name="TextBox 19">
              <a:extLst>
                <a:ext uri="{FF2B5EF4-FFF2-40B4-BE49-F238E27FC236}">
                  <a16:creationId xmlns:a16="http://schemas.microsoft.com/office/drawing/2014/main" id="{F82E59C5-CF4D-6A25-F762-733A816F199C}"/>
                </a:ext>
              </a:extLst>
            </p:cNvPr>
            <p:cNvSpPr txBox="1"/>
            <p:nvPr/>
          </p:nvSpPr>
          <p:spPr>
            <a:xfrm>
              <a:off x="0" y="80263"/>
              <a:ext cx="277577" cy="276999"/>
            </a:xfrm>
            <a:prstGeom prst="rect">
              <a:avLst/>
            </a:prstGeom>
            <a:noFill/>
          </p:spPr>
          <p:txBody>
            <a:bodyPr wrap="square" rtlCol="0">
              <a:spAutoFit/>
            </a:bodyPr>
            <a:lstStyle/>
            <a:p>
              <a:r>
                <a:rPr lang="en-US" altLang="zh-CN" sz="1200" dirty="0"/>
                <a:t>A</a:t>
              </a:r>
              <a:endParaRPr lang="en-US" sz="1200" dirty="0"/>
            </a:p>
          </p:txBody>
        </p:sp>
      </p:grpSp>
      <p:grpSp>
        <p:nvGrpSpPr>
          <p:cNvPr id="27" name="Group 26">
            <a:extLst>
              <a:ext uri="{FF2B5EF4-FFF2-40B4-BE49-F238E27FC236}">
                <a16:creationId xmlns:a16="http://schemas.microsoft.com/office/drawing/2014/main" id="{F258AC65-D154-22DE-62D8-D03B724D71A8}"/>
              </a:ext>
            </a:extLst>
          </p:cNvPr>
          <p:cNvGrpSpPr/>
          <p:nvPr/>
        </p:nvGrpSpPr>
        <p:grpSpPr>
          <a:xfrm>
            <a:off x="3103" y="2014540"/>
            <a:ext cx="2576631" cy="1967300"/>
            <a:chOff x="3103" y="2014540"/>
            <a:chExt cx="2576631" cy="1967300"/>
          </a:xfrm>
        </p:grpSpPr>
        <p:pic>
          <p:nvPicPr>
            <p:cNvPr id="4" name="Picture 3">
              <a:extLst>
                <a:ext uri="{FF2B5EF4-FFF2-40B4-BE49-F238E27FC236}">
                  <a16:creationId xmlns:a16="http://schemas.microsoft.com/office/drawing/2014/main" id="{62BC4E09-1A24-DE46-43F5-E62CC59363A9}"/>
                </a:ext>
              </a:extLst>
            </p:cNvPr>
            <p:cNvPicPr>
              <a:picLocks noChangeAspect="1"/>
            </p:cNvPicPr>
            <p:nvPr/>
          </p:nvPicPr>
          <p:blipFill>
            <a:blip r:embed="rId4"/>
            <a:srcRect/>
            <a:stretch/>
          </p:blipFill>
          <p:spPr>
            <a:xfrm>
              <a:off x="141334" y="2153040"/>
              <a:ext cx="2438400" cy="1828800"/>
            </a:xfrm>
            <a:prstGeom prst="rect">
              <a:avLst/>
            </a:prstGeom>
          </p:spPr>
        </p:pic>
        <p:sp>
          <p:nvSpPr>
            <p:cNvPr id="7" name="TextBox 6">
              <a:extLst>
                <a:ext uri="{FF2B5EF4-FFF2-40B4-BE49-F238E27FC236}">
                  <a16:creationId xmlns:a16="http://schemas.microsoft.com/office/drawing/2014/main" id="{B229765B-883B-2B76-C2CE-E8F2CC29A593}"/>
                </a:ext>
              </a:extLst>
            </p:cNvPr>
            <p:cNvSpPr txBox="1"/>
            <p:nvPr/>
          </p:nvSpPr>
          <p:spPr>
            <a:xfrm>
              <a:off x="3103" y="2014540"/>
              <a:ext cx="277577" cy="276999"/>
            </a:xfrm>
            <a:prstGeom prst="rect">
              <a:avLst/>
            </a:prstGeom>
            <a:noFill/>
          </p:spPr>
          <p:txBody>
            <a:bodyPr wrap="square" rtlCol="0">
              <a:spAutoFit/>
            </a:bodyPr>
            <a:lstStyle/>
            <a:p>
              <a:r>
                <a:rPr lang="en-US" altLang="zh-CN" sz="1200" dirty="0"/>
                <a:t>D</a:t>
              </a:r>
              <a:endParaRPr lang="en-US" sz="1200" dirty="0"/>
            </a:p>
          </p:txBody>
        </p:sp>
      </p:grpSp>
      <p:grpSp>
        <p:nvGrpSpPr>
          <p:cNvPr id="29" name="Group 28">
            <a:extLst>
              <a:ext uri="{FF2B5EF4-FFF2-40B4-BE49-F238E27FC236}">
                <a16:creationId xmlns:a16="http://schemas.microsoft.com/office/drawing/2014/main" id="{ABD27D5F-E806-30C1-F877-4AB693292533}"/>
              </a:ext>
            </a:extLst>
          </p:cNvPr>
          <p:cNvGrpSpPr/>
          <p:nvPr/>
        </p:nvGrpSpPr>
        <p:grpSpPr>
          <a:xfrm>
            <a:off x="2510201" y="2014539"/>
            <a:ext cx="2583564" cy="1967301"/>
            <a:chOff x="2510201" y="2014539"/>
            <a:chExt cx="2583564" cy="1967301"/>
          </a:xfrm>
        </p:grpSpPr>
        <p:pic>
          <p:nvPicPr>
            <p:cNvPr id="5" name="Picture 4">
              <a:extLst>
                <a:ext uri="{FF2B5EF4-FFF2-40B4-BE49-F238E27FC236}">
                  <a16:creationId xmlns:a16="http://schemas.microsoft.com/office/drawing/2014/main" id="{A2748CC7-CF66-0DEB-93AE-77A11DCE9C27}"/>
                </a:ext>
              </a:extLst>
            </p:cNvPr>
            <p:cNvPicPr>
              <a:picLocks noChangeAspect="1"/>
            </p:cNvPicPr>
            <p:nvPr/>
          </p:nvPicPr>
          <p:blipFill>
            <a:blip r:embed="rId5"/>
            <a:srcRect/>
            <a:stretch/>
          </p:blipFill>
          <p:spPr>
            <a:xfrm>
              <a:off x="2655365" y="2153040"/>
              <a:ext cx="2438400" cy="1828800"/>
            </a:xfrm>
            <a:prstGeom prst="rect">
              <a:avLst/>
            </a:prstGeom>
          </p:spPr>
        </p:pic>
        <p:sp>
          <p:nvSpPr>
            <p:cNvPr id="8" name="TextBox 7">
              <a:extLst>
                <a:ext uri="{FF2B5EF4-FFF2-40B4-BE49-F238E27FC236}">
                  <a16:creationId xmlns:a16="http://schemas.microsoft.com/office/drawing/2014/main" id="{71954BEF-AB61-D400-9046-5B30376318C2}"/>
                </a:ext>
              </a:extLst>
            </p:cNvPr>
            <p:cNvSpPr txBox="1"/>
            <p:nvPr/>
          </p:nvSpPr>
          <p:spPr>
            <a:xfrm>
              <a:off x="2510201" y="2014539"/>
              <a:ext cx="277577" cy="276999"/>
            </a:xfrm>
            <a:prstGeom prst="rect">
              <a:avLst/>
            </a:prstGeom>
            <a:noFill/>
          </p:spPr>
          <p:txBody>
            <a:bodyPr wrap="square" rtlCol="0">
              <a:spAutoFit/>
            </a:bodyPr>
            <a:lstStyle/>
            <a:p>
              <a:r>
                <a:rPr lang="en-US" altLang="zh-CN" sz="1200" dirty="0"/>
                <a:t>E</a:t>
              </a:r>
              <a:endParaRPr lang="en-US" sz="1200" dirty="0"/>
            </a:p>
          </p:txBody>
        </p:sp>
      </p:grpSp>
      <p:grpSp>
        <p:nvGrpSpPr>
          <p:cNvPr id="30" name="Group 29">
            <a:extLst>
              <a:ext uri="{FF2B5EF4-FFF2-40B4-BE49-F238E27FC236}">
                <a16:creationId xmlns:a16="http://schemas.microsoft.com/office/drawing/2014/main" id="{74A0D726-5D15-168E-AAEA-86F1EA38070E}"/>
              </a:ext>
            </a:extLst>
          </p:cNvPr>
          <p:cNvGrpSpPr/>
          <p:nvPr/>
        </p:nvGrpSpPr>
        <p:grpSpPr>
          <a:xfrm>
            <a:off x="5024759" y="2014538"/>
            <a:ext cx="2583037" cy="1967302"/>
            <a:chOff x="5024759" y="2014538"/>
            <a:chExt cx="2583037" cy="1967302"/>
          </a:xfrm>
        </p:grpSpPr>
        <p:pic>
          <p:nvPicPr>
            <p:cNvPr id="6" name="Picture 5">
              <a:extLst>
                <a:ext uri="{FF2B5EF4-FFF2-40B4-BE49-F238E27FC236}">
                  <a16:creationId xmlns:a16="http://schemas.microsoft.com/office/drawing/2014/main" id="{5B6F0535-B800-07C1-5087-E18C6363B2F0}"/>
                </a:ext>
              </a:extLst>
            </p:cNvPr>
            <p:cNvPicPr>
              <a:picLocks noChangeAspect="1"/>
            </p:cNvPicPr>
            <p:nvPr/>
          </p:nvPicPr>
          <p:blipFill>
            <a:blip r:embed="rId6"/>
            <a:srcRect/>
            <a:stretch/>
          </p:blipFill>
          <p:spPr>
            <a:xfrm>
              <a:off x="5169396" y="2153040"/>
              <a:ext cx="2438400" cy="1828800"/>
            </a:xfrm>
            <a:prstGeom prst="rect">
              <a:avLst/>
            </a:prstGeom>
          </p:spPr>
        </p:pic>
        <p:sp>
          <p:nvSpPr>
            <p:cNvPr id="9" name="TextBox 8">
              <a:extLst>
                <a:ext uri="{FF2B5EF4-FFF2-40B4-BE49-F238E27FC236}">
                  <a16:creationId xmlns:a16="http://schemas.microsoft.com/office/drawing/2014/main" id="{99240B4B-9481-6047-26F9-05DA5A913926}"/>
                </a:ext>
              </a:extLst>
            </p:cNvPr>
            <p:cNvSpPr txBox="1"/>
            <p:nvPr/>
          </p:nvSpPr>
          <p:spPr>
            <a:xfrm>
              <a:off x="5024759" y="2014538"/>
              <a:ext cx="277577" cy="276999"/>
            </a:xfrm>
            <a:prstGeom prst="rect">
              <a:avLst/>
            </a:prstGeom>
            <a:noFill/>
          </p:spPr>
          <p:txBody>
            <a:bodyPr wrap="square" rtlCol="0">
              <a:spAutoFit/>
            </a:bodyPr>
            <a:lstStyle/>
            <a:p>
              <a:r>
                <a:rPr lang="en-US" altLang="zh-CN" sz="1200" dirty="0"/>
                <a:t>F</a:t>
              </a:r>
              <a:endParaRPr lang="en-US" sz="1200" dirty="0"/>
            </a:p>
          </p:txBody>
        </p:sp>
      </p:grpSp>
      <p:grpSp>
        <p:nvGrpSpPr>
          <p:cNvPr id="24" name="Group 23">
            <a:extLst>
              <a:ext uri="{FF2B5EF4-FFF2-40B4-BE49-F238E27FC236}">
                <a16:creationId xmlns:a16="http://schemas.microsoft.com/office/drawing/2014/main" id="{11E1E794-D9FA-ABCC-ABDC-2399529DD696}"/>
              </a:ext>
            </a:extLst>
          </p:cNvPr>
          <p:cNvGrpSpPr/>
          <p:nvPr/>
        </p:nvGrpSpPr>
        <p:grpSpPr>
          <a:xfrm>
            <a:off x="3103" y="3969742"/>
            <a:ext cx="2576631" cy="1967301"/>
            <a:chOff x="3103" y="3969742"/>
            <a:chExt cx="2576631" cy="1967301"/>
          </a:xfrm>
        </p:grpSpPr>
        <p:pic>
          <p:nvPicPr>
            <p:cNvPr id="10" name="Picture 9">
              <a:extLst>
                <a:ext uri="{FF2B5EF4-FFF2-40B4-BE49-F238E27FC236}">
                  <a16:creationId xmlns:a16="http://schemas.microsoft.com/office/drawing/2014/main" id="{F56C7110-608E-5373-1A90-AFE725E6BF82}"/>
                </a:ext>
              </a:extLst>
            </p:cNvPr>
            <p:cNvPicPr>
              <a:picLocks noChangeAspect="1"/>
            </p:cNvPicPr>
            <p:nvPr/>
          </p:nvPicPr>
          <p:blipFill>
            <a:blip r:embed="rId7"/>
            <a:srcRect/>
            <a:stretch/>
          </p:blipFill>
          <p:spPr>
            <a:xfrm>
              <a:off x="141334" y="4108243"/>
              <a:ext cx="2438400" cy="1828800"/>
            </a:xfrm>
            <a:prstGeom prst="rect">
              <a:avLst/>
            </a:prstGeom>
          </p:spPr>
        </p:pic>
        <p:sp>
          <p:nvSpPr>
            <p:cNvPr id="13" name="TextBox 12">
              <a:extLst>
                <a:ext uri="{FF2B5EF4-FFF2-40B4-BE49-F238E27FC236}">
                  <a16:creationId xmlns:a16="http://schemas.microsoft.com/office/drawing/2014/main" id="{21A9B57B-4FF7-4473-4ED3-1A01AF7E23B0}"/>
                </a:ext>
              </a:extLst>
            </p:cNvPr>
            <p:cNvSpPr txBox="1"/>
            <p:nvPr/>
          </p:nvSpPr>
          <p:spPr>
            <a:xfrm>
              <a:off x="3103" y="3969742"/>
              <a:ext cx="277577" cy="276999"/>
            </a:xfrm>
            <a:prstGeom prst="rect">
              <a:avLst/>
            </a:prstGeom>
            <a:noFill/>
          </p:spPr>
          <p:txBody>
            <a:bodyPr wrap="square" rtlCol="0">
              <a:spAutoFit/>
            </a:bodyPr>
            <a:lstStyle/>
            <a:p>
              <a:r>
                <a:rPr lang="en-US" altLang="zh-CN" sz="1200" dirty="0"/>
                <a:t>G</a:t>
              </a:r>
              <a:endParaRPr lang="en-US" sz="1200" dirty="0"/>
            </a:p>
          </p:txBody>
        </p:sp>
      </p:grpSp>
      <p:grpSp>
        <p:nvGrpSpPr>
          <p:cNvPr id="25" name="Group 24">
            <a:extLst>
              <a:ext uri="{FF2B5EF4-FFF2-40B4-BE49-F238E27FC236}">
                <a16:creationId xmlns:a16="http://schemas.microsoft.com/office/drawing/2014/main" id="{32581058-D0E4-C90B-5815-1D62023E163B}"/>
              </a:ext>
            </a:extLst>
          </p:cNvPr>
          <p:cNvGrpSpPr/>
          <p:nvPr/>
        </p:nvGrpSpPr>
        <p:grpSpPr>
          <a:xfrm>
            <a:off x="2514319" y="3969742"/>
            <a:ext cx="2579446" cy="1967301"/>
            <a:chOff x="2514319" y="3969742"/>
            <a:chExt cx="2579446" cy="1967301"/>
          </a:xfrm>
        </p:grpSpPr>
        <p:pic>
          <p:nvPicPr>
            <p:cNvPr id="11" name="Picture 10">
              <a:extLst>
                <a:ext uri="{FF2B5EF4-FFF2-40B4-BE49-F238E27FC236}">
                  <a16:creationId xmlns:a16="http://schemas.microsoft.com/office/drawing/2014/main" id="{EB46AE56-3516-2B1A-0BF2-EFBD2D76C7A8}"/>
                </a:ext>
              </a:extLst>
            </p:cNvPr>
            <p:cNvPicPr>
              <a:picLocks noChangeAspect="1"/>
            </p:cNvPicPr>
            <p:nvPr/>
          </p:nvPicPr>
          <p:blipFill>
            <a:blip r:embed="rId8"/>
            <a:srcRect/>
            <a:stretch/>
          </p:blipFill>
          <p:spPr>
            <a:xfrm>
              <a:off x="2655365" y="4108243"/>
              <a:ext cx="2438400" cy="1828800"/>
            </a:xfrm>
            <a:prstGeom prst="rect">
              <a:avLst/>
            </a:prstGeom>
          </p:spPr>
        </p:pic>
        <p:sp>
          <p:nvSpPr>
            <p:cNvPr id="14" name="TextBox 13">
              <a:extLst>
                <a:ext uri="{FF2B5EF4-FFF2-40B4-BE49-F238E27FC236}">
                  <a16:creationId xmlns:a16="http://schemas.microsoft.com/office/drawing/2014/main" id="{7AB3B7DF-A069-D382-3BE1-AF4919037F58}"/>
                </a:ext>
              </a:extLst>
            </p:cNvPr>
            <p:cNvSpPr txBox="1"/>
            <p:nvPr/>
          </p:nvSpPr>
          <p:spPr>
            <a:xfrm>
              <a:off x="2514319" y="3969742"/>
              <a:ext cx="277577" cy="276999"/>
            </a:xfrm>
            <a:prstGeom prst="rect">
              <a:avLst/>
            </a:prstGeom>
            <a:noFill/>
          </p:spPr>
          <p:txBody>
            <a:bodyPr wrap="square" rtlCol="0">
              <a:spAutoFit/>
            </a:bodyPr>
            <a:lstStyle/>
            <a:p>
              <a:r>
                <a:rPr lang="en-US" altLang="zh-CN" sz="1200" dirty="0"/>
                <a:t>H</a:t>
              </a:r>
              <a:endParaRPr lang="en-US" sz="1200" dirty="0"/>
            </a:p>
          </p:txBody>
        </p:sp>
      </p:grpSp>
      <p:grpSp>
        <p:nvGrpSpPr>
          <p:cNvPr id="26" name="Group 25">
            <a:extLst>
              <a:ext uri="{FF2B5EF4-FFF2-40B4-BE49-F238E27FC236}">
                <a16:creationId xmlns:a16="http://schemas.microsoft.com/office/drawing/2014/main" id="{68EDE1FA-008D-0105-D1F5-4BF1971EC25D}"/>
              </a:ext>
            </a:extLst>
          </p:cNvPr>
          <p:cNvGrpSpPr/>
          <p:nvPr/>
        </p:nvGrpSpPr>
        <p:grpSpPr>
          <a:xfrm>
            <a:off x="5030607" y="3969741"/>
            <a:ext cx="2577189" cy="1967302"/>
            <a:chOff x="5030607" y="3969741"/>
            <a:chExt cx="2577189" cy="1967302"/>
          </a:xfrm>
        </p:grpSpPr>
        <p:pic>
          <p:nvPicPr>
            <p:cNvPr id="12" name="Picture 11">
              <a:extLst>
                <a:ext uri="{FF2B5EF4-FFF2-40B4-BE49-F238E27FC236}">
                  <a16:creationId xmlns:a16="http://schemas.microsoft.com/office/drawing/2014/main" id="{943CF2F4-9376-56B8-FDC3-663A0CE60014}"/>
                </a:ext>
              </a:extLst>
            </p:cNvPr>
            <p:cNvPicPr>
              <a:picLocks noChangeAspect="1"/>
            </p:cNvPicPr>
            <p:nvPr/>
          </p:nvPicPr>
          <p:blipFill>
            <a:blip r:embed="rId9"/>
            <a:srcRect/>
            <a:stretch/>
          </p:blipFill>
          <p:spPr>
            <a:xfrm>
              <a:off x="5169396" y="4108243"/>
              <a:ext cx="2438400" cy="1828800"/>
            </a:xfrm>
            <a:prstGeom prst="rect">
              <a:avLst/>
            </a:prstGeom>
          </p:spPr>
        </p:pic>
        <p:sp>
          <p:nvSpPr>
            <p:cNvPr id="15" name="TextBox 14">
              <a:extLst>
                <a:ext uri="{FF2B5EF4-FFF2-40B4-BE49-F238E27FC236}">
                  <a16:creationId xmlns:a16="http://schemas.microsoft.com/office/drawing/2014/main" id="{292FC218-6C7E-A2AC-20E8-F4933470E0E5}"/>
                </a:ext>
              </a:extLst>
            </p:cNvPr>
            <p:cNvSpPr txBox="1"/>
            <p:nvPr/>
          </p:nvSpPr>
          <p:spPr>
            <a:xfrm>
              <a:off x="5030607" y="3969741"/>
              <a:ext cx="277577" cy="276999"/>
            </a:xfrm>
            <a:prstGeom prst="rect">
              <a:avLst/>
            </a:prstGeom>
            <a:noFill/>
          </p:spPr>
          <p:txBody>
            <a:bodyPr wrap="square" rtlCol="0">
              <a:spAutoFit/>
            </a:bodyPr>
            <a:lstStyle/>
            <a:p>
              <a:r>
                <a:rPr lang="en-US" altLang="zh-CN" sz="1200" dirty="0"/>
                <a:t>I</a:t>
              </a:r>
              <a:endParaRPr lang="en-US" sz="1200" dirty="0"/>
            </a:p>
          </p:txBody>
        </p:sp>
      </p:grpSp>
      <p:grpSp>
        <p:nvGrpSpPr>
          <p:cNvPr id="32" name="Group 31">
            <a:extLst>
              <a:ext uri="{FF2B5EF4-FFF2-40B4-BE49-F238E27FC236}">
                <a16:creationId xmlns:a16="http://schemas.microsoft.com/office/drawing/2014/main" id="{22F2940C-985A-8E99-0767-6DE2BBA7FCED}"/>
              </a:ext>
            </a:extLst>
          </p:cNvPr>
          <p:cNvGrpSpPr/>
          <p:nvPr/>
        </p:nvGrpSpPr>
        <p:grpSpPr>
          <a:xfrm>
            <a:off x="5024759" y="80262"/>
            <a:ext cx="2583037" cy="1972505"/>
            <a:chOff x="5024759" y="80262"/>
            <a:chExt cx="2583037" cy="1972505"/>
          </a:xfrm>
        </p:grpSpPr>
        <p:pic>
          <p:nvPicPr>
            <p:cNvPr id="19" name="Picture 18">
              <a:extLst>
                <a:ext uri="{FF2B5EF4-FFF2-40B4-BE49-F238E27FC236}">
                  <a16:creationId xmlns:a16="http://schemas.microsoft.com/office/drawing/2014/main" id="{F68D98FA-76F3-DE57-0347-6EF0219DBFF9}"/>
                </a:ext>
              </a:extLst>
            </p:cNvPr>
            <p:cNvPicPr>
              <a:picLocks noChangeAspect="1"/>
            </p:cNvPicPr>
            <p:nvPr/>
          </p:nvPicPr>
          <p:blipFill>
            <a:blip r:embed="rId10"/>
            <a:srcRect/>
            <a:stretch/>
          </p:blipFill>
          <p:spPr>
            <a:xfrm>
              <a:off x="5169396" y="223967"/>
              <a:ext cx="2438400" cy="1828800"/>
            </a:xfrm>
            <a:prstGeom prst="rect">
              <a:avLst/>
            </a:prstGeom>
          </p:spPr>
        </p:pic>
        <p:sp>
          <p:nvSpPr>
            <p:cNvPr id="22" name="TextBox 21">
              <a:extLst>
                <a:ext uri="{FF2B5EF4-FFF2-40B4-BE49-F238E27FC236}">
                  <a16:creationId xmlns:a16="http://schemas.microsoft.com/office/drawing/2014/main" id="{08DA6D30-19D5-AC72-7218-F3972A9CD2AD}"/>
                </a:ext>
              </a:extLst>
            </p:cNvPr>
            <p:cNvSpPr txBox="1"/>
            <p:nvPr/>
          </p:nvSpPr>
          <p:spPr>
            <a:xfrm>
              <a:off x="5024759" y="80262"/>
              <a:ext cx="277577" cy="276999"/>
            </a:xfrm>
            <a:prstGeom prst="rect">
              <a:avLst/>
            </a:prstGeom>
            <a:noFill/>
          </p:spPr>
          <p:txBody>
            <a:bodyPr wrap="square" rtlCol="0">
              <a:spAutoFit/>
            </a:bodyPr>
            <a:lstStyle/>
            <a:p>
              <a:r>
                <a:rPr lang="en-US" sz="1200" dirty="0"/>
                <a:t>C</a:t>
              </a:r>
            </a:p>
          </p:txBody>
        </p:sp>
      </p:grpSp>
      <p:sp>
        <p:nvSpPr>
          <p:cNvPr id="3" name="Slide Number Placeholder 2">
            <a:extLst>
              <a:ext uri="{FF2B5EF4-FFF2-40B4-BE49-F238E27FC236}">
                <a16:creationId xmlns:a16="http://schemas.microsoft.com/office/drawing/2014/main" id="{921AE834-79E8-3C8B-7A35-1427E00438D8}"/>
              </a:ext>
            </a:extLst>
          </p:cNvPr>
          <p:cNvSpPr>
            <a:spLocks noGrp="1"/>
          </p:cNvSpPr>
          <p:nvPr>
            <p:ph type="sldNum" sz="quarter" idx="12"/>
          </p:nvPr>
        </p:nvSpPr>
        <p:spPr/>
        <p:txBody>
          <a:bodyPr/>
          <a:lstStyle/>
          <a:p>
            <a:fld id="{F1D581FA-1DC9-D341-818D-4A898A761926}" type="slidenum">
              <a:rPr lang="en-US" smtClean="0"/>
              <a:t>1</a:t>
            </a:fld>
            <a:endParaRPr lang="en-US"/>
          </a:p>
        </p:txBody>
      </p:sp>
      <p:grpSp>
        <p:nvGrpSpPr>
          <p:cNvPr id="31" name="Group 30">
            <a:extLst>
              <a:ext uri="{FF2B5EF4-FFF2-40B4-BE49-F238E27FC236}">
                <a16:creationId xmlns:a16="http://schemas.microsoft.com/office/drawing/2014/main" id="{4E19C299-9EB0-DC7B-FA17-6B52C1186466}"/>
              </a:ext>
            </a:extLst>
          </p:cNvPr>
          <p:cNvGrpSpPr/>
          <p:nvPr/>
        </p:nvGrpSpPr>
        <p:grpSpPr>
          <a:xfrm>
            <a:off x="2513484" y="80262"/>
            <a:ext cx="2580281" cy="1972505"/>
            <a:chOff x="2513484" y="80262"/>
            <a:chExt cx="2580281" cy="1972505"/>
          </a:xfrm>
        </p:grpSpPr>
        <p:pic>
          <p:nvPicPr>
            <p:cNvPr id="16" name="Picture 15">
              <a:extLst>
                <a:ext uri="{FF2B5EF4-FFF2-40B4-BE49-F238E27FC236}">
                  <a16:creationId xmlns:a16="http://schemas.microsoft.com/office/drawing/2014/main" id="{FCE7AB96-FE2C-9343-A21C-482BDE170A03}"/>
                </a:ext>
              </a:extLst>
            </p:cNvPr>
            <p:cNvPicPr>
              <a:picLocks noChangeAspect="1"/>
            </p:cNvPicPr>
            <p:nvPr/>
          </p:nvPicPr>
          <p:blipFill>
            <a:blip r:embed="rId11"/>
            <a:srcRect/>
            <a:stretch/>
          </p:blipFill>
          <p:spPr>
            <a:xfrm>
              <a:off x="2655365" y="223967"/>
              <a:ext cx="2438400" cy="1828800"/>
            </a:xfrm>
            <a:prstGeom prst="rect">
              <a:avLst/>
            </a:prstGeom>
          </p:spPr>
        </p:pic>
        <p:sp>
          <p:nvSpPr>
            <p:cNvPr id="21" name="TextBox 20">
              <a:extLst>
                <a:ext uri="{FF2B5EF4-FFF2-40B4-BE49-F238E27FC236}">
                  <a16:creationId xmlns:a16="http://schemas.microsoft.com/office/drawing/2014/main" id="{98C39D42-386D-5696-9D08-FF263008EA3A}"/>
                </a:ext>
              </a:extLst>
            </p:cNvPr>
            <p:cNvSpPr txBox="1"/>
            <p:nvPr/>
          </p:nvSpPr>
          <p:spPr>
            <a:xfrm>
              <a:off x="2513484" y="80262"/>
              <a:ext cx="277577" cy="276999"/>
            </a:xfrm>
            <a:prstGeom prst="rect">
              <a:avLst/>
            </a:prstGeom>
            <a:noFill/>
          </p:spPr>
          <p:txBody>
            <a:bodyPr wrap="square" rtlCol="0">
              <a:spAutoFit/>
            </a:bodyPr>
            <a:lstStyle/>
            <a:p>
              <a:r>
                <a:rPr lang="en-US" altLang="zh-CN" sz="1200" dirty="0"/>
                <a:t>B</a:t>
              </a:r>
              <a:endParaRPr lang="en-US" sz="1200" dirty="0"/>
            </a:p>
          </p:txBody>
        </p:sp>
      </p:grpSp>
    </p:spTree>
    <p:extLst>
      <p:ext uri="{BB962C8B-B14F-4D97-AF65-F5344CB8AC3E}">
        <p14:creationId xmlns:p14="http://schemas.microsoft.com/office/powerpoint/2010/main" val="315752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F5227-D5FA-0165-6FDA-E45F7ACC7A87}"/>
              </a:ext>
            </a:extLst>
          </p:cNvPr>
          <p:cNvSpPr>
            <a:spLocks noGrp="1"/>
          </p:cNvSpPr>
          <p:nvPr>
            <p:ph type="sldNum" sz="quarter" idx="12"/>
          </p:nvPr>
        </p:nvSpPr>
        <p:spPr/>
        <p:txBody>
          <a:bodyPr/>
          <a:lstStyle/>
          <a:p>
            <a:fld id="{F1D581FA-1DC9-D341-818D-4A898A761926}" type="slidenum">
              <a:rPr lang="en-US" smtClean="0"/>
              <a:t>2</a:t>
            </a:fld>
            <a:endParaRPr lang="en-US"/>
          </a:p>
        </p:txBody>
      </p:sp>
      <p:sp>
        <p:nvSpPr>
          <p:cNvPr id="3" name="TextBox 2">
            <a:extLst>
              <a:ext uri="{FF2B5EF4-FFF2-40B4-BE49-F238E27FC236}">
                <a16:creationId xmlns:a16="http://schemas.microsoft.com/office/drawing/2014/main" id="{8B8D8F91-6590-2F74-2DC9-71AD96760BD8}"/>
              </a:ext>
            </a:extLst>
          </p:cNvPr>
          <p:cNvSpPr txBox="1"/>
          <p:nvPr/>
        </p:nvSpPr>
        <p:spPr>
          <a:xfrm>
            <a:off x="320842" y="200234"/>
            <a:ext cx="7130716" cy="6771084"/>
          </a:xfrm>
          <a:prstGeom prst="rect">
            <a:avLst/>
          </a:prstGeom>
          <a:noFill/>
        </p:spPr>
        <p:txBody>
          <a:bodyPr wrap="square" rtlCol="0">
            <a:spAutoFit/>
          </a:bodyPr>
          <a:lstStyle/>
          <a:p>
            <a:r>
              <a:rPr lang="en-US" sz="1400" b="1" i="0" u="none" strike="noStrike" dirty="0">
                <a:solidFill>
                  <a:srgbClr val="000000"/>
                </a:solidFill>
                <a:effectLst/>
                <a:latin typeface="Times New Roman" panose="02020603050405020304" pitchFamily="18" charset="0"/>
              </a:rPr>
              <a:t>Figure S1. UMAP clustering to investigate tissue, route of exposure, and sequencing platform as potential confounding variables in the consistency of DEG signatures across THC, CBD, and the reference chemicals. </a:t>
            </a:r>
            <a:r>
              <a:rPr lang="en-US" sz="1400" b="0" i="0" u="none" strike="noStrike" dirty="0">
                <a:solidFill>
                  <a:srgbClr val="000000"/>
                </a:solidFill>
                <a:effectLst/>
                <a:latin typeface="Times New Roman" panose="02020603050405020304" pitchFamily="18" charset="0"/>
              </a:rPr>
              <a:t>UMAP was performed as described for Figure 2 with the top 2,500 most variable genes by normalized log2 fold change. </a:t>
            </a:r>
            <a:r>
              <a:rPr lang="en-US" sz="1400" b="1" i="0" u="none" strike="noStrike" dirty="0">
                <a:solidFill>
                  <a:srgbClr val="000000"/>
                </a:solidFill>
                <a:effectLst/>
                <a:latin typeface="Times New Roman" panose="02020603050405020304" pitchFamily="18" charset="0"/>
              </a:rPr>
              <a:t>A) </a:t>
            </a:r>
            <a:r>
              <a:rPr lang="en-US" sz="1400" b="0" i="0" u="none" strike="noStrike" dirty="0">
                <a:solidFill>
                  <a:srgbClr val="000000"/>
                </a:solidFill>
                <a:effectLst/>
                <a:latin typeface="Times New Roman" panose="02020603050405020304" pitchFamily="18" charset="0"/>
              </a:rPr>
              <a:t>Clusters for all chemicals contain a mixture of cDNA microarray (triangle) and </a:t>
            </a:r>
            <a:r>
              <a:rPr lang="en-US" sz="1400" b="0" i="0" u="none" strike="noStrike" dirty="0" err="1">
                <a:solidFill>
                  <a:srgbClr val="000000"/>
                </a:solidFill>
                <a:effectLst/>
                <a:latin typeface="Times New Roman" panose="02020603050405020304" pitchFamily="18" charset="0"/>
              </a:rPr>
              <a:t>RNAseq</a:t>
            </a:r>
            <a:r>
              <a:rPr lang="en-US" sz="1400" b="0" i="0" u="none" strike="noStrike" dirty="0">
                <a:solidFill>
                  <a:srgbClr val="000000"/>
                </a:solidFill>
                <a:effectLst/>
                <a:latin typeface="Times New Roman" panose="02020603050405020304" pitchFamily="18" charset="0"/>
              </a:rPr>
              <a:t> (circle) studies with no emergent patterns that would indicate a batch effect induced by sequencing platform. </a:t>
            </a:r>
            <a:r>
              <a:rPr lang="en-US" sz="1400" b="1" i="0" u="none" strike="noStrike" dirty="0">
                <a:solidFill>
                  <a:srgbClr val="000000"/>
                </a:solidFill>
                <a:effectLst/>
                <a:latin typeface="Times New Roman" panose="02020603050405020304" pitchFamily="18" charset="0"/>
              </a:rPr>
              <a:t>B) </a:t>
            </a:r>
            <a:r>
              <a:rPr lang="en-US" sz="1400" b="0" i="0" u="none" strike="noStrike" dirty="0">
                <a:solidFill>
                  <a:srgbClr val="000000"/>
                </a:solidFill>
                <a:effectLst/>
                <a:latin typeface="Times New Roman" panose="02020603050405020304" pitchFamily="18" charset="0"/>
              </a:rPr>
              <a:t>Studies with multiple stratifications for exposure conditions (e.g. time, dose, brain region) were conglomerated into a single set of treatment vs control groups across the entire study. These log2 fold changes were used to perform UMAP; the dots are shaped according to the species and colored according to the chemicals in the figure legend. The pattern of the reference chemical studies clustering closely together rules out study-specific batch effects as a confounding variable and confirms the relative instability of the THC and CBD effects. </a:t>
            </a:r>
            <a:r>
              <a:rPr lang="en-US" sz="1400" b="1" i="0" u="none" strike="noStrike" dirty="0">
                <a:solidFill>
                  <a:srgbClr val="000000"/>
                </a:solidFill>
                <a:effectLst/>
                <a:latin typeface="Times New Roman" panose="02020603050405020304" pitchFamily="18" charset="0"/>
              </a:rPr>
              <a:t>C) </a:t>
            </a:r>
            <a:r>
              <a:rPr lang="en-US" sz="1400" b="0" i="0" u="none" strike="noStrike" dirty="0">
                <a:solidFill>
                  <a:srgbClr val="000000"/>
                </a:solidFill>
                <a:effectLst/>
                <a:latin typeface="Times New Roman" panose="02020603050405020304" pitchFamily="18" charset="0"/>
              </a:rPr>
              <a:t>In the plot containing only THC and CBD datasets, there are no distinct clusters of cDNA microarray (triangle) or </a:t>
            </a:r>
            <a:r>
              <a:rPr lang="en-US" sz="1400" b="0" i="0" u="none" strike="noStrike" dirty="0" err="1">
                <a:solidFill>
                  <a:srgbClr val="000000"/>
                </a:solidFill>
                <a:effectLst/>
                <a:latin typeface="Times New Roman" panose="02020603050405020304" pitchFamily="18" charset="0"/>
              </a:rPr>
              <a:t>RNAseq</a:t>
            </a:r>
            <a:r>
              <a:rPr lang="en-US" sz="1400" b="0" i="0" u="none" strike="noStrike" dirty="0">
                <a:solidFill>
                  <a:srgbClr val="000000"/>
                </a:solidFill>
                <a:effectLst/>
                <a:latin typeface="Times New Roman" panose="02020603050405020304" pitchFamily="18" charset="0"/>
              </a:rPr>
              <a:t> (circle) studies that would indicate a batch effect induced by the sequencing platform. </a:t>
            </a:r>
            <a:r>
              <a:rPr lang="en-US" sz="1400" b="1" i="0" u="none" strike="noStrike" dirty="0">
                <a:solidFill>
                  <a:srgbClr val="000000"/>
                </a:solidFill>
                <a:effectLst/>
                <a:latin typeface="Times New Roman" panose="02020603050405020304" pitchFamily="18" charset="0"/>
              </a:rPr>
              <a:t>D) </a:t>
            </a:r>
            <a:r>
              <a:rPr lang="en-US" sz="1400" b="0" i="0" u="none" strike="noStrike" dirty="0">
                <a:solidFill>
                  <a:srgbClr val="000000"/>
                </a:solidFill>
                <a:effectLst/>
                <a:latin typeface="Times New Roman" panose="02020603050405020304" pitchFamily="18" charset="0"/>
              </a:rPr>
              <a:t>In the filtered plot containing only THC datasets, there are no distinct clusters of cDNA microarray (purple) or </a:t>
            </a:r>
            <a:r>
              <a:rPr lang="en-US" sz="1400" b="0" i="0" u="none" strike="noStrike" dirty="0" err="1">
                <a:solidFill>
                  <a:srgbClr val="000000"/>
                </a:solidFill>
                <a:effectLst/>
                <a:latin typeface="Times New Roman" panose="02020603050405020304" pitchFamily="18" charset="0"/>
              </a:rPr>
              <a:t>RNAseq</a:t>
            </a:r>
            <a:r>
              <a:rPr lang="en-US" sz="1400" b="0" i="0" u="none" strike="noStrike" dirty="0">
                <a:solidFill>
                  <a:srgbClr val="000000"/>
                </a:solidFill>
                <a:effectLst/>
                <a:latin typeface="Times New Roman" panose="02020603050405020304" pitchFamily="18" charset="0"/>
              </a:rPr>
              <a:t> (yellow) datasets that would indicate a batch effect induced by the sequencing platform. </a:t>
            </a:r>
            <a:r>
              <a:rPr lang="en-US" sz="1400" b="1" i="0" u="none" strike="noStrike" dirty="0">
                <a:solidFill>
                  <a:srgbClr val="000000"/>
                </a:solidFill>
                <a:effectLst/>
                <a:latin typeface="Times New Roman" panose="02020603050405020304" pitchFamily="18" charset="0"/>
              </a:rPr>
              <a:t>E) </a:t>
            </a:r>
            <a:r>
              <a:rPr lang="en-US" sz="1400" b="0" i="0" u="none" strike="noStrike" dirty="0">
                <a:solidFill>
                  <a:srgbClr val="000000"/>
                </a:solidFill>
                <a:effectLst/>
                <a:latin typeface="Times New Roman" panose="02020603050405020304" pitchFamily="18" charset="0"/>
              </a:rPr>
              <a:t>In the filtered plot containing only CBD datasets, there are no distinct clusters of cDNA microarray (purple) or </a:t>
            </a:r>
            <a:r>
              <a:rPr lang="en-US" sz="1400" b="0" i="0" u="none" strike="noStrike" dirty="0" err="1">
                <a:solidFill>
                  <a:srgbClr val="000000"/>
                </a:solidFill>
                <a:effectLst/>
                <a:latin typeface="Times New Roman" panose="02020603050405020304" pitchFamily="18" charset="0"/>
              </a:rPr>
              <a:t>RNAseq</a:t>
            </a:r>
            <a:r>
              <a:rPr lang="en-US" sz="1400" b="0" i="0" u="none" strike="noStrike" dirty="0">
                <a:solidFill>
                  <a:srgbClr val="000000"/>
                </a:solidFill>
                <a:effectLst/>
                <a:latin typeface="Times New Roman" panose="02020603050405020304" pitchFamily="18" charset="0"/>
              </a:rPr>
              <a:t> (yellow) datasets that would indicate a batch effect induced by the sequencing platform. </a:t>
            </a:r>
            <a:r>
              <a:rPr lang="en-US" sz="1400" b="1" i="0" u="none" strike="noStrike" dirty="0">
                <a:solidFill>
                  <a:srgbClr val="000000"/>
                </a:solidFill>
                <a:effectLst/>
                <a:latin typeface="Times New Roman" panose="02020603050405020304" pitchFamily="18" charset="0"/>
              </a:rPr>
              <a:t>F) </a:t>
            </a:r>
            <a:r>
              <a:rPr lang="en-US" sz="1400" b="0" i="0" u="none" strike="noStrike" dirty="0">
                <a:solidFill>
                  <a:srgbClr val="000000"/>
                </a:solidFill>
                <a:effectLst/>
                <a:latin typeface="Times New Roman" panose="02020603050405020304" pitchFamily="18" charset="0"/>
              </a:rPr>
              <a:t>In the filtered plot containing only THC datasets, there are no distinct clusters based on the exposure route used in the curated studies (</a:t>
            </a:r>
            <a:r>
              <a:rPr lang="en-US" sz="1400" b="0" i="1" u="none" strike="noStrike" dirty="0">
                <a:solidFill>
                  <a:srgbClr val="000000"/>
                </a:solidFill>
                <a:effectLst/>
                <a:latin typeface="Times New Roman" panose="02020603050405020304" pitchFamily="18" charset="0"/>
              </a:rPr>
              <a:t>in vitro </a:t>
            </a:r>
            <a:r>
              <a:rPr lang="en-US" sz="1400" b="0" i="0" u="none" strike="noStrike" dirty="0">
                <a:solidFill>
                  <a:srgbClr val="000000"/>
                </a:solidFill>
                <a:effectLst/>
                <a:latin typeface="Times New Roman" panose="02020603050405020304" pitchFamily="18" charset="0"/>
              </a:rPr>
              <a:t>exposures in culture media or various routes of </a:t>
            </a:r>
            <a:r>
              <a:rPr lang="en-US" sz="1400" b="0" i="1" u="none" strike="noStrike" dirty="0">
                <a:solidFill>
                  <a:srgbClr val="000000"/>
                </a:solidFill>
                <a:effectLst/>
                <a:latin typeface="Times New Roman" panose="02020603050405020304" pitchFamily="18" charset="0"/>
              </a:rPr>
              <a:t>in vivo </a:t>
            </a:r>
            <a:r>
              <a:rPr lang="en-US" sz="1400" b="0" i="0" u="none" strike="noStrike" dirty="0">
                <a:solidFill>
                  <a:srgbClr val="000000"/>
                </a:solidFill>
                <a:effectLst/>
                <a:latin typeface="Times New Roman" panose="02020603050405020304" pitchFamily="18" charset="0"/>
              </a:rPr>
              <a:t>exposure as indicated by the colors in the color key) that would indicate a batch effect induced by route of exposure. </a:t>
            </a:r>
            <a:r>
              <a:rPr lang="en-US" sz="1400" b="1" i="0" u="none" strike="noStrike" dirty="0">
                <a:solidFill>
                  <a:srgbClr val="000000"/>
                </a:solidFill>
                <a:effectLst/>
                <a:latin typeface="Times New Roman" panose="02020603050405020304" pitchFamily="18" charset="0"/>
              </a:rPr>
              <a:t>G) </a:t>
            </a:r>
            <a:r>
              <a:rPr lang="en-US" sz="1400" b="0" i="0" u="none" strike="noStrike" dirty="0">
                <a:solidFill>
                  <a:srgbClr val="000000"/>
                </a:solidFill>
                <a:effectLst/>
                <a:latin typeface="Times New Roman" panose="02020603050405020304" pitchFamily="18" charset="0"/>
              </a:rPr>
              <a:t>In the filtered plot containing only THC datasets, there are no distinct clusters based on the tissues used that would indicate strong tissue-specific effect of THC on the DEG signature. The tissues used in each study are labeled according to the colors in the color key. </a:t>
            </a:r>
            <a:r>
              <a:rPr lang="en-US" sz="1400" b="1" i="0" u="none" strike="noStrike" dirty="0">
                <a:solidFill>
                  <a:srgbClr val="000000"/>
                </a:solidFill>
                <a:effectLst/>
                <a:latin typeface="Times New Roman" panose="02020603050405020304" pitchFamily="18" charset="0"/>
              </a:rPr>
              <a:t>H) </a:t>
            </a:r>
            <a:r>
              <a:rPr lang="en-US" sz="1400" b="0" i="0" u="none" strike="noStrike" dirty="0">
                <a:solidFill>
                  <a:srgbClr val="000000"/>
                </a:solidFill>
                <a:effectLst/>
                <a:latin typeface="Times New Roman" panose="02020603050405020304" pitchFamily="18" charset="0"/>
              </a:rPr>
              <a:t>In the filtered plot containing only CBD datasets, </a:t>
            </a:r>
            <a:r>
              <a:rPr lang="en-US" sz="1400" b="0" i="1" u="none" strike="noStrike" dirty="0">
                <a:solidFill>
                  <a:srgbClr val="000000"/>
                </a:solidFill>
                <a:effectLst/>
                <a:latin typeface="Times New Roman" panose="02020603050405020304" pitchFamily="18" charset="0"/>
              </a:rPr>
              <a:t>in vitro </a:t>
            </a:r>
            <a:r>
              <a:rPr lang="en-US" sz="1400" b="0" i="0" u="none" strike="noStrike" dirty="0">
                <a:solidFill>
                  <a:srgbClr val="000000"/>
                </a:solidFill>
                <a:effectLst/>
                <a:latin typeface="Times New Roman" panose="02020603050405020304" pitchFamily="18" charset="0"/>
              </a:rPr>
              <a:t>datasets (exposures in culture media) clusters at a higher UMAP1 dimension, while </a:t>
            </a:r>
            <a:r>
              <a:rPr lang="en-US" sz="1400" b="0" i="1" u="none" strike="noStrike" dirty="0">
                <a:solidFill>
                  <a:srgbClr val="000000"/>
                </a:solidFill>
                <a:effectLst/>
                <a:latin typeface="Times New Roman" panose="02020603050405020304" pitchFamily="18" charset="0"/>
              </a:rPr>
              <a:t>in vivo </a:t>
            </a:r>
            <a:r>
              <a:rPr lang="en-US" sz="1400" b="0" i="0" u="none" strike="noStrike" dirty="0">
                <a:solidFill>
                  <a:srgbClr val="000000"/>
                </a:solidFill>
                <a:effectLst/>
                <a:latin typeface="Times New Roman" panose="02020603050405020304" pitchFamily="18" charset="0"/>
              </a:rPr>
              <a:t>datasets (various routes of exposure as indicated by the colors in the color key) are mainly in the lower UMAP1 dimension, indicating a slight effect based on route of exposure. </a:t>
            </a:r>
            <a:r>
              <a:rPr lang="en-US" sz="1400" b="1" i="0" u="none" strike="noStrike" dirty="0">
                <a:solidFill>
                  <a:srgbClr val="000000"/>
                </a:solidFill>
                <a:effectLst/>
                <a:latin typeface="Times New Roman" panose="02020603050405020304" pitchFamily="18" charset="0"/>
              </a:rPr>
              <a:t>I) </a:t>
            </a:r>
            <a:r>
              <a:rPr lang="en-US" sz="1400" b="0" i="0" u="none" strike="noStrike" dirty="0">
                <a:solidFill>
                  <a:srgbClr val="000000"/>
                </a:solidFill>
                <a:effectLst/>
                <a:latin typeface="Times New Roman" panose="02020603050405020304" pitchFamily="18" charset="0"/>
              </a:rPr>
              <a:t>In the filtered plot containing only CBD datasets, there are no distinct clusters based on the tissues used that would indicate strong tissue-specific effect of THC on the DEG signature. The tissues used in each study are labeled according to the colors in the color key. </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95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B808-6300-A890-48A5-A9BD341E1C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5A4440A-9172-F5E6-79A1-51CBE072CCE1}"/>
              </a:ext>
            </a:extLst>
          </p:cNvPr>
          <p:cNvPicPr>
            <a:picLocks noChangeAspect="1"/>
          </p:cNvPicPr>
          <p:nvPr/>
        </p:nvPicPr>
        <p:blipFill>
          <a:blip r:embed="rId3"/>
          <a:srcRect/>
          <a:stretch/>
        </p:blipFill>
        <p:spPr>
          <a:xfrm>
            <a:off x="0" y="0"/>
            <a:ext cx="7772400" cy="7772400"/>
          </a:xfrm>
          <a:prstGeom prst="rect">
            <a:avLst/>
          </a:prstGeom>
        </p:spPr>
      </p:pic>
      <p:sp>
        <p:nvSpPr>
          <p:cNvPr id="6" name="TextBox 5">
            <a:extLst>
              <a:ext uri="{FF2B5EF4-FFF2-40B4-BE49-F238E27FC236}">
                <a16:creationId xmlns:a16="http://schemas.microsoft.com/office/drawing/2014/main" id="{67169CA0-7442-9BE4-C242-1CD3A61B95A1}"/>
              </a:ext>
            </a:extLst>
          </p:cNvPr>
          <p:cNvSpPr txBox="1"/>
          <p:nvPr/>
        </p:nvSpPr>
        <p:spPr>
          <a:xfrm>
            <a:off x="352926" y="8037095"/>
            <a:ext cx="7130716" cy="2031325"/>
          </a:xfrm>
          <a:prstGeom prst="rect">
            <a:avLst/>
          </a:prstGeom>
          <a:noFill/>
        </p:spPr>
        <p:txBody>
          <a:bodyPr wrap="square" rtlCol="0">
            <a:spAutoFit/>
          </a:bodyPr>
          <a:lstStyle/>
          <a:p>
            <a:r>
              <a:rPr lang="en-US" sz="1400" b="1" i="0" u="none" strike="noStrike" dirty="0">
                <a:solidFill>
                  <a:srgbClr val="000000"/>
                </a:solidFill>
                <a:effectLst/>
                <a:latin typeface="Times New Roman" panose="02020603050405020304" pitchFamily="18" charset="0"/>
              </a:rPr>
              <a:t>Figure S2. Hierarchical clustering reveals consistent gene expression patterns among reference endocrine disrupting chemicals and less consistent patterns among THC and CBD. </a:t>
            </a:r>
            <a:r>
              <a:rPr lang="en-US" sz="1400" b="0" i="0" u="none" strike="noStrike" dirty="0">
                <a:solidFill>
                  <a:srgbClr val="000000"/>
                </a:solidFill>
                <a:effectLst/>
                <a:latin typeface="Times New Roman" panose="02020603050405020304" pitchFamily="18" charset="0"/>
              </a:rPr>
              <a:t>The log2 fold changes across the genome for each dataset across the five chemicals were used to calculate Pearson’s correlation coefficients and perform hierarchical clustering analysis. The results are shown in the heatmap. Red hues indicate concordant gene signatures (e.g. both datasets have their genes changing in the same direction and by a similar magnitude) while blue hues indicate discordant gene signatures. Clusters of signatures with concordant gene expression signatures are visible among the endocrine disruptors, but such patterns are not as emergent for THC and CBD datasets. </a:t>
            </a:r>
            <a:endParaRPr lang="en-US" sz="14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1CDC966-F6EA-3440-15F9-7B00C17E889D}"/>
              </a:ext>
            </a:extLst>
          </p:cNvPr>
          <p:cNvSpPr>
            <a:spLocks noGrp="1"/>
          </p:cNvSpPr>
          <p:nvPr>
            <p:ph type="sldNum" sz="quarter" idx="12"/>
          </p:nvPr>
        </p:nvSpPr>
        <p:spPr/>
        <p:txBody>
          <a:bodyPr/>
          <a:lstStyle/>
          <a:p>
            <a:fld id="{F1D581FA-1DC9-D341-818D-4A898A761926}" type="slidenum">
              <a:rPr lang="en-US" smtClean="0"/>
              <a:t>3</a:t>
            </a:fld>
            <a:endParaRPr lang="en-US"/>
          </a:p>
        </p:txBody>
      </p:sp>
    </p:spTree>
    <p:extLst>
      <p:ext uri="{BB962C8B-B14F-4D97-AF65-F5344CB8AC3E}">
        <p14:creationId xmlns:p14="http://schemas.microsoft.com/office/powerpoint/2010/main" val="253773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squares&#10;&#10;AI-generated content may be incorrect.">
            <a:extLst>
              <a:ext uri="{FF2B5EF4-FFF2-40B4-BE49-F238E27FC236}">
                <a16:creationId xmlns:a16="http://schemas.microsoft.com/office/drawing/2014/main" id="{F0F2CEB0-6662-A9D2-E4E3-C791461AAA6C}"/>
              </a:ext>
            </a:extLst>
          </p:cNvPr>
          <p:cNvPicPr>
            <a:picLocks noChangeAspect="1"/>
          </p:cNvPicPr>
          <p:nvPr/>
        </p:nvPicPr>
        <p:blipFill>
          <a:blip r:embed="rId3"/>
          <a:stretch>
            <a:fillRect/>
          </a:stretch>
        </p:blipFill>
        <p:spPr>
          <a:xfrm>
            <a:off x="141950" y="230678"/>
            <a:ext cx="3733800" cy="2451100"/>
          </a:xfrm>
          <a:prstGeom prst="rect">
            <a:avLst/>
          </a:prstGeom>
        </p:spPr>
      </p:pic>
      <p:pic>
        <p:nvPicPr>
          <p:cNvPr id="5" name="Picture 4" descr="A graph of different colored squares&#10;&#10;AI-generated content may be incorrect.">
            <a:extLst>
              <a:ext uri="{FF2B5EF4-FFF2-40B4-BE49-F238E27FC236}">
                <a16:creationId xmlns:a16="http://schemas.microsoft.com/office/drawing/2014/main" id="{D9F15029-11D8-6648-41DA-934360A1EC9F}"/>
              </a:ext>
            </a:extLst>
          </p:cNvPr>
          <p:cNvPicPr>
            <a:picLocks noChangeAspect="1"/>
          </p:cNvPicPr>
          <p:nvPr/>
        </p:nvPicPr>
        <p:blipFill>
          <a:blip r:embed="rId4"/>
          <a:stretch>
            <a:fillRect/>
          </a:stretch>
        </p:blipFill>
        <p:spPr>
          <a:xfrm>
            <a:off x="3875750" y="230678"/>
            <a:ext cx="3657600" cy="2451100"/>
          </a:xfrm>
          <a:prstGeom prst="rect">
            <a:avLst/>
          </a:prstGeom>
        </p:spPr>
      </p:pic>
      <p:pic>
        <p:nvPicPr>
          <p:cNvPr id="7" name="Picture 6" descr="A graph of different colored squares&#10;&#10;AI-generated content may be incorrect.">
            <a:extLst>
              <a:ext uri="{FF2B5EF4-FFF2-40B4-BE49-F238E27FC236}">
                <a16:creationId xmlns:a16="http://schemas.microsoft.com/office/drawing/2014/main" id="{191EA876-8DE5-8C14-EAD0-2D0EDFA2979F}"/>
              </a:ext>
            </a:extLst>
          </p:cNvPr>
          <p:cNvPicPr>
            <a:picLocks noChangeAspect="1"/>
          </p:cNvPicPr>
          <p:nvPr/>
        </p:nvPicPr>
        <p:blipFill>
          <a:blip r:embed="rId5"/>
          <a:stretch>
            <a:fillRect/>
          </a:stretch>
        </p:blipFill>
        <p:spPr>
          <a:xfrm>
            <a:off x="180050" y="2815770"/>
            <a:ext cx="3657600" cy="2438400"/>
          </a:xfrm>
          <a:prstGeom prst="rect">
            <a:avLst/>
          </a:prstGeom>
        </p:spPr>
      </p:pic>
      <p:pic>
        <p:nvPicPr>
          <p:cNvPr id="11" name="Picture 10" descr="A black background with purple and blue lines&#10;&#10;AI-generated content may be incorrect.">
            <a:extLst>
              <a:ext uri="{FF2B5EF4-FFF2-40B4-BE49-F238E27FC236}">
                <a16:creationId xmlns:a16="http://schemas.microsoft.com/office/drawing/2014/main" id="{4A4B3FC4-14FB-04A9-38DA-1DABC7F2BBEF}"/>
              </a:ext>
            </a:extLst>
          </p:cNvPr>
          <p:cNvPicPr>
            <a:picLocks noChangeAspect="1"/>
          </p:cNvPicPr>
          <p:nvPr/>
        </p:nvPicPr>
        <p:blipFill>
          <a:blip r:embed="rId6"/>
          <a:stretch>
            <a:fillRect/>
          </a:stretch>
        </p:blipFill>
        <p:spPr>
          <a:xfrm>
            <a:off x="3886200" y="2906748"/>
            <a:ext cx="3807941" cy="2605433"/>
          </a:xfrm>
          <a:prstGeom prst="rect">
            <a:avLst/>
          </a:prstGeom>
        </p:spPr>
      </p:pic>
      <p:sp>
        <p:nvSpPr>
          <p:cNvPr id="12" name="TextBox 11">
            <a:extLst>
              <a:ext uri="{FF2B5EF4-FFF2-40B4-BE49-F238E27FC236}">
                <a16:creationId xmlns:a16="http://schemas.microsoft.com/office/drawing/2014/main" id="{A0514256-7A7B-F651-1C3B-144D5A055475}"/>
              </a:ext>
            </a:extLst>
          </p:cNvPr>
          <p:cNvSpPr txBox="1"/>
          <p:nvPr/>
        </p:nvSpPr>
        <p:spPr>
          <a:xfrm>
            <a:off x="0" y="0"/>
            <a:ext cx="277577" cy="276999"/>
          </a:xfrm>
          <a:prstGeom prst="rect">
            <a:avLst/>
          </a:prstGeom>
          <a:noFill/>
        </p:spPr>
        <p:txBody>
          <a:bodyPr wrap="square" rtlCol="0">
            <a:spAutoFit/>
          </a:bodyPr>
          <a:lstStyle/>
          <a:p>
            <a:r>
              <a:rPr lang="en-US" altLang="zh-CN" sz="1200" dirty="0"/>
              <a:t>A</a:t>
            </a:r>
            <a:endParaRPr lang="en-US" sz="1200" dirty="0"/>
          </a:p>
        </p:txBody>
      </p:sp>
      <p:sp>
        <p:nvSpPr>
          <p:cNvPr id="13" name="TextBox 12">
            <a:extLst>
              <a:ext uri="{FF2B5EF4-FFF2-40B4-BE49-F238E27FC236}">
                <a16:creationId xmlns:a16="http://schemas.microsoft.com/office/drawing/2014/main" id="{8BF79B32-A99F-F76F-1923-3970D8AE8640}"/>
              </a:ext>
            </a:extLst>
          </p:cNvPr>
          <p:cNvSpPr txBox="1"/>
          <p:nvPr/>
        </p:nvSpPr>
        <p:spPr>
          <a:xfrm>
            <a:off x="3736961" y="0"/>
            <a:ext cx="277577" cy="276999"/>
          </a:xfrm>
          <a:prstGeom prst="rect">
            <a:avLst/>
          </a:prstGeom>
          <a:noFill/>
        </p:spPr>
        <p:txBody>
          <a:bodyPr wrap="square" rtlCol="0">
            <a:spAutoFit/>
          </a:bodyPr>
          <a:lstStyle/>
          <a:p>
            <a:r>
              <a:rPr lang="en-US" altLang="zh-CN" sz="1200" dirty="0"/>
              <a:t>B</a:t>
            </a:r>
            <a:endParaRPr lang="en-US" sz="1200" dirty="0"/>
          </a:p>
        </p:txBody>
      </p:sp>
      <p:sp>
        <p:nvSpPr>
          <p:cNvPr id="14" name="TextBox 13">
            <a:extLst>
              <a:ext uri="{FF2B5EF4-FFF2-40B4-BE49-F238E27FC236}">
                <a16:creationId xmlns:a16="http://schemas.microsoft.com/office/drawing/2014/main" id="{A504EF4C-21B4-6A2C-49A1-1909E85DBBE3}"/>
              </a:ext>
            </a:extLst>
          </p:cNvPr>
          <p:cNvSpPr txBox="1"/>
          <p:nvPr/>
        </p:nvSpPr>
        <p:spPr>
          <a:xfrm>
            <a:off x="-1" y="2677270"/>
            <a:ext cx="277577" cy="276999"/>
          </a:xfrm>
          <a:prstGeom prst="rect">
            <a:avLst/>
          </a:prstGeom>
          <a:noFill/>
        </p:spPr>
        <p:txBody>
          <a:bodyPr wrap="square" rtlCol="0">
            <a:spAutoFit/>
          </a:bodyPr>
          <a:lstStyle/>
          <a:p>
            <a:r>
              <a:rPr lang="en-US" altLang="zh-CN" sz="1200" dirty="0"/>
              <a:t>C</a:t>
            </a:r>
            <a:endParaRPr lang="en-US" sz="1200" dirty="0"/>
          </a:p>
        </p:txBody>
      </p:sp>
      <p:sp>
        <p:nvSpPr>
          <p:cNvPr id="15" name="TextBox 14">
            <a:extLst>
              <a:ext uri="{FF2B5EF4-FFF2-40B4-BE49-F238E27FC236}">
                <a16:creationId xmlns:a16="http://schemas.microsoft.com/office/drawing/2014/main" id="{B5E4AD39-1E43-5F4B-AB1E-D086B2420218}"/>
              </a:ext>
            </a:extLst>
          </p:cNvPr>
          <p:cNvSpPr txBox="1"/>
          <p:nvPr/>
        </p:nvSpPr>
        <p:spPr>
          <a:xfrm>
            <a:off x="3742187" y="2677270"/>
            <a:ext cx="277577" cy="276999"/>
          </a:xfrm>
          <a:prstGeom prst="rect">
            <a:avLst/>
          </a:prstGeom>
          <a:noFill/>
        </p:spPr>
        <p:txBody>
          <a:bodyPr wrap="square" rtlCol="0">
            <a:spAutoFit/>
          </a:bodyPr>
          <a:lstStyle/>
          <a:p>
            <a:r>
              <a:rPr lang="en-US" altLang="zh-CN" sz="1200" dirty="0"/>
              <a:t>D</a:t>
            </a:r>
            <a:endParaRPr lang="en-US" sz="1200" dirty="0"/>
          </a:p>
        </p:txBody>
      </p:sp>
      <p:sp>
        <p:nvSpPr>
          <p:cNvPr id="16" name="TextBox 15">
            <a:extLst>
              <a:ext uri="{FF2B5EF4-FFF2-40B4-BE49-F238E27FC236}">
                <a16:creationId xmlns:a16="http://schemas.microsoft.com/office/drawing/2014/main" id="{87EE6003-CB28-B244-8456-C7EEB74B9FE2}"/>
              </a:ext>
            </a:extLst>
          </p:cNvPr>
          <p:cNvSpPr txBox="1"/>
          <p:nvPr/>
        </p:nvSpPr>
        <p:spPr>
          <a:xfrm>
            <a:off x="277576" y="5737151"/>
            <a:ext cx="7130716" cy="3323987"/>
          </a:xfrm>
          <a:prstGeom prst="rect">
            <a:avLst/>
          </a:prstGeom>
          <a:noFill/>
        </p:spPr>
        <p:txBody>
          <a:bodyPr wrap="square" rtlCol="0">
            <a:spAutoFit/>
          </a:bodyPr>
          <a:lstStyle/>
          <a:p>
            <a:r>
              <a:rPr lang="en-US" sz="1400" b="1" i="0" u="none" strike="noStrike" dirty="0">
                <a:solidFill>
                  <a:srgbClr val="000000"/>
                </a:solidFill>
                <a:effectLst/>
                <a:latin typeface="Times New Roman" panose="02020603050405020304" pitchFamily="18" charset="0"/>
              </a:rPr>
              <a:t>Figure S3. DEG number increases with increasing time and dose upon CBD exposure while not changing consistently with sex in THC exposure. </a:t>
            </a:r>
            <a:r>
              <a:rPr lang="en-US" sz="1400" b="0" i="0" u="none" strike="noStrike" dirty="0">
                <a:solidFill>
                  <a:srgbClr val="000000"/>
                </a:solidFill>
                <a:effectLst/>
                <a:latin typeface="Times New Roman" panose="02020603050405020304" pitchFamily="18" charset="0"/>
              </a:rPr>
              <a:t>The number of DEGs was quantified for three CBD exposure studies with identical design but different exposure time or dosage, and three THC exposures with identical design but differing sex. </a:t>
            </a:r>
            <a:r>
              <a:rPr lang="en-US" sz="1400" b="1" i="0" u="none" strike="noStrike" dirty="0">
                <a:solidFill>
                  <a:srgbClr val="000000"/>
                </a:solidFill>
                <a:effectLst/>
                <a:latin typeface="Times New Roman" panose="02020603050405020304" pitchFamily="18" charset="0"/>
              </a:rPr>
              <a:t>A-C) </a:t>
            </a:r>
            <a:r>
              <a:rPr lang="en-US" sz="1400" b="0" i="0" u="none" strike="noStrike" dirty="0">
                <a:solidFill>
                  <a:srgbClr val="000000"/>
                </a:solidFill>
                <a:effectLst/>
                <a:latin typeface="Times New Roman" panose="02020603050405020304" pitchFamily="18" charset="0"/>
              </a:rPr>
              <a:t>The number of DEGs increases in the time-stratified exposure signatures from GSE151212 </a:t>
            </a:r>
            <a:r>
              <a:rPr lang="en-US" sz="1400" b="1" i="0" u="none" strike="noStrike" dirty="0">
                <a:solidFill>
                  <a:srgbClr val="000000"/>
                </a:solidFill>
                <a:effectLst/>
                <a:latin typeface="Times New Roman" panose="02020603050405020304" pitchFamily="18" charset="0"/>
              </a:rPr>
              <a:t>(A)</a:t>
            </a:r>
            <a:r>
              <a:rPr lang="en-US" sz="1400" b="0" i="0" u="none" strike="noStrike" dirty="0">
                <a:solidFill>
                  <a:srgbClr val="000000"/>
                </a:solidFill>
                <a:effectLst/>
                <a:latin typeface="Times New Roman" panose="02020603050405020304" pitchFamily="18" charset="0"/>
              </a:rPr>
              <a:t> as the period of exposure gets longer, while the ratio of up- (pink) to downregulated (blue) remains consistent. The number of DEGs increases as the dose increases in the dose-stratified signatures from GSE232624, and this effect is observed at two different lengths of exposure </a:t>
            </a:r>
            <a:r>
              <a:rPr lang="en-US" sz="1400" b="1" i="0" u="none" strike="noStrike" dirty="0">
                <a:solidFill>
                  <a:srgbClr val="000000"/>
                </a:solidFill>
                <a:effectLst/>
                <a:latin typeface="Times New Roman" panose="02020603050405020304" pitchFamily="18" charset="0"/>
              </a:rPr>
              <a:t>(B)</a:t>
            </a:r>
            <a:r>
              <a:rPr lang="en-US" sz="1400" b="0" i="0" u="none" strike="noStrike" dirty="0">
                <a:solidFill>
                  <a:srgbClr val="000000"/>
                </a:solidFill>
                <a:effectLst/>
                <a:latin typeface="Times New Roman" panose="02020603050405020304" pitchFamily="18" charset="0"/>
              </a:rPr>
              <a:t> although the ratio of up- to downregulated genes shifts more in favor of increased downregulation. The two sets of exposures at the same dose recapitulate the pattern observed in Panel A. The number of DEGs increases with increasing time in GSE274435 </a:t>
            </a:r>
            <a:r>
              <a:rPr lang="en-US" sz="1400" b="1" i="0" u="none" strike="noStrike" dirty="0">
                <a:solidFill>
                  <a:srgbClr val="000000"/>
                </a:solidFill>
                <a:effectLst/>
                <a:latin typeface="Times New Roman" panose="02020603050405020304" pitchFamily="18" charset="0"/>
              </a:rPr>
              <a:t>(C) </a:t>
            </a:r>
            <a:r>
              <a:rPr lang="en-US" sz="1400" b="0" i="0" u="none" strike="noStrike" dirty="0">
                <a:solidFill>
                  <a:srgbClr val="000000"/>
                </a:solidFill>
                <a:effectLst/>
                <a:latin typeface="Times New Roman" panose="02020603050405020304" pitchFamily="18" charset="0"/>
              </a:rPr>
              <a:t>irrespective of the vehicle used, suggesting the effect is due to CBD itself, while maintaining a consistent ratio of up- to downregulated genes. </a:t>
            </a:r>
            <a:r>
              <a:rPr lang="en-US" sz="1400" b="1" i="0" u="none" strike="noStrike" dirty="0">
                <a:solidFill>
                  <a:srgbClr val="000000"/>
                </a:solidFill>
                <a:effectLst/>
                <a:latin typeface="Times New Roman" panose="02020603050405020304" pitchFamily="18" charset="0"/>
              </a:rPr>
              <a:t>D) </a:t>
            </a:r>
            <a:r>
              <a:rPr lang="en-US" sz="1400" b="0" i="0" u="none" strike="noStrike" dirty="0">
                <a:solidFill>
                  <a:srgbClr val="000000"/>
                </a:solidFill>
                <a:effectLst/>
                <a:latin typeface="Times New Roman" panose="02020603050405020304" pitchFamily="18" charset="0"/>
              </a:rPr>
              <a:t>10 signatures from 3 different studies of THC with identical design and stratified by sex reveal large differences in the number of THC-induced DEGs in specific brain regions according to the sex of the mice. </a:t>
            </a:r>
            <a:endParaRPr lang="en-US" sz="14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344FDD3-45F2-F6D9-683C-7D3E2E03BDDF}"/>
              </a:ext>
            </a:extLst>
          </p:cNvPr>
          <p:cNvSpPr>
            <a:spLocks noGrp="1"/>
          </p:cNvSpPr>
          <p:nvPr>
            <p:ph type="sldNum" sz="quarter" idx="12"/>
          </p:nvPr>
        </p:nvSpPr>
        <p:spPr/>
        <p:txBody>
          <a:bodyPr/>
          <a:lstStyle/>
          <a:p>
            <a:fld id="{F1D581FA-1DC9-D341-818D-4A898A761926}" type="slidenum">
              <a:rPr lang="en-US" smtClean="0"/>
              <a:t>4</a:t>
            </a:fld>
            <a:endParaRPr lang="en-US"/>
          </a:p>
        </p:txBody>
      </p:sp>
      <p:pic>
        <p:nvPicPr>
          <p:cNvPr id="4" name="Picture 3">
            <a:extLst>
              <a:ext uri="{FF2B5EF4-FFF2-40B4-BE49-F238E27FC236}">
                <a16:creationId xmlns:a16="http://schemas.microsoft.com/office/drawing/2014/main" id="{E552620C-DAA3-6FDF-212B-3F36064E0FE3}"/>
              </a:ext>
            </a:extLst>
          </p:cNvPr>
          <p:cNvPicPr>
            <a:picLocks noChangeAspect="1"/>
          </p:cNvPicPr>
          <p:nvPr/>
        </p:nvPicPr>
        <p:blipFill>
          <a:blip r:embed="rId7"/>
          <a:stretch>
            <a:fillRect/>
          </a:stretch>
        </p:blipFill>
        <p:spPr>
          <a:xfrm>
            <a:off x="1009863" y="368549"/>
            <a:ext cx="1066800" cy="320040"/>
          </a:xfrm>
          <a:prstGeom prst="rect">
            <a:avLst/>
          </a:prstGeom>
        </p:spPr>
      </p:pic>
      <p:pic>
        <p:nvPicPr>
          <p:cNvPr id="6" name="Picture 5">
            <a:extLst>
              <a:ext uri="{FF2B5EF4-FFF2-40B4-BE49-F238E27FC236}">
                <a16:creationId xmlns:a16="http://schemas.microsoft.com/office/drawing/2014/main" id="{F4C79431-8E2B-003F-5252-5ADAD73B8ED2}"/>
              </a:ext>
            </a:extLst>
          </p:cNvPr>
          <p:cNvPicPr>
            <a:picLocks noChangeAspect="1"/>
          </p:cNvPicPr>
          <p:nvPr/>
        </p:nvPicPr>
        <p:blipFill>
          <a:blip r:embed="rId7"/>
          <a:stretch>
            <a:fillRect/>
          </a:stretch>
        </p:blipFill>
        <p:spPr>
          <a:xfrm>
            <a:off x="4637750" y="368549"/>
            <a:ext cx="1066800" cy="320040"/>
          </a:xfrm>
          <a:prstGeom prst="rect">
            <a:avLst/>
          </a:prstGeom>
        </p:spPr>
      </p:pic>
      <p:pic>
        <p:nvPicPr>
          <p:cNvPr id="8" name="Picture 7">
            <a:extLst>
              <a:ext uri="{FF2B5EF4-FFF2-40B4-BE49-F238E27FC236}">
                <a16:creationId xmlns:a16="http://schemas.microsoft.com/office/drawing/2014/main" id="{CD60DD69-4A4A-0E18-CF4A-FEE609B09307}"/>
              </a:ext>
            </a:extLst>
          </p:cNvPr>
          <p:cNvPicPr>
            <a:picLocks noChangeAspect="1"/>
          </p:cNvPicPr>
          <p:nvPr/>
        </p:nvPicPr>
        <p:blipFill>
          <a:blip r:embed="rId7"/>
          <a:stretch>
            <a:fillRect/>
          </a:stretch>
        </p:blipFill>
        <p:spPr>
          <a:xfrm>
            <a:off x="1009863" y="2954269"/>
            <a:ext cx="1066800" cy="320040"/>
          </a:xfrm>
          <a:prstGeom prst="rect">
            <a:avLst/>
          </a:prstGeom>
        </p:spPr>
      </p:pic>
    </p:spTree>
    <p:extLst>
      <p:ext uri="{BB962C8B-B14F-4D97-AF65-F5344CB8AC3E}">
        <p14:creationId xmlns:p14="http://schemas.microsoft.com/office/powerpoint/2010/main" val="148340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DD9C9-4E51-EEB6-431C-A9CFAC9ECEA3}"/>
              </a:ext>
            </a:extLst>
          </p:cNvPr>
          <p:cNvSpPr txBox="1"/>
          <p:nvPr/>
        </p:nvSpPr>
        <p:spPr>
          <a:xfrm>
            <a:off x="243569" y="5661042"/>
            <a:ext cx="7130716" cy="1600438"/>
          </a:xfrm>
          <a:prstGeom prst="rect">
            <a:avLst/>
          </a:prstGeom>
          <a:noFill/>
        </p:spPr>
        <p:txBody>
          <a:bodyPr wrap="square" rtlCol="0">
            <a:spAutoFit/>
          </a:bodyPr>
          <a:lstStyle/>
          <a:p>
            <a:r>
              <a:rPr lang="en-US" sz="1400" b="1" i="0" u="none" strike="noStrike" dirty="0">
                <a:solidFill>
                  <a:srgbClr val="000000"/>
                </a:solidFill>
                <a:effectLst/>
                <a:latin typeface="Times New Roman" panose="02020603050405020304" pitchFamily="18" charset="0"/>
              </a:rPr>
              <a:t>Figure S4. MSEA reveals associations between cannabinoid exposure and Crohn’s disease, schizophrenia, type 2 diabetes, and coronary artery disease. </a:t>
            </a:r>
            <a:r>
              <a:rPr lang="en-US" sz="1400" b="0" i="0" u="none" strike="noStrike" dirty="0">
                <a:solidFill>
                  <a:srgbClr val="000000"/>
                </a:solidFill>
                <a:effectLst/>
                <a:latin typeface="Times New Roman" panose="02020603050405020304" pitchFamily="18" charset="0"/>
              </a:rPr>
              <a:t>The top genes from each dataset significantly associated with CD </a:t>
            </a:r>
            <a:r>
              <a:rPr lang="en-US" sz="1400" b="1" i="0" u="none" strike="noStrike" dirty="0">
                <a:solidFill>
                  <a:srgbClr val="000000"/>
                </a:solidFill>
                <a:effectLst/>
                <a:latin typeface="Times New Roman" panose="02020603050405020304" pitchFamily="18" charset="0"/>
              </a:rPr>
              <a:t>(A)</a:t>
            </a:r>
            <a:r>
              <a:rPr lang="en-US" sz="1400" b="0" i="0" u="none" strike="noStrike" dirty="0">
                <a:solidFill>
                  <a:srgbClr val="000000"/>
                </a:solidFill>
                <a:effectLst/>
                <a:latin typeface="Times New Roman" panose="02020603050405020304" pitchFamily="18" charset="0"/>
              </a:rPr>
              <a:t>, schizophrenia </a:t>
            </a:r>
            <a:r>
              <a:rPr lang="en-US" sz="1400" b="1" i="0" u="none" strike="noStrike" dirty="0">
                <a:solidFill>
                  <a:srgbClr val="000000"/>
                </a:solidFill>
                <a:effectLst/>
                <a:latin typeface="Times New Roman" panose="02020603050405020304" pitchFamily="18" charset="0"/>
              </a:rPr>
              <a:t>(B)</a:t>
            </a:r>
            <a:r>
              <a:rPr lang="en-US" sz="1400" b="0" i="0" u="none" strike="noStrike" dirty="0">
                <a:solidFill>
                  <a:srgbClr val="000000"/>
                </a:solidFill>
                <a:effectLst/>
                <a:latin typeface="Times New Roman" panose="02020603050405020304" pitchFamily="18" charset="0"/>
              </a:rPr>
              <a:t>, type 2 diabetes </a:t>
            </a:r>
            <a:r>
              <a:rPr lang="en-US" sz="1400" b="1" i="0" u="none" strike="noStrike" dirty="0">
                <a:solidFill>
                  <a:srgbClr val="000000"/>
                </a:solidFill>
                <a:effectLst/>
                <a:latin typeface="Times New Roman" panose="02020603050405020304" pitchFamily="18" charset="0"/>
              </a:rPr>
              <a:t>(C)</a:t>
            </a:r>
            <a:r>
              <a:rPr lang="en-US" sz="1400" b="0" i="0" u="none" strike="noStrike" dirty="0">
                <a:solidFill>
                  <a:srgbClr val="000000"/>
                </a:solidFill>
                <a:effectLst/>
                <a:latin typeface="Times New Roman" panose="02020603050405020304" pitchFamily="18" charset="0"/>
              </a:rPr>
              <a:t>, and CAD </a:t>
            </a:r>
            <a:r>
              <a:rPr lang="en-US" sz="1400" b="1" i="0" u="none" strike="noStrike" dirty="0">
                <a:solidFill>
                  <a:srgbClr val="000000"/>
                </a:solidFill>
                <a:effectLst/>
                <a:latin typeface="Times New Roman" panose="02020603050405020304" pitchFamily="18" charset="0"/>
              </a:rPr>
              <a:t>(D)</a:t>
            </a:r>
            <a:r>
              <a:rPr lang="en-US" sz="1400" b="0" i="0" u="none" strike="noStrike" dirty="0">
                <a:solidFill>
                  <a:srgbClr val="000000"/>
                </a:solidFill>
                <a:effectLst/>
                <a:latin typeface="Times New Roman" panose="02020603050405020304" pitchFamily="18" charset="0"/>
              </a:rPr>
              <a:t> via MSEA were analyzed against disease SNPs to identify associations between the DEGs from each dataset and characteristic SNPs of each disease.</a:t>
            </a:r>
            <a:r>
              <a:rPr lang="en-US" sz="1400" b="1" i="0" u="none" strike="noStrike" dirty="0">
                <a:solidFill>
                  <a:srgbClr val="000000"/>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Redder hues indicate higher levels of association of each DEG from each dataset to each disease and thus identify the key genes affected by cannabinoid exposure, which are involved with the biological processes that further each disease. </a:t>
            </a:r>
            <a:endParaRPr lang="en-US" sz="1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A882DEE-3B26-3C2F-1284-CCEBFF3AA4D1}"/>
              </a:ext>
            </a:extLst>
          </p:cNvPr>
          <p:cNvPicPr>
            <a:picLocks noChangeAspect="1"/>
          </p:cNvPicPr>
          <p:nvPr/>
        </p:nvPicPr>
        <p:blipFill>
          <a:blip r:embed="rId3"/>
          <a:stretch>
            <a:fillRect/>
          </a:stretch>
        </p:blipFill>
        <p:spPr>
          <a:xfrm>
            <a:off x="-1714756" y="0"/>
            <a:ext cx="5799542" cy="5799542"/>
          </a:xfrm>
          <a:prstGeom prst="rect">
            <a:avLst/>
          </a:prstGeom>
        </p:spPr>
      </p:pic>
      <p:pic>
        <p:nvPicPr>
          <p:cNvPr id="8" name="Picture 7">
            <a:extLst>
              <a:ext uri="{FF2B5EF4-FFF2-40B4-BE49-F238E27FC236}">
                <a16:creationId xmlns:a16="http://schemas.microsoft.com/office/drawing/2014/main" id="{119F9268-EBF3-1029-6389-CBAD1C1FFD9C}"/>
              </a:ext>
            </a:extLst>
          </p:cNvPr>
          <p:cNvPicPr>
            <a:picLocks noChangeAspect="1"/>
          </p:cNvPicPr>
          <p:nvPr/>
        </p:nvPicPr>
        <p:blipFill>
          <a:blip r:embed="rId4"/>
          <a:stretch>
            <a:fillRect/>
          </a:stretch>
        </p:blipFill>
        <p:spPr>
          <a:xfrm>
            <a:off x="606552" y="-67056"/>
            <a:ext cx="5486400" cy="5486400"/>
          </a:xfrm>
          <a:prstGeom prst="rect">
            <a:avLst/>
          </a:prstGeom>
        </p:spPr>
      </p:pic>
      <p:pic>
        <p:nvPicPr>
          <p:cNvPr id="10" name="Picture 9">
            <a:extLst>
              <a:ext uri="{FF2B5EF4-FFF2-40B4-BE49-F238E27FC236}">
                <a16:creationId xmlns:a16="http://schemas.microsoft.com/office/drawing/2014/main" id="{BBD6069D-60C0-AFC3-0BB5-926433AF80DA}"/>
              </a:ext>
            </a:extLst>
          </p:cNvPr>
          <p:cNvPicPr>
            <a:picLocks noChangeAspect="1"/>
          </p:cNvPicPr>
          <p:nvPr/>
        </p:nvPicPr>
        <p:blipFill>
          <a:blip r:embed="rId5"/>
          <a:stretch>
            <a:fillRect/>
          </a:stretch>
        </p:blipFill>
        <p:spPr>
          <a:xfrm>
            <a:off x="2345669" y="-225552"/>
            <a:ext cx="5486400" cy="5486400"/>
          </a:xfrm>
          <a:prstGeom prst="rect">
            <a:avLst/>
          </a:prstGeom>
        </p:spPr>
      </p:pic>
      <p:pic>
        <p:nvPicPr>
          <p:cNvPr id="12" name="Picture 11">
            <a:extLst>
              <a:ext uri="{FF2B5EF4-FFF2-40B4-BE49-F238E27FC236}">
                <a16:creationId xmlns:a16="http://schemas.microsoft.com/office/drawing/2014/main" id="{7EE71A99-5139-1B9D-A32E-9596D8AE18C9}"/>
              </a:ext>
            </a:extLst>
          </p:cNvPr>
          <p:cNvPicPr>
            <a:picLocks noChangeAspect="1"/>
          </p:cNvPicPr>
          <p:nvPr/>
        </p:nvPicPr>
        <p:blipFill>
          <a:blip r:embed="rId6"/>
          <a:stretch>
            <a:fillRect/>
          </a:stretch>
        </p:blipFill>
        <p:spPr>
          <a:xfrm>
            <a:off x="4084786" y="-819326"/>
            <a:ext cx="5486400" cy="5486400"/>
          </a:xfrm>
          <a:prstGeom prst="rect">
            <a:avLst/>
          </a:prstGeom>
        </p:spPr>
      </p:pic>
      <p:sp>
        <p:nvSpPr>
          <p:cNvPr id="3" name="TextBox 2">
            <a:extLst>
              <a:ext uri="{FF2B5EF4-FFF2-40B4-BE49-F238E27FC236}">
                <a16:creationId xmlns:a16="http://schemas.microsoft.com/office/drawing/2014/main" id="{12B7FE99-292E-14B4-59CD-7A792300E781}"/>
              </a:ext>
            </a:extLst>
          </p:cNvPr>
          <p:cNvSpPr txBox="1"/>
          <p:nvPr/>
        </p:nvSpPr>
        <p:spPr>
          <a:xfrm>
            <a:off x="43265" y="76559"/>
            <a:ext cx="277577" cy="276999"/>
          </a:xfrm>
          <a:prstGeom prst="rect">
            <a:avLst/>
          </a:prstGeom>
          <a:noFill/>
        </p:spPr>
        <p:txBody>
          <a:bodyPr wrap="square" rtlCol="0">
            <a:spAutoFit/>
          </a:bodyPr>
          <a:lstStyle/>
          <a:p>
            <a:r>
              <a:rPr lang="en-US" altLang="zh-CN" sz="1200" dirty="0"/>
              <a:t>A</a:t>
            </a:r>
            <a:endParaRPr lang="en-US" sz="1200" dirty="0"/>
          </a:p>
        </p:txBody>
      </p:sp>
      <p:sp>
        <p:nvSpPr>
          <p:cNvPr id="4" name="TextBox 3">
            <a:extLst>
              <a:ext uri="{FF2B5EF4-FFF2-40B4-BE49-F238E27FC236}">
                <a16:creationId xmlns:a16="http://schemas.microsoft.com/office/drawing/2014/main" id="{878FE73F-79C7-CF17-2DEA-677861B498B8}"/>
              </a:ext>
            </a:extLst>
          </p:cNvPr>
          <p:cNvSpPr txBox="1"/>
          <p:nvPr/>
        </p:nvSpPr>
        <p:spPr>
          <a:xfrm>
            <a:off x="2331786" y="76559"/>
            <a:ext cx="277577" cy="276999"/>
          </a:xfrm>
          <a:prstGeom prst="rect">
            <a:avLst/>
          </a:prstGeom>
          <a:noFill/>
        </p:spPr>
        <p:txBody>
          <a:bodyPr wrap="square" rtlCol="0">
            <a:spAutoFit/>
          </a:bodyPr>
          <a:lstStyle/>
          <a:p>
            <a:r>
              <a:rPr lang="en-US" altLang="zh-CN" sz="1200" dirty="0"/>
              <a:t>B</a:t>
            </a:r>
            <a:endParaRPr lang="en-US" sz="1200" dirty="0"/>
          </a:p>
        </p:txBody>
      </p:sp>
      <p:sp>
        <p:nvSpPr>
          <p:cNvPr id="5" name="TextBox 4">
            <a:extLst>
              <a:ext uri="{FF2B5EF4-FFF2-40B4-BE49-F238E27FC236}">
                <a16:creationId xmlns:a16="http://schemas.microsoft.com/office/drawing/2014/main" id="{7F9E4369-383B-F639-B4DA-2842B3D8B9F1}"/>
              </a:ext>
            </a:extLst>
          </p:cNvPr>
          <p:cNvSpPr txBox="1"/>
          <p:nvPr/>
        </p:nvSpPr>
        <p:spPr>
          <a:xfrm>
            <a:off x="4098669" y="76559"/>
            <a:ext cx="277577" cy="276999"/>
          </a:xfrm>
          <a:prstGeom prst="rect">
            <a:avLst/>
          </a:prstGeom>
          <a:noFill/>
        </p:spPr>
        <p:txBody>
          <a:bodyPr wrap="square" rtlCol="0">
            <a:spAutoFit/>
          </a:bodyPr>
          <a:lstStyle/>
          <a:p>
            <a:r>
              <a:rPr lang="en-US" altLang="zh-CN" sz="1200" dirty="0"/>
              <a:t>C</a:t>
            </a:r>
            <a:endParaRPr lang="en-US" sz="1200" dirty="0"/>
          </a:p>
        </p:txBody>
      </p:sp>
      <p:sp>
        <p:nvSpPr>
          <p:cNvPr id="7" name="TextBox 6">
            <a:extLst>
              <a:ext uri="{FF2B5EF4-FFF2-40B4-BE49-F238E27FC236}">
                <a16:creationId xmlns:a16="http://schemas.microsoft.com/office/drawing/2014/main" id="{DB824CED-3F7E-1788-B313-C43755EB9DD7}"/>
              </a:ext>
            </a:extLst>
          </p:cNvPr>
          <p:cNvSpPr txBox="1"/>
          <p:nvPr/>
        </p:nvSpPr>
        <p:spPr>
          <a:xfrm>
            <a:off x="6033679" y="76559"/>
            <a:ext cx="277577" cy="276999"/>
          </a:xfrm>
          <a:prstGeom prst="rect">
            <a:avLst/>
          </a:prstGeom>
          <a:noFill/>
        </p:spPr>
        <p:txBody>
          <a:bodyPr wrap="square" rtlCol="0">
            <a:spAutoFit/>
          </a:bodyPr>
          <a:lstStyle/>
          <a:p>
            <a:r>
              <a:rPr lang="en-US" altLang="zh-CN" sz="1200" dirty="0"/>
              <a:t>D</a:t>
            </a:r>
            <a:endParaRPr lang="en-US" sz="1200" dirty="0"/>
          </a:p>
        </p:txBody>
      </p:sp>
      <p:sp>
        <p:nvSpPr>
          <p:cNvPr id="9" name="Slide Number Placeholder 8">
            <a:extLst>
              <a:ext uri="{FF2B5EF4-FFF2-40B4-BE49-F238E27FC236}">
                <a16:creationId xmlns:a16="http://schemas.microsoft.com/office/drawing/2014/main" id="{9993999B-39B6-5FB7-5F58-5FA68FDD2841}"/>
              </a:ext>
            </a:extLst>
          </p:cNvPr>
          <p:cNvSpPr>
            <a:spLocks noGrp="1"/>
          </p:cNvSpPr>
          <p:nvPr>
            <p:ph type="sldNum" sz="quarter" idx="12"/>
          </p:nvPr>
        </p:nvSpPr>
        <p:spPr/>
        <p:txBody>
          <a:bodyPr/>
          <a:lstStyle/>
          <a:p>
            <a:fld id="{F1D581FA-1DC9-D341-818D-4A898A761926}" type="slidenum">
              <a:rPr lang="en-US" smtClean="0"/>
              <a:t>5</a:t>
            </a:fld>
            <a:endParaRPr lang="en-US"/>
          </a:p>
        </p:txBody>
      </p:sp>
    </p:spTree>
    <p:extLst>
      <p:ext uri="{BB962C8B-B14F-4D97-AF65-F5344CB8AC3E}">
        <p14:creationId xmlns:p14="http://schemas.microsoft.com/office/powerpoint/2010/main" val="3998875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3995</TotalTime>
  <Words>1038</Words>
  <Application>Microsoft Macintosh PowerPoint</Application>
  <PresentationFormat>Custom</PresentationFormat>
  <Paragraphs>30</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Rainy Liu</dc:creator>
  <cp:lastModifiedBy>Rainy Liu</cp:lastModifiedBy>
  <cp:revision>153</cp:revision>
  <dcterms:created xsi:type="dcterms:W3CDTF">2025-02-19T21:23:55Z</dcterms:created>
  <dcterms:modified xsi:type="dcterms:W3CDTF">2025-06-09T22:08:14Z</dcterms:modified>
</cp:coreProperties>
</file>