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00437A"/>
    <a:srgbClr val="004277"/>
    <a:srgbClr val="296DC0"/>
    <a:srgbClr val="0092F7"/>
    <a:srgbClr val="65AA00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1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9547123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INCIDENCE AND RISK FACTORS ASSOCIATED WITH ACUTE KIDNEY INJURY IN </a:t>
            </a:r>
            <a:r>
              <a:rPr lang="it-IT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NEWBORNS AFFECTED BY PERINATAL ASPHYXIA (HIE)</a:t>
            </a:r>
            <a:endParaRPr lang="it-IT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16000" algn="l"/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hypothesized that asphyxiated newborns have an increased risk of AKI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315" y="177341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&amp; OUTCOMES</a:t>
            </a:r>
            <a:r>
              <a:rPr lang="en-GB" dirty="0">
                <a:solidFill>
                  <a:srgbClr val="006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dirty="0">
              <a:solidFill>
                <a:srgbClr val="006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Sinelli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2025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Up to 40%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asphyxiated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newborns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impairment;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AKI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via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lactate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, urine output,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sodium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monitoring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key to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CBAE31-59E0-4EA4-85F9-EBB6203534B4}"/>
              </a:ext>
            </a:extLst>
          </p:cNvPr>
          <p:cNvSpPr txBox="1"/>
          <p:nvPr/>
        </p:nvSpPr>
        <p:spPr>
          <a:xfrm>
            <a:off x="-72864" y="2172845"/>
            <a:ext cx="3053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 term infants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6C73C4-CED9-4EBF-8DCF-FC596201DC5A}"/>
              </a:ext>
            </a:extLst>
          </p:cNvPr>
          <p:cNvSpPr txBox="1"/>
          <p:nvPr/>
        </p:nvSpPr>
        <p:spPr>
          <a:xfrm>
            <a:off x="3113039" y="1734678"/>
            <a:ext cx="3321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&gt;34 weeks, &gt;1800 g</a:t>
            </a:r>
          </a:p>
          <a:p>
            <a:pPr algn="ctr"/>
            <a:r>
              <a:rPr lang="en-US" dirty="0">
                <a:solidFill>
                  <a:srgbClr val="AA006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800" dirty="0">
                <a:solidFill>
                  <a:srgbClr val="AA006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iagnosed with HIE and treated with hypothermia</a:t>
            </a:r>
            <a:r>
              <a:rPr lang="it-IT" dirty="0">
                <a:solidFill>
                  <a:srgbClr val="AA006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solidFill>
                <a:srgbClr val="AA00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60721E-30A1-49EE-8776-97EE63E73F18}"/>
              </a:ext>
            </a:extLst>
          </p:cNvPr>
          <p:cNvSpPr txBox="1"/>
          <p:nvPr/>
        </p:nvSpPr>
        <p:spPr>
          <a:xfrm>
            <a:off x="543440" y="3740259"/>
            <a:ext cx="2988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 urine output</a:t>
            </a:r>
          </a:p>
        </p:txBody>
      </p:sp>
      <p:sp>
        <p:nvSpPr>
          <p:cNvPr id="20" name="Up Arrow 22">
            <a:extLst>
              <a:ext uri="{FF2B5EF4-FFF2-40B4-BE49-F238E27FC236}">
                <a16:creationId xmlns:a16="http://schemas.microsoft.com/office/drawing/2014/main" id="{B6493866-601F-43B7-868B-B277AB5B3512}"/>
              </a:ext>
            </a:extLst>
          </p:cNvPr>
          <p:cNvSpPr/>
          <p:nvPr/>
        </p:nvSpPr>
        <p:spPr>
          <a:xfrm rot="10800000" flipH="1" flipV="1">
            <a:off x="51999" y="3729184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5BDB47-8190-44B6-86E0-D65ED497094E}"/>
              </a:ext>
            </a:extLst>
          </p:cNvPr>
          <p:cNvSpPr txBox="1"/>
          <p:nvPr/>
        </p:nvSpPr>
        <p:spPr>
          <a:xfrm>
            <a:off x="599379" y="4458377"/>
            <a:ext cx="3040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hyponatremia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DC6CEF-1B46-46B4-AA15-BB7BBD991CB0}"/>
              </a:ext>
            </a:extLst>
          </p:cNvPr>
          <p:cNvSpPr txBox="1"/>
          <p:nvPr/>
        </p:nvSpPr>
        <p:spPr>
          <a:xfrm>
            <a:off x="-72864" y="3019840"/>
            <a:ext cx="491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AA0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 score significantly associated with: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A1F3B9-4DEF-4C87-B6BB-49C13DBF5CCE}"/>
              </a:ext>
            </a:extLst>
          </p:cNvPr>
          <p:cNvSpPr txBox="1"/>
          <p:nvPr/>
        </p:nvSpPr>
        <p:spPr>
          <a:xfrm>
            <a:off x="886116" y="4884315"/>
            <a:ext cx="2363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Lactate clearance</a:t>
            </a:r>
          </a:p>
        </p:txBody>
      </p:sp>
      <p:sp>
        <p:nvSpPr>
          <p:cNvPr id="37" name="Up Arrow 22">
            <a:extLst>
              <a:ext uri="{FF2B5EF4-FFF2-40B4-BE49-F238E27FC236}">
                <a16:creationId xmlns:a16="http://schemas.microsoft.com/office/drawing/2014/main" id="{BC0B240B-58D6-48AC-A02F-C7CBC9B8F3FA}"/>
              </a:ext>
            </a:extLst>
          </p:cNvPr>
          <p:cNvSpPr/>
          <p:nvPr/>
        </p:nvSpPr>
        <p:spPr>
          <a:xfrm rot="10800000" flipH="1" flipV="1">
            <a:off x="48089" y="4917999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p Arrow 22">
            <a:extLst>
              <a:ext uri="{FF2B5EF4-FFF2-40B4-BE49-F238E27FC236}">
                <a16:creationId xmlns:a16="http://schemas.microsoft.com/office/drawing/2014/main" id="{5E2E3720-88F7-11C4-C31D-8957141C63B5}"/>
              </a:ext>
            </a:extLst>
          </p:cNvPr>
          <p:cNvSpPr/>
          <p:nvPr/>
        </p:nvSpPr>
        <p:spPr>
          <a:xfrm rot="10800000" flipH="1" flipV="1">
            <a:off x="51999" y="4385120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FDDF7F2-9C1F-907D-4B25-B7034807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116" y="2686609"/>
            <a:ext cx="6066881" cy="284396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AF101AD0-AFD3-8A91-3401-D796586D960D}"/>
              </a:ext>
            </a:extLst>
          </p:cNvPr>
          <p:cNvSpPr/>
          <p:nvPr/>
        </p:nvSpPr>
        <p:spPr>
          <a:xfrm>
            <a:off x="48088" y="1734678"/>
            <a:ext cx="6047912" cy="951931"/>
          </a:xfrm>
          <a:prstGeom prst="rect">
            <a:avLst/>
          </a:prstGeom>
          <a:noFill/>
          <a:ln w="25400">
            <a:solidFill>
              <a:srgbClr val="AA006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3083</TotalTime>
  <Words>102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Presentazione standard di PowerPoint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Maria Teresa Sinelli</cp:lastModifiedBy>
  <cp:revision>66</cp:revision>
  <dcterms:created xsi:type="dcterms:W3CDTF">2019-06-13T12:30:18Z</dcterms:created>
  <dcterms:modified xsi:type="dcterms:W3CDTF">2025-06-03T13:54:39Z</dcterms:modified>
</cp:coreProperties>
</file>