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62" r:id="rId3"/>
  </p:sldIdLst>
  <p:sldSz cx="7772400" cy="100584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erto Bolli" initials="RB" lastIdx="3" clrIdx="0">
    <p:extLst>
      <p:ext uri="{19B8F6BF-5375-455C-9EA6-DF929625EA0E}">
        <p15:presenceInfo xmlns:p15="http://schemas.microsoft.com/office/powerpoint/2012/main" userId="f3856ca35a3168b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529" autoAdjust="0"/>
    <p:restoredTop sz="94660"/>
  </p:normalViewPr>
  <p:slideViewPr>
    <p:cSldViewPr>
      <p:cViewPr varScale="1">
        <p:scale>
          <a:sx n="80" d="100"/>
          <a:sy n="80" d="100"/>
        </p:scale>
        <p:origin x="2586" y="9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3124624"/>
            <a:ext cx="6606540" cy="21560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860" y="5699760"/>
            <a:ext cx="5440680" cy="2570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72C2-1A9D-4C71-A232-ECB62F0E355A}" type="datetimeFigureOut">
              <a:rPr lang="en-US" smtClean="0"/>
              <a:t>6/30/2021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EC81-5214-4CE3-B6FF-E31449F09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299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72C2-1A9D-4C71-A232-ECB62F0E355A}" type="datetimeFigureOut">
              <a:rPr lang="en-US" smtClean="0"/>
              <a:t>6/30/2021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EC81-5214-4CE3-B6FF-E31449F09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367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966" y="6463454"/>
            <a:ext cx="6606540" cy="199771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3966" y="4263180"/>
            <a:ext cx="6606540" cy="220027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72C2-1A9D-4C71-A232-ECB62F0E355A}" type="datetimeFigureOut">
              <a:rPr lang="en-US" smtClean="0"/>
              <a:t>6/30/2021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EC81-5214-4CE3-B6FF-E31449F09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513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0597" y="3441277"/>
            <a:ext cx="2907903" cy="973709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68040" y="3441277"/>
            <a:ext cx="2907904" cy="973709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72C2-1A9D-4C71-A232-ECB62F0E355A}" type="datetimeFigureOut">
              <a:rPr lang="en-US" smtClean="0"/>
              <a:t>6/30/2021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EC81-5214-4CE3-B6FF-E31449F09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306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251499"/>
            <a:ext cx="3434160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" y="3189817"/>
            <a:ext cx="3434160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272" y="2251499"/>
            <a:ext cx="3435509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272" y="3189817"/>
            <a:ext cx="3435509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72C2-1A9D-4C71-A232-ECB62F0E355A}" type="datetimeFigureOut">
              <a:rPr lang="en-US" smtClean="0"/>
              <a:t>6/30/2021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EC81-5214-4CE3-B6FF-E31449F09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63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72C2-1A9D-4C71-A232-ECB62F0E355A}" type="datetimeFigureOut">
              <a:rPr lang="en-US" smtClean="0"/>
              <a:t>6/30/2021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EC81-5214-4CE3-B6FF-E31449F09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751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72C2-1A9D-4C71-A232-ECB62F0E355A}" type="datetimeFigureOut">
              <a:rPr lang="en-US" smtClean="0"/>
              <a:t>6/30/2021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EC81-5214-4CE3-B6FF-E31449F09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525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0473"/>
            <a:ext cx="2557066" cy="17043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792" y="400474"/>
            <a:ext cx="4344988" cy="85845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20" y="2104814"/>
            <a:ext cx="2557066" cy="68802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72C2-1A9D-4C71-A232-ECB62F0E355A}" type="datetimeFigureOut">
              <a:rPr lang="en-US" smtClean="0"/>
              <a:t>6/30/2021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EC81-5214-4CE3-B6FF-E31449F09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34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445" y="7040880"/>
            <a:ext cx="4663440" cy="83121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3445" y="898737"/>
            <a:ext cx="4663440" cy="6035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445" y="7872096"/>
            <a:ext cx="4663440" cy="11804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72C2-1A9D-4C71-A232-ECB62F0E355A}" type="datetimeFigureOut">
              <a:rPr lang="en-US" smtClean="0"/>
              <a:t>6/30/2021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EC81-5214-4CE3-B6FF-E31449F09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145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72C2-1A9D-4C71-A232-ECB62F0E355A}" type="datetimeFigureOut">
              <a:rPr lang="en-US" smtClean="0"/>
              <a:t>6/30/2021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EC81-5214-4CE3-B6FF-E31449F09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07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90281" y="591397"/>
            <a:ext cx="1485662" cy="125869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0598" y="591397"/>
            <a:ext cx="4330144" cy="125869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72C2-1A9D-4C71-A232-ECB62F0E355A}" type="datetimeFigureOut">
              <a:rPr lang="en-US" smtClean="0"/>
              <a:t>6/30/2021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EC81-5214-4CE3-B6FF-E31449F09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501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346961"/>
            <a:ext cx="6995160" cy="6638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8620" y="9322647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372C2-1A9D-4C71-A232-ECB62F0E355A}" type="datetimeFigureOut">
              <a:rPr lang="en-US" smtClean="0"/>
              <a:t>6/30/2021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5570" y="9322647"/>
            <a:ext cx="24612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70220" y="9322647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4EC81-5214-4CE3-B6FF-E31449F09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215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tiff"/><Relationship Id="rId18" Type="http://schemas.openxmlformats.org/officeDocument/2006/relationships/image" Target="../media/image10.tiff"/><Relationship Id="rId26" Type="http://schemas.openxmlformats.org/officeDocument/2006/relationships/image" Target="../media/image16.tiff"/><Relationship Id="rId3" Type="http://schemas.microsoft.com/office/2007/relationships/hdphoto" Target="../media/hdphoto1.wdp"/><Relationship Id="rId21" Type="http://schemas.openxmlformats.org/officeDocument/2006/relationships/image" Target="../media/image12.png"/><Relationship Id="rId7" Type="http://schemas.microsoft.com/office/2007/relationships/hdphoto" Target="../media/hdphoto3.wdp"/><Relationship Id="rId12" Type="http://schemas.openxmlformats.org/officeDocument/2006/relationships/image" Target="../media/image6.tiff"/><Relationship Id="rId17" Type="http://schemas.microsoft.com/office/2007/relationships/hdphoto" Target="../media/hdphoto7.wdp"/><Relationship Id="rId25" Type="http://schemas.openxmlformats.org/officeDocument/2006/relationships/image" Target="../media/image15.tiff"/><Relationship Id="rId2" Type="http://schemas.openxmlformats.org/officeDocument/2006/relationships/image" Target="../media/image1.png"/><Relationship Id="rId16" Type="http://schemas.openxmlformats.org/officeDocument/2006/relationships/image" Target="../media/image9.png"/><Relationship Id="rId20" Type="http://schemas.microsoft.com/office/2007/relationships/hdphoto" Target="../media/hdphoto8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14.tiff"/><Relationship Id="rId5" Type="http://schemas.microsoft.com/office/2007/relationships/hdphoto" Target="../media/hdphoto2.wdp"/><Relationship Id="rId15" Type="http://schemas.microsoft.com/office/2007/relationships/hdphoto" Target="../media/hdphoto6.wdp"/><Relationship Id="rId23" Type="http://schemas.openxmlformats.org/officeDocument/2006/relationships/image" Target="../media/image13.tiff"/><Relationship Id="rId10" Type="http://schemas.openxmlformats.org/officeDocument/2006/relationships/image" Target="../media/image5.png"/><Relationship Id="rId19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8.png"/><Relationship Id="rId22" Type="http://schemas.microsoft.com/office/2007/relationships/hdphoto" Target="../media/hdphoto9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92806" y="9612868"/>
            <a:ext cx="2417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Supplementary Figure II</a:t>
            </a:r>
          </a:p>
        </p:txBody>
      </p:sp>
      <p:sp>
        <p:nvSpPr>
          <p:cNvPr id="6" name="Rectangle 5"/>
          <p:cNvSpPr/>
          <p:nvPr/>
        </p:nvSpPr>
        <p:spPr>
          <a:xfrm>
            <a:off x="2582276" y="-25304"/>
            <a:ext cx="30332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38244" y="6096000"/>
            <a:ext cx="73055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Supplementary Figure I</a:t>
            </a:r>
            <a:r>
              <a:rPr lang="en-US" dirty="0"/>
              <a:t>: Representative B-mode long axis images during systole from a vehicle-, MSC-, CMC-, and CPC-treated rat obtained before treatment (Pre-Rx, 1</a:t>
            </a:r>
            <a:r>
              <a:rPr lang="en-US" baseline="30000" dirty="0"/>
              <a:t>st</a:t>
            </a:r>
            <a:r>
              <a:rPr lang="en-US" dirty="0"/>
              <a:t> row) and at 35 d after treatment (Post-Rx, 2</a:t>
            </a:r>
            <a:r>
              <a:rPr lang="en-US" baseline="30000" dirty="0"/>
              <a:t>nd</a:t>
            </a:r>
            <a:r>
              <a:rPr lang="en-US" dirty="0"/>
              <a:t> row) and M-mode images before treatment (Pre-Rx, 3</a:t>
            </a:r>
            <a:r>
              <a:rPr lang="en-US" baseline="30000" dirty="0"/>
              <a:t>rd</a:t>
            </a:r>
            <a:r>
              <a:rPr lang="en-US" dirty="0"/>
              <a:t> row) and at 35 d after treatment (Post-Rx, 4</a:t>
            </a:r>
            <a:r>
              <a:rPr lang="en-US" baseline="30000" dirty="0"/>
              <a:t>th</a:t>
            </a:r>
            <a:r>
              <a:rPr lang="en-US" dirty="0"/>
              <a:t> row). </a:t>
            </a:r>
          </a:p>
        </p:txBody>
      </p:sp>
      <p:pic>
        <p:nvPicPr>
          <p:cNvPr id="21" name="Picture 2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709A0B7-1349-4739-8C38-B2E3D6A157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14" t="43493" r="32211" b="17874"/>
          <a:stretch/>
        </p:blipFill>
        <p:spPr>
          <a:xfrm>
            <a:off x="2614888" y="4896064"/>
            <a:ext cx="1632477" cy="886362"/>
          </a:xfrm>
          <a:prstGeom prst="rect">
            <a:avLst/>
          </a:prstGeom>
        </p:spPr>
      </p:pic>
      <p:pic>
        <p:nvPicPr>
          <p:cNvPr id="27" name="Picture 26" descr="Graphical user interface&#10;&#10;Description automatically generated">
            <a:extLst>
              <a:ext uri="{FF2B5EF4-FFF2-40B4-BE49-F238E27FC236}">
                <a16:creationId xmlns:a16="http://schemas.microsoft.com/office/drawing/2014/main" id="{282C0C99-2F8E-4B8A-9748-50F47A01AA5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46" t="44412" r="26479" b="16557"/>
          <a:stretch/>
        </p:blipFill>
        <p:spPr>
          <a:xfrm>
            <a:off x="936805" y="4878084"/>
            <a:ext cx="1632477" cy="904342"/>
          </a:xfrm>
          <a:prstGeom prst="rect">
            <a:avLst/>
          </a:prstGeom>
        </p:spPr>
      </p:pic>
      <p:pic>
        <p:nvPicPr>
          <p:cNvPr id="33" name="Picture 32" descr="Graphical user interface&#10;&#10;Description automatically generated">
            <a:extLst>
              <a:ext uri="{FF2B5EF4-FFF2-40B4-BE49-F238E27FC236}">
                <a16:creationId xmlns:a16="http://schemas.microsoft.com/office/drawing/2014/main" id="{AB3AA5E1-A8DF-4539-A48C-3DA14B05F36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28" t="42931" r="28242" b="18298"/>
          <a:stretch/>
        </p:blipFill>
        <p:spPr>
          <a:xfrm>
            <a:off x="4282198" y="4896064"/>
            <a:ext cx="1642238" cy="889529"/>
          </a:xfrm>
          <a:prstGeom prst="rect">
            <a:avLst/>
          </a:prstGeom>
        </p:spPr>
      </p:pic>
      <p:pic>
        <p:nvPicPr>
          <p:cNvPr id="39" name="Picture 38" descr="Graphical user interface&#10;&#10;Description automatically generated">
            <a:extLst>
              <a:ext uri="{FF2B5EF4-FFF2-40B4-BE49-F238E27FC236}">
                <a16:creationId xmlns:a16="http://schemas.microsoft.com/office/drawing/2014/main" id="{5EE40D25-6E84-448D-B4B0-F28B21318A1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451" t="44107" r="18684" b="17122"/>
          <a:stretch/>
        </p:blipFill>
        <p:spPr>
          <a:xfrm>
            <a:off x="5957704" y="4896064"/>
            <a:ext cx="1642217" cy="889529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27AFB138-2C7D-49EC-B6B8-B94A89A87F4F}"/>
              </a:ext>
            </a:extLst>
          </p:cNvPr>
          <p:cNvSpPr txBox="1"/>
          <p:nvPr/>
        </p:nvSpPr>
        <p:spPr>
          <a:xfrm>
            <a:off x="1258427" y="707948"/>
            <a:ext cx="5520385" cy="357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Vehicle                     MSCs                       CMCs                   CPCs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D1DADEA-DEC6-4047-ACCC-A949E7EB9EE4}"/>
              </a:ext>
            </a:extLst>
          </p:cNvPr>
          <p:cNvSpPr txBox="1"/>
          <p:nvPr/>
        </p:nvSpPr>
        <p:spPr>
          <a:xfrm rot="16200000">
            <a:off x="-230260" y="2079784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B-mode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6DD2D89-EBC4-4241-8DE4-CC1C008E82D0}"/>
              </a:ext>
            </a:extLst>
          </p:cNvPr>
          <p:cNvSpPr txBox="1"/>
          <p:nvPr/>
        </p:nvSpPr>
        <p:spPr>
          <a:xfrm rot="16200000">
            <a:off x="-354532" y="2219552"/>
            <a:ext cx="21387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Post-Rx         Pre-Rx</a:t>
            </a:r>
          </a:p>
        </p:txBody>
      </p:sp>
      <p:pic>
        <p:nvPicPr>
          <p:cNvPr id="36" name="Picture 35" descr="Graphical user interface&#10;&#10;Description automatically generated">
            <a:extLst>
              <a:ext uri="{FF2B5EF4-FFF2-40B4-BE49-F238E27FC236}">
                <a16:creationId xmlns:a16="http://schemas.microsoft.com/office/drawing/2014/main" id="{D2E76D25-F8EB-44A3-A6C0-2D3718B84F6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617" t="42265" r="22190" b="17104"/>
          <a:stretch/>
        </p:blipFill>
        <p:spPr>
          <a:xfrm>
            <a:off x="936818" y="3907687"/>
            <a:ext cx="1632450" cy="919542"/>
          </a:xfrm>
          <a:prstGeom prst="rect">
            <a:avLst/>
          </a:prstGeom>
        </p:spPr>
      </p:pic>
      <p:pic>
        <p:nvPicPr>
          <p:cNvPr id="44" name="Picture 43" descr="Graphical user interface&#10;&#10;Description automatically generated">
            <a:extLst>
              <a:ext uri="{FF2B5EF4-FFF2-40B4-BE49-F238E27FC236}">
                <a16:creationId xmlns:a16="http://schemas.microsoft.com/office/drawing/2014/main" id="{30CCDC8C-54B9-45AA-BBF4-A5B5D3EBEFBF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2" t="47697" r="28743" b="16718"/>
          <a:stretch/>
        </p:blipFill>
        <p:spPr>
          <a:xfrm>
            <a:off x="2613088" y="3912829"/>
            <a:ext cx="1636077" cy="910220"/>
          </a:xfrm>
          <a:prstGeom prst="rect">
            <a:avLst/>
          </a:prstGeom>
        </p:spPr>
      </p:pic>
      <p:pic>
        <p:nvPicPr>
          <p:cNvPr id="46" name="Picture 4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C8889718-32E8-44C3-A02A-CE71FE2433E9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0" t="43693" r="18478" b="17104"/>
          <a:stretch/>
        </p:blipFill>
        <p:spPr>
          <a:xfrm>
            <a:off x="4282201" y="3907687"/>
            <a:ext cx="1642233" cy="928767"/>
          </a:xfrm>
          <a:prstGeom prst="rect">
            <a:avLst/>
          </a:prstGeom>
        </p:spPr>
      </p:pic>
      <p:pic>
        <p:nvPicPr>
          <p:cNvPr id="48" name="Picture 47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934F27E9-3FEB-44F4-A1D0-399AFEFEF782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771" t="49046" r="24337" b="17103"/>
          <a:stretch/>
        </p:blipFill>
        <p:spPr>
          <a:xfrm>
            <a:off x="5957696" y="3894282"/>
            <a:ext cx="1642233" cy="928767"/>
          </a:xfrm>
          <a:prstGeom prst="rect">
            <a:avLst/>
          </a:prstGeom>
        </p:spPr>
      </p:pic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59FFABE-A480-4760-8EF1-25473F0227D2}"/>
              </a:ext>
            </a:extLst>
          </p:cNvPr>
          <p:cNvCxnSpPr>
            <a:cxnSpLocks/>
          </p:cNvCxnSpPr>
          <p:nvPr/>
        </p:nvCxnSpPr>
        <p:spPr>
          <a:xfrm>
            <a:off x="545553" y="1188339"/>
            <a:ext cx="0" cy="2438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23A7251B-4710-4964-9B5C-F9C7CC6685C8}"/>
              </a:ext>
            </a:extLst>
          </p:cNvPr>
          <p:cNvSpPr txBox="1"/>
          <p:nvPr/>
        </p:nvSpPr>
        <p:spPr>
          <a:xfrm rot="16200000">
            <a:off x="-243084" y="4423274"/>
            <a:ext cx="1069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M-mode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4F05334-5759-40DB-83A8-EABAB33ADC67}"/>
              </a:ext>
            </a:extLst>
          </p:cNvPr>
          <p:cNvSpPr txBox="1"/>
          <p:nvPr/>
        </p:nvSpPr>
        <p:spPr>
          <a:xfrm rot="16200000">
            <a:off x="-239116" y="4679103"/>
            <a:ext cx="19078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Post-Rx     Pre-Rx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B889AF9A-EDF4-4824-998E-3556764089C0}"/>
              </a:ext>
            </a:extLst>
          </p:cNvPr>
          <p:cNvCxnSpPr>
            <a:cxnSpLocks/>
          </p:cNvCxnSpPr>
          <p:nvPr/>
        </p:nvCxnSpPr>
        <p:spPr>
          <a:xfrm>
            <a:off x="545553" y="3912829"/>
            <a:ext cx="0" cy="1828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645434F4-E232-47B9-8C76-EB7CD9A63334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76" t="13635" r="14256" b="18079"/>
          <a:stretch/>
        </p:blipFill>
        <p:spPr>
          <a:xfrm>
            <a:off x="2617595" y="2437687"/>
            <a:ext cx="1639815" cy="1280160"/>
          </a:xfrm>
          <a:prstGeom prst="rect">
            <a:avLst/>
          </a:prstGeom>
        </p:spPr>
      </p:pic>
      <p:pic>
        <p:nvPicPr>
          <p:cNvPr id="31" name="Picture 30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FEB3078C-9723-4C92-BD2C-F6E4B53FE8A3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 t="11780" r="17183" b="16002"/>
          <a:stretch/>
        </p:blipFill>
        <p:spPr>
          <a:xfrm>
            <a:off x="944985" y="2450689"/>
            <a:ext cx="1624283" cy="1280160"/>
          </a:xfrm>
          <a:prstGeom prst="rect">
            <a:avLst/>
          </a:prstGeom>
        </p:spPr>
      </p:pic>
      <p:pic>
        <p:nvPicPr>
          <p:cNvPr id="34" name="Picture 33" descr="Graphical user interface&#10;&#10;Description automatically generated">
            <a:extLst>
              <a:ext uri="{FF2B5EF4-FFF2-40B4-BE49-F238E27FC236}">
                <a16:creationId xmlns:a16="http://schemas.microsoft.com/office/drawing/2014/main" id="{0DEFB529-4221-429B-B3AF-50390E06A49E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70" t="11154" r="16839" b="16965"/>
          <a:stretch/>
        </p:blipFill>
        <p:spPr>
          <a:xfrm>
            <a:off x="4272526" y="2437687"/>
            <a:ext cx="1651908" cy="1280160"/>
          </a:xfrm>
          <a:prstGeom prst="rect">
            <a:avLst/>
          </a:prstGeom>
        </p:spPr>
      </p:pic>
      <p:pic>
        <p:nvPicPr>
          <p:cNvPr id="37" name="Picture 36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4F59590F-D0E0-4577-B593-3AA8746A6F25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63" t="12039" r="15248" b="16080"/>
          <a:stretch/>
        </p:blipFill>
        <p:spPr>
          <a:xfrm>
            <a:off x="5955363" y="2437688"/>
            <a:ext cx="1634178" cy="1280160"/>
          </a:xfrm>
          <a:prstGeom prst="rect">
            <a:avLst/>
          </a:prstGeom>
        </p:spPr>
      </p:pic>
      <p:pic>
        <p:nvPicPr>
          <p:cNvPr id="38" name="Picture 37" descr="Graphical user interface&#10;&#10;Description automatically generated">
            <a:extLst>
              <a:ext uri="{FF2B5EF4-FFF2-40B4-BE49-F238E27FC236}">
                <a16:creationId xmlns:a16="http://schemas.microsoft.com/office/drawing/2014/main" id="{DF601A8D-0EDA-4FAE-AD8B-E5AB022205F9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5" t="13893" r="18856" b="19958"/>
          <a:stretch/>
        </p:blipFill>
        <p:spPr>
          <a:xfrm>
            <a:off x="936805" y="1147713"/>
            <a:ext cx="1639814" cy="1280160"/>
          </a:xfrm>
          <a:prstGeom prst="rect">
            <a:avLst/>
          </a:prstGeom>
        </p:spPr>
      </p:pic>
      <p:pic>
        <p:nvPicPr>
          <p:cNvPr id="40" name="Picture 39" descr="Graphical user interface&#10;&#10;Description automatically generated">
            <a:extLst>
              <a:ext uri="{FF2B5EF4-FFF2-40B4-BE49-F238E27FC236}">
                <a16:creationId xmlns:a16="http://schemas.microsoft.com/office/drawing/2014/main" id="{1CD1AA1E-F107-49EE-8D6D-3C96B2FC0786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3" t="16926" r="16543" b="16924"/>
          <a:stretch/>
        </p:blipFill>
        <p:spPr>
          <a:xfrm>
            <a:off x="2617595" y="1150963"/>
            <a:ext cx="1642317" cy="1280160"/>
          </a:xfrm>
          <a:prstGeom prst="rect">
            <a:avLst/>
          </a:prstGeom>
        </p:spPr>
      </p:pic>
      <p:pic>
        <p:nvPicPr>
          <p:cNvPr id="42" name="Picture 41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ADB994F2-4ABC-43DC-91DD-7622BB236D07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2" t="15893" r="21019" b="18269"/>
          <a:stretch/>
        </p:blipFill>
        <p:spPr>
          <a:xfrm>
            <a:off x="4280243" y="1153761"/>
            <a:ext cx="1641896" cy="1280160"/>
          </a:xfrm>
          <a:prstGeom prst="rect">
            <a:avLst/>
          </a:prstGeom>
        </p:spPr>
      </p:pic>
      <p:pic>
        <p:nvPicPr>
          <p:cNvPr id="43" name="Picture 42" descr="Graphical user interface&#10;&#10;Description automatically generated">
            <a:extLst>
              <a:ext uri="{FF2B5EF4-FFF2-40B4-BE49-F238E27FC236}">
                <a16:creationId xmlns:a16="http://schemas.microsoft.com/office/drawing/2014/main" id="{E34861EF-5147-4652-9020-5BD6617071BD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6" t="17236" r="22238" b="16925"/>
          <a:stretch/>
        </p:blipFill>
        <p:spPr>
          <a:xfrm>
            <a:off x="5955362" y="1147713"/>
            <a:ext cx="1641896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71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37315" y="6934200"/>
            <a:ext cx="629688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Supplementary Figure II.</a:t>
            </a:r>
            <a:r>
              <a:rPr lang="en-US" b="1" dirty="0"/>
              <a:t>  E</a:t>
            </a:r>
            <a:r>
              <a:rPr lang="en-US" dirty="0"/>
              <a:t>chocardiographic assessment of LV ejection fraction (EF).  </a:t>
            </a:r>
            <a:r>
              <a:rPr lang="en-US" b="1" dirty="0"/>
              <a:t>A.</a:t>
            </a:r>
            <a:r>
              <a:rPr lang="en-US" dirty="0"/>
              <a:t>  Line plots showing the time-course of EF in individual animals (open symbols with dotted lines) and average values (solid symbols with solid lines) at baseline (BSL), before treatment (30 d after MI, Pre-Rx), and 35 d after treatment (Post-Rx) in the vehicle, MSCs, CMCs, and CPCs groups; </a:t>
            </a:r>
            <a:r>
              <a:rPr lang="en-US" b="1" dirty="0"/>
              <a:t>B</a:t>
            </a:r>
            <a:r>
              <a:rPr lang="en-US" dirty="0"/>
              <a:t>. EF drop before treatment (30 d after MI, Pre-Rx) from baseline value. Open symbols represent individual animals and solid symbols stand for average. Data are means ± SEM.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90500" y="1828800"/>
            <a:ext cx="7552715" cy="4409824"/>
            <a:chOff x="190500" y="5271267"/>
            <a:chExt cx="7552715" cy="4409824"/>
          </a:xfrm>
        </p:grpSpPr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00" y="5355065"/>
              <a:ext cx="7552715" cy="43260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228600" y="5272385"/>
              <a:ext cx="3706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A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872807" y="5271267"/>
              <a:ext cx="3706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B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 rot="16200000">
              <a:off x="4998263" y="6110132"/>
              <a:ext cx="1243034" cy="255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400" b="1" dirty="0"/>
                <a:t>Vehicle (n=13)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16200000">
              <a:off x="5619483" y="6110132"/>
              <a:ext cx="1114408" cy="255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400" b="1" dirty="0"/>
                <a:t>MSCs (n=11)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 rot="16200000">
              <a:off x="6173807" y="6110131"/>
              <a:ext cx="1124027" cy="255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400" b="1" dirty="0"/>
                <a:t>CMCs (n=11)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 rot="16200000">
              <a:off x="6757965" y="6110132"/>
              <a:ext cx="1063112" cy="255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400" b="1" dirty="0"/>
                <a:t>CPCs (n=13)</a:t>
              </a:r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4D8D3DE2-913E-4109-AD1D-2F324DFE6C23}"/>
              </a:ext>
            </a:extLst>
          </p:cNvPr>
          <p:cNvSpPr/>
          <p:nvPr/>
        </p:nvSpPr>
        <p:spPr>
          <a:xfrm>
            <a:off x="2692806" y="533400"/>
            <a:ext cx="27236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Supplementary Figure II</a:t>
            </a:r>
          </a:p>
        </p:txBody>
      </p:sp>
    </p:spTree>
    <p:extLst>
      <p:ext uri="{BB962C8B-B14F-4D97-AF65-F5344CB8AC3E}">
        <p14:creationId xmlns:p14="http://schemas.microsoft.com/office/powerpoint/2010/main" val="64358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28926</TotalTime>
  <Words>224</Words>
  <Application>Microsoft Office PowerPoint</Application>
  <PresentationFormat>Custom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 Tang</dc:creator>
  <cp:lastModifiedBy>Xian-Liang</cp:lastModifiedBy>
  <cp:revision>125</cp:revision>
  <cp:lastPrinted>2018-06-08T19:34:30Z</cp:lastPrinted>
  <dcterms:created xsi:type="dcterms:W3CDTF">2018-05-03T15:13:48Z</dcterms:created>
  <dcterms:modified xsi:type="dcterms:W3CDTF">2021-07-01T01:01:46Z</dcterms:modified>
</cp:coreProperties>
</file>