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4" d="100"/>
          <a:sy n="124" d="100"/>
        </p:scale>
        <p:origin x="102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DF46-E728-46B1-8454-B949DDE0E164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5FBE7-0D1C-4844-AFFA-9132BCEB8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8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5FBE7-0D1C-4844-AFFA-9132BCEB81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28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71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34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11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49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59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6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9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65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32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2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CBC8-2A79-48D9-B62E-48915F4C5CF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9C5F-EC91-43C2-933C-0171AD05A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69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Tif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DDA0-E65A-47B8-88BE-F80D859F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5ADCAE8B-5015-375D-DBB8-BFFD7AD0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32843" r="26568" b="54025"/>
          <a:stretch/>
        </p:blipFill>
        <p:spPr>
          <a:xfrm>
            <a:off x="1746717" y="3858824"/>
            <a:ext cx="3682166" cy="720224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B41EE259-2963-6E5A-FF2C-C0C7BFAB41C9}"/>
              </a:ext>
            </a:extLst>
          </p:cNvPr>
          <p:cNvSpPr txBox="1"/>
          <p:nvPr/>
        </p:nvSpPr>
        <p:spPr>
          <a:xfrm>
            <a:off x="0" y="13835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1C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6801CE-55B6-C0FA-8496-81B58C358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41553" r="11491" b="46426"/>
          <a:stretch/>
        </p:blipFill>
        <p:spPr>
          <a:xfrm>
            <a:off x="1589400" y="4606044"/>
            <a:ext cx="4016028" cy="59095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F15AF74B-3D26-C4B4-6889-65F714D51899}"/>
              </a:ext>
            </a:extLst>
          </p:cNvPr>
          <p:cNvSpPr txBox="1"/>
          <p:nvPr/>
        </p:nvSpPr>
        <p:spPr>
          <a:xfrm>
            <a:off x="685325" y="4711416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actin(42)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F34DEFB-C947-4117-5986-9A08C305266A}"/>
              </a:ext>
            </a:extLst>
          </p:cNvPr>
          <p:cNvSpPr txBox="1"/>
          <p:nvPr/>
        </p:nvSpPr>
        <p:spPr>
          <a:xfrm>
            <a:off x="672694" y="4178132"/>
            <a:ext cx="9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SATB1(86)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234701C-ACF2-AC90-71B2-C0132AC1304E}"/>
              </a:ext>
            </a:extLst>
          </p:cNvPr>
          <p:cNvSpPr txBox="1"/>
          <p:nvPr/>
        </p:nvSpPr>
        <p:spPr>
          <a:xfrm rot="18600000">
            <a:off x="2376366" y="3482249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Unstimulation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E9133DE-73B8-A815-592B-15637B4BC6F3}"/>
              </a:ext>
            </a:extLst>
          </p:cNvPr>
          <p:cNvSpPr txBox="1"/>
          <p:nvPr/>
        </p:nvSpPr>
        <p:spPr>
          <a:xfrm rot="18600000">
            <a:off x="2862803" y="3487775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+CD3/CD28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62EC846-D26A-49BB-A18B-4C7C84D2BB2C}"/>
              </a:ext>
            </a:extLst>
          </p:cNvPr>
          <p:cNvSpPr txBox="1"/>
          <p:nvPr/>
        </p:nvSpPr>
        <p:spPr>
          <a:xfrm rot="18600000">
            <a:off x="3268119" y="3482249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Unstimulation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2E0AF54-EBA5-9812-962B-9E3E0191C3D4}"/>
              </a:ext>
            </a:extLst>
          </p:cNvPr>
          <p:cNvSpPr txBox="1"/>
          <p:nvPr/>
        </p:nvSpPr>
        <p:spPr>
          <a:xfrm rot="18600000">
            <a:off x="3762240" y="3487775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+CD3/CD28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34512EA-0055-63C4-9C5C-1AE73F705E98}"/>
              </a:ext>
            </a:extLst>
          </p:cNvPr>
          <p:cNvSpPr txBox="1"/>
          <p:nvPr/>
        </p:nvSpPr>
        <p:spPr>
          <a:xfrm rot="18600000">
            <a:off x="4161167" y="3482249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Unstimulation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94C1F30-8DB1-350A-6629-7B66D6954788}"/>
              </a:ext>
            </a:extLst>
          </p:cNvPr>
          <p:cNvSpPr txBox="1"/>
          <p:nvPr/>
        </p:nvSpPr>
        <p:spPr>
          <a:xfrm rot="18600000">
            <a:off x="4670656" y="3487775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+CD3/CD28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A9F90E8-32F2-B38B-EF6C-C01D5879397C}"/>
              </a:ext>
            </a:extLst>
          </p:cNvPr>
          <p:cNvSpPr txBox="1"/>
          <p:nvPr/>
        </p:nvSpPr>
        <p:spPr>
          <a:xfrm>
            <a:off x="1582151" y="475735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6FBC8C-EF13-AD71-E448-510845251260}"/>
              </a:ext>
            </a:extLst>
          </p:cNvPr>
          <p:cNvSpPr txBox="1"/>
          <p:nvPr/>
        </p:nvSpPr>
        <p:spPr>
          <a:xfrm>
            <a:off x="1582151" y="45638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BBF44A-F679-6428-CDEB-A26595800790}"/>
              </a:ext>
            </a:extLst>
          </p:cNvPr>
          <p:cNvSpPr txBox="1"/>
          <p:nvPr/>
        </p:nvSpPr>
        <p:spPr>
          <a:xfrm>
            <a:off x="1582151" y="423196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DA10B1-0ED9-699C-A37D-5EA3A3031748}"/>
              </a:ext>
            </a:extLst>
          </p:cNvPr>
          <p:cNvSpPr txBox="1"/>
          <p:nvPr/>
        </p:nvSpPr>
        <p:spPr>
          <a:xfrm>
            <a:off x="1497191" y="39092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E27932-2745-BE9C-4D3D-CC5E2A2C2586}"/>
              </a:ext>
            </a:extLst>
          </p:cNvPr>
          <p:cNvSpPr txBox="1"/>
          <p:nvPr/>
        </p:nvSpPr>
        <p:spPr>
          <a:xfrm>
            <a:off x="694879" y="456069"/>
            <a:ext cx="219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raw  membrane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53093B6-0D4F-FDD4-9AF6-B349288CD029}"/>
              </a:ext>
            </a:extLst>
          </p:cNvPr>
          <p:cNvGrpSpPr/>
          <p:nvPr/>
        </p:nvGrpSpPr>
        <p:grpSpPr>
          <a:xfrm>
            <a:off x="6712707" y="1226061"/>
            <a:ext cx="1231067" cy="882989"/>
            <a:chOff x="4403614" y="1201626"/>
            <a:chExt cx="1728923" cy="115499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5E0DB90A-6CDF-C447-D26A-5F7611274883}"/>
                </a:ext>
              </a:extLst>
            </p:cNvPr>
            <p:cNvGrpSpPr/>
            <p:nvPr/>
          </p:nvGrpSpPr>
          <p:grpSpPr>
            <a:xfrm>
              <a:off x="5322423" y="1711333"/>
              <a:ext cx="810114" cy="606389"/>
              <a:chOff x="8627125" y="5593026"/>
              <a:chExt cx="658348" cy="551393"/>
            </a:xfrm>
          </p:grpSpPr>
          <p:sp>
            <p:nvSpPr>
              <p:cNvPr id="42" name="TextBox 15">
                <a:extLst>
                  <a:ext uri="{FF2B5EF4-FFF2-40B4-BE49-F238E27FC236}">
                    <a16:creationId xmlns:a16="http://schemas.microsoft.com/office/drawing/2014/main" id="{50956BA8-2C84-3E23-AFFD-D73F95CEF4AD}"/>
                  </a:ext>
                </a:extLst>
              </p:cNvPr>
              <p:cNvSpPr txBox="1"/>
              <p:nvPr/>
            </p:nvSpPr>
            <p:spPr>
              <a:xfrm flipH="1">
                <a:off x="8627125" y="5593026"/>
                <a:ext cx="583984" cy="256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SATB1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16">
                <a:extLst>
                  <a:ext uri="{FF2B5EF4-FFF2-40B4-BE49-F238E27FC236}">
                    <a16:creationId xmlns:a16="http://schemas.microsoft.com/office/drawing/2014/main" id="{34C9508E-648B-1491-86B9-02BFD69BFF29}"/>
                  </a:ext>
                </a:extLst>
              </p:cNvPr>
              <p:cNvSpPr txBox="1"/>
              <p:nvPr/>
            </p:nvSpPr>
            <p:spPr>
              <a:xfrm flipH="1">
                <a:off x="8627125" y="5888165"/>
                <a:ext cx="658348" cy="256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β-actin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93EA567-AC14-1669-AC8E-4248B26A4FC3}"/>
                </a:ext>
              </a:extLst>
            </p:cNvPr>
            <p:cNvSpPr txBox="1"/>
            <p:nvPr/>
          </p:nvSpPr>
          <p:spPr>
            <a:xfrm rot="19310020" flipH="1">
              <a:off x="4435083" y="1201626"/>
              <a:ext cx="1191841" cy="28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Unstimulation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18118F1-EA50-2CFA-786B-DD13CBC3661B}"/>
                </a:ext>
              </a:extLst>
            </p:cNvPr>
            <p:cNvSpPr txBox="1"/>
            <p:nvPr/>
          </p:nvSpPr>
          <p:spPr>
            <a:xfrm rot="19310020" flipH="1">
              <a:off x="4946744" y="1223607"/>
              <a:ext cx="1115457" cy="28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+CD3/CD28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BE2669C7-301A-F6BF-EFF5-B5EE5EECB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7" t="46492" r="58294" b="46232"/>
            <a:stretch>
              <a:fillRect/>
            </a:stretch>
          </p:blipFill>
          <p:spPr>
            <a:xfrm>
              <a:off x="4403614" y="2043425"/>
              <a:ext cx="984249" cy="31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751693B-F64D-EF09-EBE2-6B135675F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7" t="52047" r="61722" b="43024"/>
            <a:stretch>
              <a:fillRect/>
            </a:stretch>
          </p:blipFill>
          <p:spPr>
            <a:xfrm>
              <a:off x="4403614" y="1687685"/>
              <a:ext cx="984248" cy="313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FB41A9F-EE53-55D3-6C8E-60E4D4A7D5EC}"/>
              </a:ext>
            </a:extLst>
          </p:cNvPr>
          <p:cNvSpPr txBox="1"/>
          <p:nvPr/>
        </p:nvSpPr>
        <p:spPr>
          <a:xfrm>
            <a:off x="6247557" y="450814"/>
            <a:ext cx="219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In article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5312FE-5059-BF96-3358-9EAB0ACEB840}"/>
              </a:ext>
            </a:extLst>
          </p:cNvPr>
          <p:cNvSpPr txBox="1"/>
          <p:nvPr/>
        </p:nvSpPr>
        <p:spPr>
          <a:xfrm>
            <a:off x="1990140" y="3597307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A9769FED-B9D9-8FD0-CC5D-B0C3DB12E7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4" t="44512" r="17561" b="38625"/>
          <a:stretch/>
        </p:blipFill>
        <p:spPr>
          <a:xfrm>
            <a:off x="1746717" y="2356186"/>
            <a:ext cx="3464244" cy="7501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72ADA7A-32DE-829C-B278-41AC004D66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9" t="43881" r="14120" b="36812"/>
          <a:stretch/>
        </p:blipFill>
        <p:spPr>
          <a:xfrm>
            <a:off x="1706476" y="1488147"/>
            <a:ext cx="3717554" cy="79034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E03DCE1-6E03-DCF5-BCD2-C6CF01DEDABD}"/>
              </a:ext>
            </a:extLst>
          </p:cNvPr>
          <p:cNvSpPr txBox="1"/>
          <p:nvPr/>
        </p:nvSpPr>
        <p:spPr>
          <a:xfrm rot="18600000">
            <a:off x="2183505" y="1238790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Unstimulation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1F7E0A6-DBBB-9CFE-AC76-CE3DA92827FA}"/>
              </a:ext>
            </a:extLst>
          </p:cNvPr>
          <p:cNvSpPr txBox="1"/>
          <p:nvPr/>
        </p:nvSpPr>
        <p:spPr>
          <a:xfrm rot="18600000">
            <a:off x="2574509" y="1234326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+CD3/CD28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4C36E28-8799-33F4-E13B-0B958A41CFE9}"/>
              </a:ext>
            </a:extLst>
          </p:cNvPr>
          <p:cNvSpPr txBox="1"/>
          <p:nvPr/>
        </p:nvSpPr>
        <p:spPr>
          <a:xfrm>
            <a:off x="642045" y="2532225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actin (42)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AD6D15C-F0A3-962D-2953-9ECE32491C56}"/>
              </a:ext>
            </a:extLst>
          </p:cNvPr>
          <p:cNvSpPr txBox="1"/>
          <p:nvPr/>
        </p:nvSpPr>
        <p:spPr>
          <a:xfrm>
            <a:off x="672694" y="1810367"/>
            <a:ext cx="9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SATB1(86)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65D5A02-3321-13BB-D024-1E1BF0AB0927}"/>
              </a:ext>
            </a:extLst>
          </p:cNvPr>
          <p:cNvSpPr txBox="1"/>
          <p:nvPr/>
        </p:nvSpPr>
        <p:spPr>
          <a:xfrm>
            <a:off x="1582151" y="195972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6A710D-9C26-B8E2-35A8-D46F55496ED1}"/>
              </a:ext>
            </a:extLst>
          </p:cNvPr>
          <p:cNvSpPr txBox="1"/>
          <p:nvPr/>
        </p:nvSpPr>
        <p:spPr>
          <a:xfrm>
            <a:off x="1497191" y="173495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0EDA62-6057-C29E-366A-CACDF96892FB}"/>
              </a:ext>
            </a:extLst>
          </p:cNvPr>
          <p:cNvSpPr txBox="1"/>
          <p:nvPr/>
        </p:nvSpPr>
        <p:spPr>
          <a:xfrm>
            <a:off x="1582151" y="265412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689E480-25DA-4FA5-BE11-33207B8DA86E}"/>
              </a:ext>
            </a:extLst>
          </p:cNvPr>
          <p:cNvSpPr txBox="1"/>
          <p:nvPr/>
        </p:nvSpPr>
        <p:spPr>
          <a:xfrm>
            <a:off x="1935110" y="1529057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D0DD20F-AE2E-7C95-07DD-5BA23DB2B427}"/>
              </a:ext>
            </a:extLst>
          </p:cNvPr>
          <p:cNvCxnSpPr>
            <a:cxnSpLocks/>
          </p:cNvCxnSpPr>
          <p:nvPr/>
        </p:nvCxnSpPr>
        <p:spPr>
          <a:xfrm>
            <a:off x="1892274" y="2071610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D9F0F77-B067-5B51-6E95-64387A090EE1}"/>
              </a:ext>
            </a:extLst>
          </p:cNvPr>
          <p:cNvCxnSpPr>
            <a:cxnSpLocks/>
          </p:cNvCxnSpPr>
          <p:nvPr/>
        </p:nvCxnSpPr>
        <p:spPr>
          <a:xfrm>
            <a:off x="1892274" y="1856191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37CCFEB-0CEB-9C82-2E49-55E48F174C05}"/>
              </a:ext>
            </a:extLst>
          </p:cNvPr>
          <p:cNvCxnSpPr>
            <a:cxnSpLocks/>
          </p:cNvCxnSpPr>
          <p:nvPr/>
        </p:nvCxnSpPr>
        <p:spPr>
          <a:xfrm>
            <a:off x="1892274" y="2796741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B982617D-9C98-8DB8-D6E1-717841D081E7}"/>
              </a:ext>
            </a:extLst>
          </p:cNvPr>
          <p:cNvCxnSpPr>
            <a:cxnSpLocks/>
          </p:cNvCxnSpPr>
          <p:nvPr/>
        </p:nvCxnSpPr>
        <p:spPr>
          <a:xfrm>
            <a:off x="1892767" y="4047718"/>
            <a:ext cx="1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A9D69541-0BA9-7B4D-0946-F710BF4870EF}"/>
              </a:ext>
            </a:extLst>
          </p:cNvPr>
          <p:cNvSpPr/>
          <p:nvPr/>
        </p:nvSpPr>
        <p:spPr>
          <a:xfrm>
            <a:off x="2295357" y="1802941"/>
            <a:ext cx="716783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57BE980-DCD6-9F5A-6AFF-A17897C343C0}"/>
              </a:ext>
            </a:extLst>
          </p:cNvPr>
          <p:cNvSpPr/>
          <p:nvPr/>
        </p:nvSpPr>
        <p:spPr>
          <a:xfrm>
            <a:off x="2295357" y="2557429"/>
            <a:ext cx="716783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589D798-6FF5-2E59-D2EE-93183E630FC6}"/>
              </a:ext>
            </a:extLst>
          </p:cNvPr>
          <p:cNvSpPr/>
          <p:nvPr/>
        </p:nvSpPr>
        <p:spPr>
          <a:xfrm>
            <a:off x="2413654" y="4006729"/>
            <a:ext cx="873530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0E23B34-54EE-9975-3FE4-C6FBD30DA24A}"/>
              </a:ext>
            </a:extLst>
          </p:cNvPr>
          <p:cNvSpPr/>
          <p:nvPr/>
        </p:nvSpPr>
        <p:spPr>
          <a:xfrm>
            <a:off x="2441709" y="4739378"/>
            <a:ext cx="881936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CA0667F-C117-4959-5430-D9471BE4A388}"/>
              </a:ext>
            </a:extLst>
          </p:cNvPr>
          <p:cNvSpPr txBox="1"/>
          <p:nvPr/>
        </p:nvSpPr>
        <p:spPr>
          <a:xfrm>
            <a:off x="2145552" y="2830826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1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6E61079-784B-73D3-34A5-07F831D9A535}"/>
              </a:ext>
            </a:extLst>
          </p:cNvPr>
          <p:cNvSpPr txBox="1"/>
          <p:nvPr/>
        </p:nvSpPr>
        <p:spPr>
          <a:xfrm>
            <a:off x="2305634" y="5100726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2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AC71AC0-86BF-D3BF-1E33-58CE5C2675DA}"/>
              </a:ext>
            </a:extLst>
          </p:cNvPr>
          <p:cNvSpPr txBox="1"/>
          <p:nvPr/>
        </p:nvSpPr>
        <p:spPr>
          <a:xfrm>
            <a:off x="3258369" y="5100726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3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762D005E-6674-65EE-7624-41572BF2A9DD}"/>
              </a:ext>
            </a:extLst>
          </p:cNvPr>
          <p:cNvSpPr txBox="1"/>
          <p:nvPr/>
        </p:nvSpPr>
        <p:spPr>
          <a:xfrm>
            <a:off x="4211104" y="5100726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4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2E01C202-01F2-9B7A-807F-C2F86F4CE0B1}"/>
              </a:ext>
            </a:extLst>
          </p:cNvPr>
          <p:cNvSpPr txBox="1"/>
          <p:nvPr/>
        </p:nvSpPr>
        <p:spPr>
          <a:xfrm>
            <a:off x="6078540" y="748263"/>
            <a:ext cx="2499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data was from 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1</a:t>
            </a:r>
            <a:endParaRPr lang="zh-CN" alt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9FC7AF7-23A2-42E3-C6B2-36C947DC26C9}"/>
              </a:ext>
            </a:extLst>
          </p:cNvPr>
          <p:cNvSpPr/>
          <p:nvPr/>
        </p:nvSpPr>
        <p:spPr>
          <a:xfrm>
            <a:off x="3310812" y="4016035"/>
            <a:ext cx="873530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889AFA3D-A02A-F3E8-21E8-5F351C0C93E9}"/>
              </a:ext>
            </a:extLst>
          </p:cNvPr>
          <p:cNvSpPr/>
          <p:nvPr/>
        </p:nvSpPr>
        <p:spPr>
          <a:xfrm>
            <a:off x="4226511" y="4016035"/>
            <a:ext cx="873530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0B1FC22B-B357-4508-221E-61AADEEB8D16}"/>
              </a:ext>
            </a:extLst>
          </p:cNvPr>
          <p:cNvSpPr/>
          <p:nvPr/>
        </p:nvSpPr>
        <p:spPr>
          <a:xfrm>
            <a:off x="3368032" y="4739378"/>
            <a:ext cx="830617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A765CC28-8517-39DF-0573-AEB721C6A2D5}"/>
              </a:ext>
            </a:extLst>
          </p:cNvPr>
          <p:cNvSpPr/>
          <p:nvPr/>
        </p:nvSpPr>
        <p:spPr>
          <a:xfrm>
            <a:off x="4242284" y="4734554"/>
            <a:ext cx="881936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4B3795DA-239A-3FE6-A961-A740FC80566E}"/>
              </a:ext>
            </a:extLst>
          </p:cNvPr>
          <p:cNvCxnSpPr>
            <a:cxnSpLocks/>
          </p:cNvCxnSpPr>
          <p:nvPr/>
        </p:nvCxnSpPr>
        <p:spPr>
          <a:xfrm>
            <a:off x="1892767" y="4376851"/>
            <a:ext cx="1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01216871-D33D-201E-883E-021ED0F2ADC4}"/>
              </a:ext>
            </a:extLst>
          </p:cNvPr>
          <p:cNvCxnSpPr>
            <a:cxnSpLocks/>
          </p:cNvCxnSpPr>
          <p:nvPr/>
        </p:nvCxnSpPr>
        <p:spPr>
          <a:xfrm>
            <a:off x="1892767" y="4702317"/>
            <a:ext cx="1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1E2BCB3B-C9B3-52BC-BDFA-92ACC463FD4B}"/>
              </a:ext>
            </a:extLst>
          </p:cNvPr>
          <p:cNvCxnSpPr>
            <a:cxnSpLocks/>
          </p:cNvCxnSpPr>
          <p:nvPr/>
        </p:nvCxnSpPr>
        <p:spPr>
          <a:xfrm>
            <a:off x="1892767" y="4895851"/>
            <a:ext cx="1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8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688C049-C562-919E-0373-B03682970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63" t="44774" r="32863" b="39913"/>
          <a:stretch/>
        </p:blipFill>
        <p:spPr>
          <a:xfrm flipH="1">
            <a:off x="1355538" y="2182261"/>
            <a:ext cx="2384120" cy="6703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B38779A-28BA-4BB2-41A0-0A2A284D5B02}"/>
              </a:ext>
            </a:extLst>
          </p:cNvPr>
          <p:cNvSpPr txBox="1"/>
          <p:nvPr/>
        </p:nvSpPr>
        <p:spPr>
          <a:xfrm rot="18600000">
            <a:off x="2916075" y="1036161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SATB1-CAR-T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ED4799-956C-1122-616C-3C071A57A858}"/>
              </a:ext>
            </a:extLst>
          </p:cNvPr>
          <p:cNvSpPr txBox="1"/>
          <p:nvPr/>
        </p:nvSpPr>
        <p:spPr>
          <a:xfrm rot="18600000">
            <a:off x="2507084" y="120746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CAR-T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EC7F31-BE14-8623-79C8-37363E9C0551}"/>
              </a:ext>
            </a:extLst>
          </p:cNvPr>
          <p:cNvSpPr txBox="1"/>
          <p:nvPr/>
        </p:nvSpPr>
        <p:spPr>
          <a:xfrm>
            <a:off x="462289" y="2326059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actin (42)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F4F8552-3414-D213-B262-5F1791351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34332" r="25061" b="51847"/>
          <a:stretch/>
        </p:blipFill>
        <p:spPr>
          <a:xfrm flipH="1">
            <a:off x="1360310" y="1491391"/>
            <a:ext cx="2384121" cy="64358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856F9EE-4FAB-907F-2A97-4E6443AAB9E1}"/>
              </a:ext>
            </a:extLst>
          </p:cNvPr>
          <p:cNvSpPr txBox="1"/>
          <p:nvPr/>
        </p:nvSpPr>
        <p:spPr>
          <a:xfrm>
            <a:off x="492938" y="1606481"/>
            <a:ext cx="9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SATB1(86)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11E11C1-08BD-3DDF-B76E-32A4E1689E30}"/>
              </a:ext>
            </a:extLst>
          </p:cNvPr>
          <p:cNvSpPr txBox="1"/>
          <p:nvPr/>
        </p:nvSpPr>
        <p:spPr>
          <a:xfrm>
            <a:off x="5470" y="58370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2B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58F6842-5801-4365-EF8A-ABDAECB07D1D}"/>
              </a:ext>
            </a:extLst>
          </p:cNvPr>
          <p:cNvSpPr txBox="1"/>
          <p:nvPr/>
        </p:nvSpPr>
        <p:spPr>
          <a:xfrm>
            <a:off x="1584424" y="235764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CA501F7-690A-8BDF-B522-E27BA915AD80}"/>
              </a:ext>
            </a:extLst>
          </p:cNvPr>
          <p:cNvSpPr txBox="1"/>
          <p:nvPr/>
        </p:nvSpPr>
        <p:spPr>
          <a:xfrm>
            <a:off x="1584424" y="21621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B96DBCC-373E-935C-8F73-419CEAF6B99F}"/>
              </a:ext>
            </a:extLst>
          </p:cNvPr>
          <p:cNvSpPr txBox="1"/>
          <p:nvPr/>
        </p:nvSpPr>
        <p:spPr>
          <a:xfrm>
            <a:off x="1584424" y="169010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098571-4045-A6C0-8E3F-3305D92C6B3B}"/>
              </a:ext>
            </a:extLst>
          </p:cNvPr>
          <p:cNvSpPr txBox="1"/>
          <p:nvPr/>
        </p:nvSpPr>
        <p:spPr>
          <a:xfrm>
            <a:off x="639729" y="465992"/>
            <a:ext cx="219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raw  membrane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DCBAA25-A9A1-2506-2726-06CBB812B660}"/>
              </a:ext>
            </a:extLst>
          </p:cNvPr>
          <p:cNvSpPr txBox="1"/>
          <p:nvPr/>
        </p:nvSpPr>
        <p:spPr>
          <a:xfrm>
            <a:off x="5622786" y="465992"/>
            <a:ext cx="219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In article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F83A98C-CB59-1959-C192-C3FB24931FAE}"/>
              </a:ext>
            </a:extLst>
          </p:cNvPr>
          <p:cNvGrpSpPr/>
          <p:nvPr/>
        </p:nvGrpSpPr>
        <p:grpSpPr>
          <a:xfrm>
            <a:off x="6039748" y="1370696"/>
            <a:ext cx="1519828" cy="884976"/>
            <a:chOff x="7880667" y="5294754"/>
            <a:chExt cx="1404806" cy="89361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A7305B9-9876-4871-7D90-C69D02539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7" t="46154" r="51282" b="44848"/>
            <a:stretch>
              <a:fillRect/>
            </a:stretch>
          </p:blipFill>
          <p:spPr>
            <a:xfrm flipH="1">
              <a:off x="7880667" y="5920675"/>
              <a:ext cx="791152" cy="267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63ED523-E32A-3C3F-5EEA-18E6A41C4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9" t="35383" r="43953" b="58186"/>
            <a:stretch>
              <a:fillRect/>
            </a:stretch>
          </p:blipFill>
          <p:spPr>
            <a:xfrm flipH="1">
              <a:off x="7880667" y="5614595"/>
              <a:ext cx="791152" cy="267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73D22D88-EE1C-C88B-55FB-1A63AF1FAE20}"/>
                </a:ext>
              </a:extLst>
            </p:cNvPr>
            <p:cNvSpPr txBox="1"/>
            <p:nvPr/>
          </p:nvSpPr>
          <p:spPr>
            <a:xfrm rot="19320000" flipH="1">
              <a:off x="8302418" y="5294754"/>
              <a:ext cx="666446" cy="21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800" kern="0" dirty="0"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SATB1-CAR-T</a:t>
              </a:r>
              <a:endParaRPr lang="zh-CN" altLang="en-US" sz="800" kern="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id="{3306DF16-752D-C579-0C9D-325C6D87123C}"/>
                </a:ext>
              </a:extLst>
            </p:cNvPr>
            <p:cNvSpPr txBox="1"/>
            <p:nvPr/>
          </p:nvSpPr>
          <p:spPr>
            <a:xfrm rot="19320000" flipH="1">
              <a:off x="7942391" y="5388974"/>
              <a:ext cx="386270" cy="21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kern="0" dirty="0"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CAR-T</a:t>
              </a:r>
              <a:endParaRPr lang="zh-CN" altLang="en-US" sz="800" kern="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040DA543-DA88-2192-934D-ABB3E66B11A5}"/>
                </a:ext>
              </a:extLst>
            </p:cNvPr>
            <p:cNvSpPr txBox="1"/>
            <p:nvPr/>
          </p:nvSpPr>
          <p:spPr>
            <a:xfrm flipH="1">
              <a:off x="8627125" y="5626395"/>
              <a:ext cx="421657" cy="19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800" dirty="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SATB1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0B351A44-8354-811B-2A5A-2CBE69A9D4AE}"/>
                </a:ext>
              </a:extLst>
            </p:cNvPr>
            <p:cNvSpPr txBox="1"/>
            <p:nvPr/>
          </p:nvSpPr>
          <p:spPr>
            <a:xfrm flipH="1">
              <a:off x="8627125" y="5920675"/>
              <a:ext cx="658348" cy="19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β-actin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D465FC9-DA96-BC88-C78B-6046ED0AF8A2}"/>
              </a:ext>
            </a:extLst>
          </p:cNvPr>
          <p:cNvCxnSpPr/>
          <p:nvPr/>
        </p:nvCxnSpPr>
        <p:spPr>
          <a:xfrm>
            <a:off x="1841872" y="1840823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50A52CA-3AB7-BB40-C7B0-F36D63DB52B3}"/>
              </a:ext>
            </a:extLst>
          </p:cNvPr>
          <p:cNvCxnSpPr>
            <a:cxnSpLocks/>
          </p:cNvCxnSpPr>
          <p:nvPr/>
        </p:nvCxnSpPr>
        <p:spPr>
          <a:xfrm>
            <a:off x="1863644" y="2278811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2B4FCCB-0334-2E3B-269C-625291D4659D}"/>
              </a:ext>
            </a:extLst>
          </p:cNvPr>
          <p:cNvCxnSpPr>
            <a:cxnSpLocks/>
          </p:cNvCxnSpPr>
          <p:nvPr/>
        </p:nvCxnSpPr>
        <p:spPr>
          <a:xfrm>
            <a:off x="1863644" y="2492683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A609C43D-BF76-AE8C-D0CE-42779EB8682C}"/>
              </a:ext>
            </a:extLst>
          </p:cNvPr>
          <p:cNvSpPr txBox="1"/>
          <p:nvPr/>
        </p:nvSpPr>
        <p:spPr>
          <a:xfrm>
            <a:off x="1939008" y="132754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EEF58D8-7C8A-605E-FE2E-99CE39DBC398}"/>
              </a:ext>
            </a:extLst>
          </p:cNvPr>
          <p:cNvSpPr/>
          <p:nvPr/>
        </p:nvSpPr>
        <p:spPr>
          <a:xfrm>
            <a:off x="2482349" y="1570095"/>
            <a:ext cx="912491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16D66CE-D029-37EF-8D3C-018049459EA1}"/>
              </a:ext>
            </a:extLst>
          </p:cNvPr>
          <p:cNvSpPr/>
          <p:nvPr/>
        </p:nvSpPr>
        <p:spPr>
          <a:xfrm>
            <a:off x="2441052" y="2304971"/>
            <a:ext cx="1016762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1102587F-2DBC-F0B5-5BCF-79124A166F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4" t="44512" r="17561" b="38625"/>
          <a:stretch/>
        </p:blipFill>
        <p:spPr>
          <a:xfrm>
            <a:off x="1436246" y="4322569"/>
            <a:ext cx="3464244" cy="75011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F503C516-E5F6-7ED8-09A2-72B96C035F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9" t="45156" r="14120" b="36812"/>
          <a:stretch/>
        </p:blipFill>
        <p:spPr>
          <a:xfrm>
            <a:off x="1396005" y="3506726"/>
            <a:ext cx="3717554" cy="73814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DC047FC6-3CE9-1398-18FB-098317D5D6B0}"/>
              </a:ext>
            </a:extLst>
          </p:cNvPr>
          <p:cNvSpPr txBox="1"/>
          <p:nvPr/>
        </p:nvSpPr>
        <p:spPr>
          <a:xfrm>
            <a:off x="446834" y="4498608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actin (42)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15543ED-3AF2-15DE-270C-E5AE8C795206}"/>
              </a:ext>
            </a:extLst>
          </p:cNvPr>
          <p:cNvSpPr txBox="1"/>
          <p:nvPr/>
        </p:nvSpPr>
        <p:spPr>
          <a:xfrm>
            <a:off x="477483" y="3776750"/>
            <a:ext cx="9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SATB1(86)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1E5730F-1A54-6D24-3F66-5AC1ABFA667E}"/>
              </a:ext>
            </a:extLst>
          </p:cNvPr>
          <p:cNvSpPr txBox="1"/>
          <p:nvPr/>
        </p:nvSpPr>
        <p:spPr>
          <a:xfrm>
            <a:off x="1282768" y="392611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0E090D7-1A48-5C30-7F35-B1CE4FA01900}"/>
              </a:ext>
            </a:extLst>
          </p:cNvPr>
          <p:cNvSpPr txBox="1"/>
          <p:nvPr/>
        </p:nvSpPr>
        <p:spPr>
          <a:xfrm>
            <a:off x="1214135" y="370134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F49C922-9520-B4E9-1226-69D916980631}"/>
              </a:ext>
            </a:extLst>
          </p:cNvPr>
          <p:cNvSpPr txBox="1"/>
          <p:nvPr/>
        </p:nvSpPr>
        <p:spPr>
          <a:xfrm>
            <a:off x="1356204" y="462050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4C6A298-5693-FA6A-A216-914C2B119EE2}"/>
              </a:ext>
            </a:extLst>
          </p:cNvPr>
          <p:cNvSpPr txBox="1"/>
          <p:nvPr/>
        </p:nvSpPr>
        <p:spPr>
          <a:xfrm>
            <a:off x="1624639" y="349544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1D160A1B-1F4E-6B3F-9EDD-48AEB15CA6CF}"/>
              </a:ext>
            </a:extLst>
          </p:cNvPr>
          <p:cNvCxnSpPr/>
          <p:nvPr/>
        </p:nvCxnSpPr>
        <p:spPr>
          <a:xfrm>
            <a:off x="1575392" y="4037993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4DFC9FC-FBF1-3411-C355-425B1987FD5F}"/>
              </a:ext>
            </a:extLst>
          </p:cNvPr>
          <p:cNvCxnSpPr/>
          <p:nvPr/>
        </p:nvCxnSpPr>
        <p:spPr>
          <a:xfrm>
            <a:off x="1569821" y="3822574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D524E45-39C1-1F3B-BBBC-BC9B9EF6BA79}"/>
              </a:ext>
            </a:extLst>
          </p:cNvPr>
          <p:cNvCxnSpPr/>
          <p:nvPr/>
        </p:nvCxnSpPr>
        <p:spPr>
          <a:xfrm>
            <a:off x="1620223" y="4763124"/>
            <a:ext cx="191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FCC875C1-95C9-6DB4-7341-5CDB0E56897B}"/>
              </a:ext>
            </a:extLst>
          </p:cNvPr>
          <p:cNvSpPr/>
          <p:nvPr/>
        </p:nvSpPr>
        <p:spPr>
          <a:xfrm>
            <a:off x="2717767" y="3776167"/>
            <a:ext cx="716783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E624421-86FD-D216-2A3B-2D775328F060}"/>
              </a:ext>
            </a:extLst>
          </p:cNvPr>
          <p:cNvSpPr/>
          <p:nvPr/>
        </p:nvSpPr>
        <p:spPr>
          <a:xfrm>
            <a:off x="2717766" y="4452293"/>
            <a:ext cx="752995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A5AE527-1242-7B2B-E323-C079E32D0773}"/>
              </a:ext>
            </a:extLst>
          </p:cNvPr>
          <p:cNvSpPr txBox="1"/>
          <p:nvPr/>
        </p:nvSpPr>
        <p:spPr>
          <a:xfrm>
            <a:off x="2441052" y="2571836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1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9F1D9D9-5C4B-F830-0F0F-6A5A9C5108B4}"/>
              </a:ext>
            </a:extLst>
          </p:cNvPr>
          <p:cNvSpPr/>
          <p:nvPr/>
        </p:nvSpPr>
        <p:spPr>
          <a:xfrm>
            <a:off x="3470761" y="3775402"/>
            <a:ext cx="716783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29A23BB-4823-52E6-2219-9FAF91FAB0C7}"/>
              </a:ext>
            </a:extLst>
          </p:cNvPr>
          <p:cNvSpPr/>
          <p:nvPr/>
        </p:nvSpPr>
        <p:spPr>
          <a:xfrm>
            <a:off x="3497086" y="4436075"/>
            <a:ext cx="752995" cy="278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B7E200C-16B6-4339-8F4D-FB51E5AC4F42}"/>
              </a:ext>
            </a:extLst>
          </p:cNvPr>
          <p:cNvSpPr txBox="1"/>
          <p:nvPr/>
        </p:nvSpPr>
        <p:spPr>
          <a:xfrm rot="18600000">
            <a:off x="2631277" y="3177736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SATB1-CAR-T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B3D2B02-39E1-A9DE-AAE8-9B40CD1D57CE}"/>
              </a:ext>
            </a:extLst>
          </p:cNvPr>
          <p:cNvSpPr txBox="1"/>
          <p:nvPr/>
        </p:nvSpPr>
        <p:spPr>
          <a:xfrm rot="18600000">
            <a:off x="3379745" y="3177736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SATB1-CAR-T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2C330B8-E1C0-BECC-E497-C2C6B24A009E}"/>
              </a:ext>
            </a:extLst>
          </p:cNvPr>
          <p:cNvSpPr txBox="1"/>
          <p:nvPr/>
        </p:nvSpPr>
        <p:spPr>
          <a:xfrm rot="18600000">
            <a:off x="3827058" y="3349037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CAR-T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B74D3CA-3479-0770-D99C-CF5902CEFA62}"/>
              </a:ext>
            </a:extLst>
          </p:cNvPr>
          <p:cNvSpPr txBox="1"/>
          <p:nvPr/>
        </p:nvSpPr>
        <p:spPr>
          <a:xfrm rot="18600000">
            <a:off x="3077401" y="3349037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CAR-T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3A8587A-08ED-7E72-FA39-8DA7D0C234C8}"/>
              </a:ext>
            </a:extLst>
          </p:cNvPr>
          <p:cNvSpPr txBox="1"/>
          <p:nvPr/>
        </p:nvSpPr>
        <p:spPr>
          <a:xfrm>
            <a:off x="5520370" y="856748"/>
            <a:ext cx="2465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data was from 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1</a:t>
            </a:r>
            <a:endParaRPr lang="zh-CN" alt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56264A4-45FD-5047-D895-57ABF8697053}"/>
              </a:ext>
            </a:extLst>
          </p:cNvPr>
          <p:cNvSpPr txBox="1"/>
          <p:nvPr/>
        </p:nvSpPr>
        <p:spPr>
          <a:xfrm>
            <a:off x="2561659" y="4759269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2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A810869-F1C1-AA20-CFFF-5E5D0A5B7C6F}"/>
              </a:ext>
            </a:extLst>
          </p:cNvPr>
          <p:cNvSpPr txBox="1"/>
          <p:nvPr/>
        </p:nvSpPr>
        <p:spPr>
          <a:xfrm>
            <a:off x="3510939" y="4763124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3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0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</TotalTime>
  <Words>123</Words>
  <Application>Microsoft Office PowerPoint</Application>
  <PresentationFormat>全屏显示(4:3)</PresentationFormat>
  <Paragraphs>63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鑫屹 毕</dc:creator>
  <cp:lastModifiedBy>lin zhang</cp:lastModifiedBy>
  <cp:revision>15</cp:revision>
  <dcterms:created xsi:type="dcterms:W3CDTF">2023-09-01T09:24:15Z</dcterms:created>
  <dcterms:modified xsi:type="dcterms:W3CDTF">2025-05-23T02:25:56Z</dcterms:modified>
</cp:coreProperties>
</file>