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7610138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447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57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7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5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2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4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06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4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5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6CC00-95AA-41EC-99DE-4C77A456F8D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586B7-19CE-46C5-B8C6-309DEF8C8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18" Type="http://schemas.openxmlformats.org/officeDocument/2006/relationships/image" Target="../media/image16.tiff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tiff"/><Relationship Id="rId2" Type="http://schemas.openxmlformats.org/officeDocument/2006/relationships/image" Target="../media/image1.png"/><Relationship Id="rId16" Type="http://schemas.openxmlformats.org/officeDocument/2006/relationships/image" Target="../media/image14.tiff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emf"/><Relationship Id="rId10" Type="http://schemas.openxmlformats.org/officeDocument/2006/relationships/image" Target="../media/image9.png"/><Relationship Id="rId19" Type="http://schemas.openxmlformats.org/officeDocument/2006/relationships/image" Target="../media/image17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591906DC-C9C2-049A-3CBC-A8699C1B8920}"/>
              </a:ext>
            </a:extLst>
          </p:cNvPr>
          <p:cNvGrpSpPr/>
          <p:nvPr/>
        </p:nvGrpSpPr>
        <p:grpSpPr>
          <a:xfrm>
            <a:off x="631378" y="670330"/>
            <a:ext cx="15096468" cy="6822745"/>
            <a:chOff x="631378" y="670330"/>
            <a:chExt cx="15096468" cy="6822745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763EBC3-2C90-2D40-6276-54D3789AFD1F}"/>
                </a:ext>
              </a:extLst>
            </p:cNvPr>
            <p:cNvGrpSpPr/>
            <p:nvPr/>
          </p:nvGrpSpPr>
          <p:grpSpPr>
            <a:xfrm>
              <a:off x="631378" y="670330"/>
              <a:ext cx="15096468" cy="6822745"/>
              <a:chOff x="608518" y="670330"/>
              <a:chExt cx="15096468" cy="6822745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1D8B0FF2-0309-96D8-31D0-3E6CE676CF7B}"/>
                  </a:ext>
                </a:extLst>
              </p:cNvPr>
              <p:cNvGrpSpPr/>
              <p:nvPr/>
            </p:nvGrpSpPr>
            <p:grpSpPr>
              <a:xfrm>
                <a:off x="608518" y="670330"/>
                <a:ext cx="15096468" cy="6822745"/>
                <a:chOff x="608518" y="670330"/>
                <a:chExt cx="15096468" cy="682274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8BEDA690-FE65-13F2-2069-FCE80EEC4455}"/>
                    </a:ext>
                  </a:extLst>
                </p:cNvPr>
                <p:cNvGrpSpPr/>
                <p:nvPr/>
              </p:nvGrpSpPr>
              <p:grpSpPr>
                <a:xfrm>
                  <a:off x="7888382" y="2803226"/>
                  <a:ext cx="3359696" cy="1270113"/>
                  <a:chOff x="0" y="863109"/>
                  <a:chExt cx="3010476" cy="1211691"/>
                </a:xfrm>
              </p:grpSpPr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6375D0DE-CE58-D298-32E9-7B993AD0F3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863109"/>
                    <a:ext cx="1000664" cy="1193528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>
                    <a:extLst>
                      <a:ext uri="{FF2B5EF4-FFF2-40B4-BE49-F238E27FC236}">
                        <a16:creationId xmlns:a16="http://schemas.microsoft.com/office/drawing/2014/main" id="{5C12C1FD-3A82-D71F-6C95-1C7343F82A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0664" y="863110"/>
                    <a:ext cx="1009148" cy="1193528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21">
                    <a:extLst>
                      <a:ext uri="{FF2B5EF4-FFF2-40B4-BE49-F238E27FC236}">
                        <a16:creationId xmlns:a16="http://schemas.microsoft.com/office/drawing/2014/main" id="{9D0835DA-DA74-3F86-D0E7-A8EE84801D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01328" y="863109"/>
                    <a:ext cx="1009148" cy="121169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8F2B7344-29A5-4951-BF1E-6656EB941B25}"/>
                    </a:ext>
                  </a:extLst>
                </p:cNvPr>
                <p:cNvSpPr txBox="1"/>
                <p:nvPr/>
              </p:nvSpPr>
              <p:spPr>
                <a:xfrm>
                  <a:off x="608518" y="670330"/>
                  <a:ext cx="92537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0" dirty="0">
                      <a:solidFill>
                        <a:srgbClr val="40404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Multiscale Crack Modeling and Methodology Flowchart for </a:t>
                  </a:r>
                  <a:r>
                    <a:rPr lang="en-US" altLang="zh-CN" b="1" i="0" dirty="0" err="1">
                      <a:solidFill>
                        <a:srgbClr val="40404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Al₄Cu</a:t>
                  </a:r>
                  <a:r>
                    <a:rPr lang="en-US" altLang="zh-CN" b="1" i="0" dirty="0">
                      <a:solidFill>
                        <a:srgbClr val="40404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₉ Impact-Welded Alloy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2E25BA18-2012-E7F3-330E-3A8A4D35F9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09378" y="2731573"/>
                  <a:ext cx="1683943" cy="1510468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6ADA6C33-F3B3-93B3-DDAB-AE1E4EBBDB8F}"/>
                    </a:ext>
                  </a:extLst>
                </p:cNvPr>
                <p:cNvSpPr/>
                <p:nvPr/>
              </p:nvSpPr>
              <p:spPr>
                <a:xfrm>
                  <a:off x="608518" y="1079166"/>
                  <a:ext cx="7105017" cy="316059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1CEF0255-C8A8-537A-5794-48754316CEBE}"/>
                    </a:ext>
                  </a:extLst>
                </p:cNvPr>
                <p:cNvSpPr txBox="1"/>
                <p:nvPr/>
              </p:nvSpPr>
              <p:spPr>
                <a:xfrm>
                  <a:off x="608519" y="1079164"/>
                  <a:ext cx="7105016" cy="3667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Background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3CAC8FFA-B0E7-10CA-39E1-BB3D8DEA1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045" y="1492208"/>
                  <a:ext cx="4661101" cy="2062819"/>
                </a:xfrm>
                <a:prstGeom prst="rect">
                  <a:avLst/>
                </a:prstGeom>
              </p:spPr>
            </p:pic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EA346547-2389-A363-8987-6BAECA48D2C1}"/>
                    </a:ext>
                  </a:extLst>
                </p:cNvPr>
                <p:cNvSpPr txBox="1"/>
                <p:nvPr/>
              </p:nvSpPr>
              <p:spPr>
                <a:xfrm>
                  <a:off x="1128452" y="3887646"/>
                  <a:ext cx="4178938" cy="366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Cu-Al conductive cables for aerospace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矩形: 圆角 34">
                  <a:extLst>
                    <a:ext uri="{FF2B5EF4-FFF2-40B4-BE49-F238E27FC236}">
                      <a16:creationId xmlns:a16="http://schemas.microsoft.com/office/drawing/2014/main" id="{EECF5176-839B-FEB6-8433-5C7D9127146B}"/>
                    </a:ext>
                  </a:extLst>
                </p:cNvPr>
                <p:cNvSpPr/>
                <p:nvPr/>
              </p:nvSpPr>
              <p:spPr>
                <a:xfrm>
                  <a:off x="5413569" y="1756978"/>
                  <a:ext cx="2212543" cy="616668"/>
                </a:xfrm>
                <a:prstGeom prst="roundRect">
                  <a:avLst>
                    <a:gd name="adj" fmla="val 11006"/>
                  </a:avLst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Distributed in small spaces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8D581674-80B8-E037-B03A-277011F9BB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8722" y="1887194"/>
                  <a:ext cx="349694" cy="349694"/>
                </a:xfrm>
                <a:prstGeom prst="rect">
                  <a:avLst/>
                </a:prstGeom>
              </p:spPr>
            </p:pic>
            <p:sp>
              <p:nvSpPr>
                <p:cNvPr id="36" name="矩形: 圆角 35">
                  <a:extLst>
                    <a:ext uri="{FF2B5EF4-FFF2-40B4-BE49-F238E27FC236}">
                      <a16:creationId xmlns:a16="http://schemas.microsoft.com/office/drawing/2014/main" id="{2CE10DEF-079C-67EE-2118-A9DB29697C4D}"/>
                    </a:ext>
                  </a:extLst>
                </p:cNvPr>
                <p:cNvSpPr/>
                <p:nvPr/>
              </p:nvSpPr>
              <p:spPr>
                <a:xfrm>
                  <a:off x="5433181" y="2563617"/>
                  <a:ext cx="2212544" cy="616668"/>
                </a:xfrm>
                <a:prstGeom prst="roundRect">
                  <a:avLst>
                    <a:gd name="adj" fmla="val 11006"/>
                  </a:avLst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Good electrical conductivity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矩形: 圆角 36">
                  <a:extLst>
                    <a:ext uri="{FF2B5EF4-FFF2-40B4-BE49-F238E27FC236}">
                      <a16:creationId xmlns:a16="http://schemas.microsoft.com/office/drawing/2014/main" id="{44135B81-BA25-7C3E-E347-0613D20BCA14}"/>
                    </a:ext>
                  </a:extLst>
                </p:cNvPr>
                <p:cNvSpPr/>
                <p:nvPr/>
              </p:nvSpPr>
              <p:spPr>
                <a:xfrm>
                  <a:off x="5423434" y="3319657"/>
                  <a:ext cx="2263807" cy="883190"/>
                </a:xfrm>
                <a:prstGeom prst="roundRect">
                  <a:avLst>
                    <a:gd name="adj" fmla="val 11006"/>
                  </a:avLst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working conditions are relatively harsh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F2F0662B-BF59-FCE8-B395-B2FAC83A3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8334" y="2700501"/>
                  <a:ext cx="349694" cy="349694"/>
                </a:xfrm>
                <a:prstGeom prst="rect">
                  <a:avLst/>
                </a:prstGeom>
              </p:spPr>
            </p:pic>
            <p:pic>
              <p:nvPicPr>
                <p:cNvPr id="41" name="图片 40">
                  <a:extLst>
                    <a:ext uri="{FF2B5EF4-FFF2-40B4-BE49-F238E27FC236}">
                      <a16:creationId xmlns:a16="http://schemas.microsoft.com/office/drawing/2014/main" id="{99FD2F1F-1A43-AABD-00FF-B14F8A7FE8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9059" y="3643898"/>
                  <a:ext cx="349694" cy="349694"/>
                </a:xfrm>
                <a:prstGeom prst="rect">
                  <a:avLst/>
                </a:prstGeom>
              </p:spPr>
            </p:pic>
            <p:pic>
              <p:nvPicPr>
                <p:cNvPr id="47" name="图片 46">
                  <a:extLst>
                    <a:ext uri="{FF2B5EF4-FFF2-40B4-BE49-F238E27FC236}">
                      <a16:creationId xmlns:a16="http://schemas.microsoft.com/office/drawing/2014/main" id="{BB7AF867-956F-2619-A047-9C4011F086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958" y="3934665"/>
                  <a:ext cx="272493" cy="263278"/>
                </a:xfrm>
                <a:prstGeom prst="rect">
                  <a:avLst/>
                </a:prstGeom>
              </p:spPr>
            </p:pic>
            <p:pic>
              <p:nvPicPr>
                <p:cNvPr id="49" name="图片 48">
                  <a:extLst>
                    <a:ext uri="{FF2B5EF4-FFF2-40B4-BE49-F238E27FC236}">
                      <a16:creationId xmlns:a16="http://schemas.microsoft.com/office/drawing/2014/main" id="{BE6C0705-4F28-0039-2191-4FDAEE022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5183" y="3226070"/>
                  <a:ext cx="1762738" cy="1001816"/>
                </a:xfrm>
                <a:prstGeom prst="rect">
                  <a:avLst/>
                </a:prstGeom>
              </p:spPr>
            </p:pic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1B483917-2926-EEE4-1102-60412C60F1B0}"/>
                    </a:ext>
                  </a:extLst>
                </p:cNvPr>
                <p:cNvSpPr/>
                <p:nvPr/>
              </p:nvSpPr>
              <p:spPr>
                <a:xfrm>
                  <a:off x="7796978" y="1093799"/>
                  <a:ext cx="7904032" cy="316059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F2C55865-58F9-15A0-01B4-340F674F1FC0}"/>
                    </a:ext>
                  </a:extLst>
                </p:cNvPr>
                <p:cNvSpPr txBox="1"/>
                <p:nvPr/>
              </p:nvSpPr>
              <p:spPr>
                <a:xfrm>
                  <a:off x="7800957" y="1081008"/>
                  <a:ext cx="7904029" cy="369332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Methodology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矩形: 圆角 54">
                  <a:extLst>
                    <a:ext uri="{FF2B5EF4-FFF2-40B4-BE49-F238E27FC236}">
                      <a16:creationId xmlns:a16="http://schemas.microsoft.com/office/drawing/2014/main" id="{9209B48A-8B2E-E61B-0484-25A955580E53}"/>
                    </a:ext>
                  </a:extLst>
                </p:cNvPr>
                <p:cNvSpPr/>
                <p:nvPr/>
              </p:nvSpPr>
              <p:spPr>
                <a:xfrm>
                  <a:off x="13244487" y="1476771"/>
                  <a:ext cx="2421640" cy="1132302"/>
                </a:xfrm>
                <a:prstGeom prst="roundRect">
                  <a:avLst>
                    <a:gd name="adj" fmla="val 11006"/>
                  </a:avLst>
                </a:pr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12B20E9E-5DFA-D304-622B-B64CB77D84AF}"/>
                    </a:ext>
                  </a:extLst>
                </p:cNvPr>
                <p:cNvSpPr txBox="1"/>
                <p:nvPr/>
              </p:nvSpPr>
              <p:spPr>
                <a:xfrm>
                  <a:off x="7895467" y="3979631"/>
                  <a:ext cx="127050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Non-defect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7E87B1C8-2EB3-5304-243C-0FACAD644A52}"/>
                    </a:ext>
                  </a:extLst>
                </p:cNvPr>
                <p:cNvSpPr txBox="1"/>
                <p:nvPr/>
              </p:nvSpPr>
              <p:spPr>
                <a:xfrm>
                  <a:off x="8923315" y="3979631"/>
                  <a:ext cx="127050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Blunt crack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5FB54BAC-4101-695B-4A2F-A880222AE521}"/>
                    </a:ext>
                  </a:extLst>
                </p:cNvPr>
                <p:cNvSpPr txBox="1"/>
                <p:nvPr/>
              </p:nvSpPr>
              <p:spPr>
                <a:xfrm>
                  <a:off x="9924491" y="3971001"/>
                  <a:ext cx="15660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Blunt crack + void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28D15DAD-70FA-5FEC-0814-44409A2254EC}"/>
                    </a:ext>
                  </a:extLst>
                </p:cNvPr>
                <p:cNvSpPr txBox="1"/>
                <p:nvPr/>
              </p:nvSpPr>
              <p:spPr>
                <a:xfrm>
                  <a:off x="7791631" y="1487076"/>
                  <a:ext cx="7766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0" i="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Al₄Cu</a:t>
                  </a:r>
                  <a:r>
                    <a:rPr lang="en-US" altLang="zh-CN" sz="1400" b="0" i="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₉</a:t>
                  </a:r>
                  <a:endParaRPr lang="zh-CN" alt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79" name="图片 178">
                  <a:extLst>
                    <a:ext uri="{FF2B5EF4-FFF2-40B4-BE49-F238E27FC236}">
                      <a16:creationId xmlns:a16="http://schemas.microsoft.com/office/drawing/2014/main" id="{9EC1DFCD-4506-2B1C-2868-06A05FBB1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90207" y="1459073"/>
                  <a:ext cx="3393470" cy="1327249"/>
                </a:xfrm>
                <a:prstGeom prst="rect">
                  <a:avLst/>
                </a:prstGeom>
              </p:spPr>
            </p:pic>
            <p:cxnSp>
              <p:nvCxnSpPr>
                <p:cNvPr id="187" name="直接连接符 186">
                  <a:extLst>
                    <a:ext uri="{FF2B5EF4-FFF2-40B4-BE49-F238E27FC236}">
                      <a16:creationId xmlns:a16="http://schemas.microsoft.com/office/drawing/2014/main" id="{1CA4EBE4-CD86-D08D-7D8F-8D643E683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6869" y="1492208"/>
                  <a:ext cx="4511181" cy="0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2A1B16CF-17AF-E9FA-D937-BD311E8D4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338050" y="1487748"/>
                  <a:ext cx="18379" cy="1132442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464AC25D-0FDB-96FA-53E8-7B4A6C65A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6869" y="4217348"/>
                  <a:ext cx="3556216" cy="0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A2FBC6BE-D65C-7B3E-A1E7-D59FC4D32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59711" y="2620190"/>
                  <a:ext cx="998566" cy="0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接连接符 197">
                  <a:extLst>
                    <a:ext uri="{FF2B5EF4-FFF2-40B4-BE49-F238E27FC236}">
                      <a16:creationId xmlns:a16="http://schemas.microsoft.com/office/drawing/2014/main" id="{5215A21B-3CDB-0C94-6780-E8BEB03F7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54032" y="2609073"/>
                  <a:ext cx="29053" cy="1583894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直接连接符 202">
                  <a:extLst>
                    <a:ext uri="{FF2B5EF4-FFF2-40B4-BE49-F238E27FC236}">
                      <a16:creationId xmlns:a16="http://schemas.microsoft.com/office/drawing/2014/main" id="{377D866D-CE64-363E-F61C-5C8212F12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29851" y="1476770"/>
                  <a:ext cx="0" cy="2743945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08" name="箭头: 右 207">
                  <a:extLst>
                    <a:ext uri="{FF2B5EF4-FFF2-40B4-BE49-F238E27FC236}">
                      <a16:creationId xmlns:a16="http://schemas.microsoft.com/office/drawing/2014/main" id="{9EFBE274-D9F9-784D-0503-A53CA310C8C5}"/>
                    </a:ext>
                  </a:extLst>
                </p:cNvPr>
                <p:cNvSpPr/>
                <p:nvPr/>
              </p:nvSpPr>
              <p:spPr>
                <a:xfrm>
                  <a:off x="12434751" y="1825333"/>
                  <a:ext cx="741788" cy="307777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0" name="文本框 209">
                  <a:extLst>
                    <a:ext uri="{FF2B5EF4-FFF2-40B4-BE49-F238E27FC236}">
                      <a16:creationId xmlns:a16="http://schemas.microsoft.com/office/drawing/2014/main" id="{D9A82924-5E5F-CEAB-9D15-21164DD5E8CB}"/>
                    </a:ext>
                  </a:extLst>
                </p:cNvPr>
                <p:cNvSpPr txBox="1"/>
                <p:nvPr/>
              </p:nvSpPr>
              <p:spPr>
                <a:xfrm>
                  <a:off x="13141872" y="1455998"/>
                  <a:ext cx="216162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0" i="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Uniaxial stretching</a:t>
                  </a:r>
                  <a:endPara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3" name="文本框 212">
                  <a:extLst>
                    <a:ext uri="{FF2B5EF4-FFF2-40B4-BE49-F238E27FC236}">
                      <a16:creationId xmlns:a16="http://schemas.microsoft.com/office/drawing/2014/main" id="{748C093A-C17E-AF2E-69F9-84A366C36750}"/>
                    </a:ext>
                  </a:extLst>
                </p:cNvPr>
                <p:cNvSpPr txBox="1"/>
                <p:nvPr/>
              </p:nvSpPr>
              <p:spPr>
                <a:xfrm>
                  <a:off x="10461117" y="2585787"/>
                  <a:ext cx="96180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0" i="0" dirty="0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LAMMPS</a:t>
                  </a:r>
                </a:p>
              </p:txBody>
            </p:sp>
            <p:sp>
              <p:nvSpPr>
                <p:cNvPr id="214" name="矩形: 圆角 213">
                  <a:extLst>
                    <a:ext uri="{FF2B5EF4-FFF2-40B4-BE49-F238E27FC236}">
                      <a16:creationId xmlns:a16="http://schemas.microsoft.com/office/drawing/2014/main" id="{E2C6AEE2-E18D-E19E-66C0-0164A0EC0FAD}"/>
                    </a:ext>
                  </a:extLst>
                </p:cNvPr>
                <p:cNvSpPr/>
                <p:nvPr/>
              </p:nvSpPr>
              <p:spPr>
                <a:xfrm>
                  <a:off x="13496219" y="1793720"/>
                  <a:ext cx="2085264" cy="288361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Different defect types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15" name="图片 214">
                  <a:extLst>
                    <a:ext uri="{FF2B5EF4-FFF2-40B4-BE49-F238E27FC236}">
                      <a16:creationId xmlns:a16="http://schemas.microsoft.com/office/drawing/2014/main" id="{D46D39AB-904B-C202-F670-98BF9FB2C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13134" y="1849316"/>
                  <a:ext cx="166170" cy="166170"/>
                </a:xfrm>
                <a:prstGeom prst="rect">
                  <a:avLst/>
                </a:prstGeom>
              </p:spPr>
            </p:pic>
            <p:sp>
              <p:nvSpPr>
                <p:cNvPr id="224" name="箭头: 右 223">
                  <a:extLst>
                    <a:ext uri="{FF2B5EF4-FFF2-40B4-BE49-F238E27FC236}">
                      <a16:creationId xmlns:a16="http://schemas.microsoft.com/office/drawing/2014/main" id="{559ADE6D-7D09-8220-B740-21DE2E2217BD}"/>
                    </a:ext>
                  </a:extLst>
                </p:cNvPr>
                <p:cNvSpPr/>
                <p:nvPr/>
              </p:nvSpPr>
              <p:spPr>
                <a:xfrm rot="5400000">
                  <a:off x="14360033" y="2838524"/>
                  <a:ext cx="741788" cy="307777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5" name="矩形: 圆角 224">
                  <a:extLst>
                    <a:ext uri="{FF2B5EF4-FFF2-40B4-BE49-F238E27FC236}">
                      <a16:creationId xmlns:a16="http://schemas.microsoft.com/office/drawing/2014/main" id="{672C37AB-5E4E-5F4B-EF93-EB6CBF1BE605}"/>
                    </a:ext>
                  </a:extLst>
                </p:cNvPr>
                <p:cNvSpPr/>
                <p:nvPr/>
              </p:nvSpPr>
              <p:spPr>
                <a:xfrm>
                  <a:off x="14142249" y="3355356"/>
                  <a:ext cx="1240883" cy="552505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dirty="0">
                      <a:solidFill>
                        <a:srgbClr val="111111"/>
                      </a:solidFill>
                      <a:latin typeface="Roboto" panose="02000000000000000000" pitchFamily="2" charset="0"/>
                    </a:rPr>
                    <a:t>CZM</a:t>
                  </a:r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Roboto" panose="02000000000000000000" pitchFamily="2" charset="0"/>
                    </a:rPr>
                    <a:t> parameter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7" name="箭头: 右 226">
                  <a:extLst>
                    <a:ext uri="{FF2B5EF4-FFF2-40B4-BE49-F238E27FC236}">
                      <a16:creationId xmlns:a16="http://schemas.microsoft.com/office/drawing/2014/main" id="{36799D5E-84B8-F8C8-9AEF-0FEE20CFECD6}"/>
                    </a:ext>
                  </a:extLst>
                </p:cNvPr>
                <p:cNvSpPr/>
                <p:nvPr/>
              </p:nvSpPr>
              <p:spPr>
                <a:xfrm rot="10800000">
                  <a:off x="13062791" y="3429226"/>
                  <a:ext cx="1052378" cy="307777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8" name="文本框 227">
                  <a:extLst>
                    <a:ext uri="{FF2B5EF4-FFF2-40B4-BE49-F238E27FC236}">
                      <a16:creationId xmlns:a16="http://schemas.microsoft.com/office/drawing/2014/main" id="{3854A4C4-045A-16EC-88DA-EC1D74514D1E}"/>
                    </a:ext>
                  </a:extLst>
                </p:cNvPr>
                <p:cNvSpPr txBox="1"/>
                <p:nvPr/>
              </p:nvSpPr>
              <p:spPr>
                <a:xfrm>
                  <a:off x="13173622" y="3225419"/>
                  <a:ext cx="97329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0" i="0" dirty="0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ABAQUS</a:t>
                  </a:r>
                </a:p>
                <a:p>
                  <a:endParaRPr lang="en-US" altLang="zh-CN" sz="1400" b="0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1" name="矩形 240">
                  <a:extLst>
                    <a:ext uri="{FF2B5EF4-FFF2-40B4-BE49-F238E27FC236}">
                      <a16:creationId xmlns:a16="http://schemas.microsoft.com/office/drawing/2014/main" id="{B5882E04-04DC-7917-2517-8DE79525283E}"/>
                    </a:ext>
                  </a:extLst>
                </p:cNvPr>
                <p:cNvSpPr/>
                <p:nvPr/>
              </p:nvSpPr>
              <p:spPr>
                <a:xfrm>
                  <a:off x="608518" y="4325853"/>
                  <a:ext cx="7105017" cy="316059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42" name="文本框 241">
                  <a:extLst>
                    <a:ext uri="{FF2B5EF4-FFF2-40B4-BE49-F238E27FC236}">
                      <a16:creationId xmlns:a16="http://schemas.microsoft.com/office/drawing/2014/main" id="{5088B8E2-8ABA-219A-D853-F2CB3CFB4D48}"/>
                    </a:ext>
                  </a:extLst>
                </p:cNvPr>
                <p:cNvSpPr txBox="1"/>
                <p:nvPr/>
              </p:nvSpPr>
              <p:spPr>
                <a:xfrm>
                  <a:off x="608519" y="4325851"/>
                  <a:ext cx="7105016" cy="36675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Results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8" name="文本框 257">
                  <a:extLst>
                    <a:ext uri="{FF2B5EF4-FFF2-40B4-BE49-F238E27FC236}">
                      <a16:creationId xmlns:a16="http://schemas.microsoft.com/office/drawing/2014/main" id="{F73C53F6-2342-7E1F-2933-C4DFCC937966}"/>
                    </a:ext>
                  </a:extLst>
                </p:cNvPr>
                <p:cNvSpPr txBox="1"/>
                <p:nvPr/>
              </p:nvSpPr>
              <p:spPr>
                <a:xfrm>
                  <a:off x="4963547" y="4606514"/>
                  <a:ext cx="3849392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0" i="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Traction-separation curve</a:t>
                  </a:r>
                  <a:br>
                    <a:rPr lang="en-US" altLang="zh-CN" dirty="0"/>
                  </a:br>
                  <a:endParaRPr lang="zh-CN" altLang="en-US" dirty="0"/>
                </a:p>
              </p:txBody>
            </p:sp>
            <p:pic>
              <p:nvPicPr>
                <p:cNvPr id="259" name="图片 258">
                  <a:extLst>
                    <a:ext uri="{FF2B5EF4-FFF2-40B4-BE49-F238E27FC236}">
                      <a16:creationId xmlns:a16="http://schemas.microsoft.com/office/drawing/2014/main" id="{2844B130-763D-6B5D-5968-DBA704DD84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184" y="4692602"/>
                  <a:ext cx="4383446" cy="12361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0" name="矩形: 圆角 259">
                  <a:extLst>
                    <a:ext uri="{FF2B5EF4-FFF2-40B4-BE49-F238E27FC236}">
                      <a16:creationId xmlns:a16="http://schemas.microsoft.com/office/drawing/2014/main" id="{09EF3DC1-D502-CBE2-E369-3126A8876CBD}"/>
                    </a:ext>
                  </a:extLst>
                </p:cNvPr>
                <p:cNvSpPr/>
                <p:nvPr/>
              </p:nvSpPr>
              <p:spPr>
                <a:xfrm>
                  <a:off x="5145108" y="4941032"/>
                  <a:ext cx="2085264" cy="288361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Damage stress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61" name="图片 260">
                  <a:extLst>
                    <a:ext uri="{FF2B5EF4-FFF2-40B4-BE49-F238E27FC236}">
                      <a16:creationId xmlns:a16="http://schemas.microsoft.com/office/drawing/2014/main" id="{4D2F1E12-09FA-5EC6-ACFC-AEF84C398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2023" y="4996628"/>
                  <a:ext cx="166170" cy="166170"/>
                </a:xfrm>
                <a:prstGeom prst="rect">
                  <a:avLst/>
                </a:prstGeom>
              </p:spPr>
            </p:pic>
            <p:sp>
              <p:nvSpPr>
                <p:cNvPr id="262" name="矩形: 圆角 261">
                  <a:extLst>
                    <a:ext uri="{FF2B5EF4-FFF2-40B4-BE49-F238E27FC236}">
                      <a16:creationId xmlns:a16="http://schemas.microsoft.com/office/drawing/2014/main" id="{19FF2FFA-498A-8E4E-8359-1D8C9D0F2DE7}"/>
                    </a:ext>
                  </a:extLst>
                </p:cNvPr>
                <p:cNvSpPr/>
                <p:nvPr/>
              </p:nvSpPr>
              <p:spPr>
                <a:xfrm>
                  <a:off x="5145108" y="5257317"/>
                  <a:ext cx="2085264" cy="288361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Fracture energy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4" name="矩形: 圆角 263">
                  <a:extLst>
                    <a:ext uri="{FF2B5EF4-FFF2-40B4-BE49-F238E27FC236}">
                      <a16:creationId xmlns:a16="http://schemas.microsoft.com/office/drawing/2014/main" id="{C0B9548D-77BF-C860-ABE8-779F38386835}"/>
                    </a:ext>
                  </a:extLst>
                </p:cNvPr>
                <p:cNvSpPr/>
                <p:nvPr/>
              </p:nvSpPr>
              <p:spPr>
                <a:xfrm>
                  <a:off x="5145108" y="5593464"/>
                  <a:ext cx="2085264" cy="288361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Stiffness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9" name="图片 58">
                  <a:extLst>
                    <a:ext uri="{FF2B5EF4-FFF2-40B4-BE49-F238E27FC236}">
                      <a16:creationId xmlns:a16="http://schemas.microsoft.com/office/drawing/2014/main" id="{F0ED850C-9A5E-5602-91FF-08AFA3C3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1705" y="5332921"/>
                  <a:ext cx="166170" cy="166170"/>
                </a:xfrm>
                <a:prstGeom prst="rect">
                  <a:avLst/>
                </a:prstGeom>
              </p:spPr>
            </p:pic>
            <p:pic>
              <p:nvPicPr>
                <p:cNvPr id="60" name="图片 59">
                  <a:extLst>
                    <a:ext uri="{FF2B5EF4-FFF2-40B4-BE49-F238E27FC236}">
                      <a16:creationId xmlns:a16="http://schemas.microsoft.com/office/drawing/2014/main" id="{C93BDBA6-F790-7DA4-FDE3-F47CB4C157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9056" y="5641562"/>
                  <a:ext cx="166170" cy="166170"/>
                </a:xfrm>
                <a:prstGeom prst="rect">
                  <a:avLst/>
                </a:prstGeom>
              </p:spPr>
            </p:pic>
            <p:sp>
              <p:nvSpPr>
                <p:cNvPr id="270" name="文本框 269">
                  <a:extLst>
                    <a:ext uri="{FF2B5EF4-FFF2-40B4-BE49-F238E27FC236}">
                      <a16:creationId xmlns:a16="http://schemas.microsoft.com/office/drawing/2014/main" id="{0FBCF6C8-3453-D137-ADB8-FFEAD9E791E1}"/>
                    </a:ext>
                  </a:extLst>
                </p:cNvPr>
                <p:cNvSpPr txBox="1"/>
                <p:nvPr/>
              </p:nvSpPr>
              <p:spPr>
                <a:xfrm>
                  <a:off x="2394961" y="5885364"/>
                  <a:ext cx="52922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Relationship between reaction force and displacement</a:t>
                  </a:r>
                </a:p>
              </p:txBody>
            </p:sp>
            <p:cxnSp>
              <p:nvCxnSpPr>
                <p:cNvPr id="271" name="直接连接符 270">
                  <a:extLst>
                    <a:ext uri="{FF2B5EF4-FFF2-40B4-BE49-F238E27FC236}">
                      <a16:creationId xmlns:a16="http://schemas.microsoft.com/office/drawing/2014/main" id="{7FAE1666-DA8B-8BAC-5A05-59D6D10CB3B1}"/>
                    </a:ext>
                  </a:extLst>
                </p:cNvPr>
                <p:cNvCxnSpPr>
                  <a:cxnSpLocks/>
                  <a:endCxn id="241" idx="3"/>
                </p:cNvCxnSpPr>
                <p:nvPr/>
              </p:nvCxnSpPr>
              <p:spPr>
                <a:xfrm flipV="1">
                  <a:off x="622184" y="5906153"/>
                  <a:ext cx="7091351" cy="22559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78" name="文本框 277">
                  <a:extLst>
                    <a:ext uri="{FF2B5EF4-FFF2-40B4-BE49-F238E27FC236}">
                      <a16:creationId xmlns:a16="http://schemas.microsoft.com/office/drawing/2014/main" id="{476A84D5-D2BF-FA43-0CD2-5BE420CF67C1}"/>
                    </a:ext>
                  </a:extLst>
                </p:cNvPr>
                <p:cNvSpPr txBox="1"/>
                <p:nvPr/>
              </p:nvSpPr>
              <p:spPr>
                <a:xfrm>
                  <a:off x="5421690" y="7121860"/>
                  <a:ext cx="213726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0" i="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stress cloud diagram</a:t>
                  </a:r>
                  <a:endPara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9" name="矩形: 圆角 278">
                  <a:extLst>
                    <a:ext uri="{FF2B5EF4-FFF2-40B4-BE49-F238E27FC236}">
                      <a16:creationId xmlns:a16="http://schemas.microsoft.com/office/drawing/2014/main" id="{0EFB2DC8-AE17-4B2E-AD40-29DBAC0726A9}"/>
                    </a:ext>
                  </a:extLst>
                </p:cNvPr>
                <p:cNvSpPr/>
                <p:nvPr/>
              </p:nvSpPr>
              <p:spPr>
                <a:xfrm>
                  <a:off x="5526923" y="6238347"/>
                  <a:ext cx="1948816" cy="269225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ASTM E399-2024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280" name="对象 279">
                  <a:extLst>
                    <a:ext uri="{FF2B5EF4-FFF2-40B4-BE49-F238E27FC236}">
                      <a16:creationId xmlns:a16="http://schemas.microsoft.com/office/drawing/2014/main" id="{A2148860-96F1-2F73-CE05-A5D7D55454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73838660"/>
                    </p:ext>
                  </p:extLst>
                </p:nvPr>
              </p:nvGraphicFramePr>
              <p:xfrm>
                <a:off x="5660444" y="6609852"/>
                <a:ext cx="1490788" cy="5366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4" imgW="1190606" imgH="428774" progId="Equation.DSMT4">
                        <p:embed/>
                      </p:oleObj>
                    </mc:Choice>
                    <mc:Fallback>
                      <p:oleObj name="Equation" r:id="rId14" imgW="1190606" imgH="428774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60444" y="6609852"/>
                              <a:ext cx="1490788" cy="53668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81" name="矩形: 圆角 280">
                  <a:extLst>
                    <a:ext uri="{FF2B5EF4-FFF2-40B4-BE49-F238E27FC236}">
                      <a16:creationId xmlns:a16="http://schemas.microsoft.com/office/drawing/2014/main" id="{6CB321B9-45C2-7588-C158-1AABC4572425}"/>
                    </a:ext>
                  </a:extLst>
                </p:cNvPr>
                <p:cNvSpPr/>
                <p:nvPr/>
              </p:nvSpPr>
              <p:spPr>
                <a:xfrm>
                  <a:off x="5551575" y="6545316"/>
                  <a:ext cx="1678797" cy="622264"/>
                </a:xfrm>
                <a:prstGeom prst="roundRect">
                  <a:avLst/>
                </a:prstGeom>
                <a:noFill/>
                <a:ln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4" name="矩形 303">
                  <a:extLst>
                    <a:ext uri="{FF2B5EF4-FFF2-40B4-BE49-F238E27FC236}">
                      <a16:creationId xmlns:a16="http://schemas.microsoft.com/office/drawing/2014/main" id="{9C3F0E8A-6278-D8B2-EDD1-3CF9BEFBFB51}"/>
                    </a:ext>
                  </a:extLst>
                </p:cNvPr>
                <p:cNvSpPr/>
                <p:nvPr/>
              </p:nvSpPr>
              <p:spPr>
                <a:xfrm>
                  <a:off x="7796978" y="4332477"/>
                  <a:ext cx="7904032" cy="316059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05" name="文本框 304">
                  <a:extLst>
                    <a:ext uri="{FF2B5EF4-FFF2-40B4-BE49-F238E27FC236}">
                      <a16:creationId xmlns:a16="http://schemas.microsoft.com/office/drawing/2014/main" id="{E8BCF5E7-EE8B-00D9-FBDB-540813978932}"/>
                    </a:ext>
                  </a:extLst>
                </p:cNvPr>
                <p:cNvSpPr txBox="1"/>
                <p:nvPr/>
              </p:nvSpPr>
              <p:spPr>
                <a:xfrm>
                  <a:off x="7800957" y="4319686"/>
                  <a:ext cx="7904029" cy="3693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Discussion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5" name="直接连接符 314">
                  <a:extLst>
                    <a:ext uri="{FF2B5EF4-FFF2-40B4-BE49-F238E27FC236}">
                      <a16:creationId xmlns:a16="http://schemas.microsoft.com/office/drawing/2014/main" id="{C04BCEA3-EE1F-E099-3199-B3F3F44CD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6869" y="7456026"/>
                  <a:ext cx="3556216" cy="0"/>
                </a:xfrm>
                <a:prstGeom prst="line">
                  <a:avLst/>
                </a:prstGeom>
                <a:ln w="9525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29" name="文本框 328">
                  <a:extLst>
                    <a:ext uri="{FF2B5EF4-FFF2-40B4-BE49-F238E27FC236}">
                      <a16:creationId xmlns:a16="http://schemas.microsoft.com/office/drawing/2014/main" id="{A400B9CE-22E8-786C-3BE1-30EDF4BE2545}"/>
                    </a:ext>
                  </a:extLst>
                </p:cNvPr>
                <p:cNvSpPr txBox="1"/>
                <p:nvPr/>
              </p:nvSpPr>
              <p:spPr>
                <a:xfrm>
                  <a:off x="7811980" y="4639889"/>
                  <a:ext cx="1805094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0" i="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Different Temperatures</a:t>
                  </a:r>
                  <a:endPara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4" name="文本框 333">
                  <a:extLst>
                    <a:ext uri="{FF2B5EF4-FFF2-40B4-BE49-F238E27FC236}">
                      <a16:creationId xmlns:a16="http://schemas.microsoft.com/office/drawing/2014/main" id="{E031800C-F870-2F9A-ABB0-32E313AC7E56}"/>
                    </a:ext>
                  </a:extLst>
                </p:cNvPr>
                <p:cNvSpPr txBox="1"/>
                <p:nvPr/>
              </p:nvSpPr>
              <p:spPr>
                <a:xfrm>
                  <a:off x="9288533" y="6958782"/>
                  <a:ext cx="6416453" cy="523220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0" i="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Defect type dominates fracture toughness fluctuations in </a:t>
                  </a:r>
                  <a:r>
                    <a:rPr lang="en-US" altLang="zh-CN" sz="1400" b="0" i="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Al₄Cu</a:t>
                  </a:r>
                  <a:r>
                    <a:rPr lang="en-US" altLang="zh-CN" sz="1400" b="0" i="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₉ (100-500 K) more significantly than temperature variations.</a:t>
                  </a:r>
                  <a:endParaRPr lang="zh-CN" alt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6" name="矩形 335">
                  <a:extLst>
                    <a:ext uri="{FF2B5EF4-FFF2-40B4-BE49-F238E27FC236}">
                      <a16:creationId xmlns:a16="http://schemas.microsoft.com/office/drawing/2014/main" id="{58DAEEDC-105D-1409-21F6-8FB1A2979942}"/>
                    </a:ext>
                  </a:extLst>
                </p:cNvPr>
                <p:cNvSpPr/>
                <p:nvPr/>
              </p:nvSpPr>
              <p:spPr>
                <a:xfrm>
                  <a:off x="7823817" y="6958780"/>
                  <a:ext cx="1426863" cy="523221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Conclusion</a:t>
                  </a:r>
                  <a:endParaRPr lang="zh-CN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" name="矩形: 圆角 337">
                  <a:extLst>
                    <a:ext uri="{FF2B5EF4-FFF2-40B4-BE49-F238E27FC236}">
                      <a16:creationId xmlns:a16="http://schemas.microsoft.com/office/drawing/2014/main" id="{AA7C55FA-B786-DA33-8810-4AB43DFF5C60}"/>
                    </a:ext>
                  </a:extLst>
                </p:cNvPr>
                <p:cNvSpPr/>
                <p:nvPr/>
              </p:nvSpPr>
              <p:spPr>
                <a:xfrm>
                  <a:off x="13496536" y="2109431"/>
                  <a:ext cx="2084947" cy="288361"/>
                </a:xfrm>
                <a:prstGeom prst="roundRect">
                  <a:avLst>
                    <a:gd name="adj" fmla="val 2873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CN" sz="1600" b="0" i="0" dirty="0">
                      <a:solidFill>
                        <a:srgbClr val="11111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strain rate 0.005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39" name="图片 338">
                  <a:extLst>
                    <a:ext uri="{FF2B5EF4-FFF2-40B4-BE49-F238E27FC236}">
                      <a16:creationId xmlns:a16="http://schemas.microsoft.com/office/drawing/2014/main" id="{F7192A66-BC0C-BE3E-F904-F0622BFE1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13134" y="2169795"/>
                  <a:ext cx="166170" cy="166170"/>
                </a:xfrm>
                <a:prstGeom prst="rect">
                  <a:avLst/>
                </a:prstGeom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39D56245-DE8D-A9E3-35EE-55E31313DA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04409" y="4789492"/>
                  <a:ext cx="2608767" cy="20496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0C12C40-6952-AD3F-A4F3-BC4095019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45" y="6017481"/>
                <a:ext cx="1687360" cy="13870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6155F4B-7480-0D49-09D7-A8CF9CC4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645" y="4754959"/>
                <a:ext cx="2551752" cy="211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69D52B-6842-B754-562B-E4CA186A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780" y="6275485"/>
              <a:ext cx="2747347" cy="115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B7BD1-C4E5-0D03-8E68-95F2179F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454" y="5299011"/>
              <a:ext cx="1892199" cy="14497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F762DA0B-5F65-1381-C23C-027847C7D3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30" y="1779429"/>
            <a:ext cx="900624" cy="9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49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17760</TotalTime>
  <Words>102</Words>
  <Application>Microsoft Office PowerPoint</Application>
  <PresentationFormat>自定义</PresentationFormat>
  <Paragraphs>29</Paragraphs>
  <Slides>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Roboto</vt:lpstr>
      <vt:lpstr>Times New Roman</vt:lpstr>
      <vt:lpstr>Office 主题​​</vt:lpstr>
      <vt:lpstr>Equation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荣庆 罗</dc:creator>
  <cp:lastModifiedBy>荣庆 罗</cp:lastModifiedBy>
  <cp:revision>17</cp:revision>
  <dcterms:created xsi:type="dcterms:W3CDTF">2025-03-21T12:57:04Z</dcterms:created>
  <dcterms:modified xsi:type="dcterms:W3CDTF">2025-04-13T04:37:14Z</dcterms:modified>
</cp:coreProperties>
</file>