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315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047539"/>
            <a:ext cx="6217920" cy="222842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61902"/>
            <a:ext cx="5486400" cy="1545378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340783"/>
            <a:ext cx="1577340" cy="54243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40783"/>
            <a:ext cx="4640580" cy="542438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0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595757"/>
            <a:ext cx="6309360" cy="266255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4283500"/>
            <a:ext cx="6309360" cy="1400175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03917"/>
            <a:ext cx="3108960" cy="40612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703917"/>
            <a:ext cx="3108960" cy="40612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40785"/>
            <a:ext cx="6309360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569085"/>
            <a:ext cx="3094672" cy="76898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2338070"/>
            <a:ext cx="3094672" cy="3438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569085"/>
            <a:ext cx="3109913" cy="76898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2338070"/>
            <a:ext cx="3109913" cy="3438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5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5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26720"/>
            <a:ext cx="2359342" cy="14935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921598"/>
            <a:ext cx="3703320" cy="454871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920240"/>
            <a:ext cx="2359342" cy="355748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26720"/>
            <a:ext cx="2359342" cy="14935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921598"/>
            <a:ext cx="3703320" cy="454871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920240"/>
            <a:ext cx="2359342" cy="355748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40785"/>
            <a:ext cx="630936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03917"/>
            <a:ext cx="630936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932595"/>
            <a:ext cx="16459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43ED3-05E4-46A5-8E75-8F1000E4273B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5932595"/>
            <a:ext cx="24688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5932595"/>
            <a:ext cx="16459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46D7-834B-40CE-A803-90F10EE6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6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654832"/>
            <a:ext cx="69723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 algn="just">
              <a:lnSpc>
                <a:spcPct val="100000"/>
              </a:lnSpc>
              <a:spcBef>
                <a:spcPts val="125"/>
              </a:spcBef>
            </a:pPr>
            <a:r>
              <a:rPr lang="en-US" dirty="0"/>
              <a:t>After</a:t>
            </a:r>
            <a:r>
              <a:rPr lang="en-US" spc="140" dirty="0"/>
              <a:t> </a:t>
            </a:r>
            <a:r>
              <a:rPr lang="en-US" dirty="0"/>
              <a:t>transfer</a:t>
            </a:r>
            <a:r>
              <a:rPr lang="en-US"/>
              <a:t>,</a:t>
            </a:r>
            <a:r>
              <a:rPr lang="en-US" spc="105"/>
              <a:t> </a:t>
            </a:r>
            <a:r>
              <a:rPr lang="en-US" smtClean="0"/>
              <a:t>the</a:t>
            </a:r>
            <a:r>
              <a:rPr lang="en-US" spc="40" smtClean="0"/>
              <a:t> </a:t>
            </a:r>
            <a:r>
              <a:rPr lang="en-US" spc="165" dirty="0" smtClean="0"/>
              <a:t>PDF</a:t>
            </a:r>
            <a:r>
              <a:rPr lang="en-US" spc="195" dirty="0" smtClean="0"/>
              <a:t> </a:t>
            </a:r>
            <a:r>
              <a:rPr lang="en-US" dirty="0"/>
              <a:t>membrane</a:t>
            </a:r>
            <a:r>
              <a:rPr lang="en-US" spc="250" dirty="0"/>
              <a:t> </a:t>
            </a:r>
            <a:r>
              <a:rPr lang="en-US" dirty="0"/>
              <a:t>could</a:t>
            </a:r>
            <a:r>
              <a:rPr lang="en-US" spc="175" dirty="0"/>
              <a:t> </a:t>
            </a:r>
            <a:r>
              <a:rPr lang="en-US" dirty="0"/>
              <a:t>cut</a:t>
            </a:r>
            <a:r>
              <a:rPr lang="en-US" spc="135" dirty="0"/>
              <a:t> </a:t>
            </a:r>
            <a:r>
              <a:rPr lang="en-US" dirty="0"/>
              <a:t>according</a:t>
            </a:r>
            <a:r>
              <a:rPr lang="en-US" spc="140" dirty="0"/>
              <a:t> </a:t>
            </a:r>
            <a:r>
              <a:rPr lang="en-US" dirty="0">
                <a:solidFill>
                  <a:srgbClr val="00013A"/>
                </a:solidFill>
              </a:rPr>
              <a:t>to</a:t>
            </a:r>
            <a:r>
              <a:rPr lang="en-US" spc="105" dirty="0">
                <a:solidFill>
                  <a:srgbClr val="00013A"/>
                </a:solidFill>
              </a:rPr>
              <a:t> </a:t>
            </a:r>
            <a:r>
              <a:rPr lang="en-US" spc="-10" dirty="0" smtClean="0"/>
              <a:t>molecular </a:t>
            </a:r>
            <a:r>
              <a:rPr lang="en-US" dirty="0" smtClean="0"/>
              <a:t>weight</a:t>
            </a:r>
            <a:r>
              <a:rPr lang="en-US" spc="175" dirty="0" smtClean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specific</a:t>
            </a:r>
            <a:r>
              <a:rPr lang="en-US" spc="220" dirty="0"/>
              <a:t> </a:t>
            </a:r>
            <a:r>
              <a:rPr lang="en-US" dirty="0"/>
              <a:t>proteins.</a:t>
            </a:r>
            <a:r>
              <a:rPr lang="en-US" spc="270" dirty="0"/>
              <a:t> </a:t>
            </a:r>
            <a:r>
              <a:rPr lang="en-US" dirty="0"/>
              <a:t>See</a:t>
            </a:r>
            <a:r>
              <a:rPr lang="en-US" spc="120" dirty="0"/>
              <a:t> </a:t>
            </a:r>
            <a:r>
              <a:rPr lang="en-US" dirty="0"/>
              <a:t>the</a:t>
            </a:r>
            <a:r>
              <a:rPr lang="en-US" spc="150" dirty="0"/>
              <a:t> </a:t>
            </a:r>
            <a:r>
              <a:rPr lang="en-US" dirty="0"/>
              <a:t>following</a:t>
            </a:r>
            <a:r>
              <a:rPr lang="en-US" spc="195" dirty="0"/>
              <a:t> </a:t>
            </a:r>
            <a:r>
              <a:rPr lang="en-US" dirty="0"/>
              <a:t>image.</a:t>
            </a:r>
            <a:r>
              <a:rPr lang="en-US" spc="204" dirty="0"/>
              <a:t> </a:t>
            </a:r>
            <a:r>
              <a:rPr lang="en-US" dirty="0"/>
              <a:t>If</a:t>
            </a:r>
            <a:r>
              <a:rPr lang="en-US" spc="35" dirty="0"/>
              <a:t> </a:t>
            </a:r>
            <a:r>
              <a:rPr lang="en-US" dirty="0"/>
              <a:t>the</a:t>
            </a:r>
            <a:r>
              <a:rPr lang="en-US" spc="125" dirty="0"/>
              <a:t> </a:t>
            </a:r>
            <a:r>
              <a:rPr lang="en-US" dirty="0"/>
              <a:t>whole</a:t>
            </a:r>
            <a:r>
              <a:rPr lang="en-US" spc="160" dirty="0"/>
              <a:t> </a:t>
            </a:r>
            <a:r>
              <a:rPr lang="en-US" spc="-10" dirty="0" smtClean="0"/>
              <a:t>membrane </a:t>
            </a:r>
            <a:r>
              <a:rPr lang="en-US" dirty="0" smtClean="0">
                <a:solidFill>
                  <a:srgbClr val="00013A"/>
                </a:solidFill>
              </a:rPr>
              <a:t>to</a:t>
            </a:r>
            <a:r>
              <a:rPr lang="en-US" spc="35" dirty="0" smtClean="0">
                <a:solidFill>
                  <a:srgbClr val="00013A"/>
                </a:solidFill>
              </a:rPr>
              <a:t>  </a:t>
            </a:r>
            <a:r>
              <a:rPr lang="en-US" dirty="0"/>
              <a:t>incubate</a:t>
            </a:r>
            <a:r>
              <a:rPr lang="en-US" spc="80" dirty="0"/>
              <a:t>  </a:t>
            </a:r>
            <a:r>
              <a:rPr lang="en-US" dirty="0"/>
              <a:t>the</a:t>
            </a:r>
            <a:r>
              <a:rPr lang="en-US" spc="40" dirty="0"/>
              <a:t>  </a:t>
            </a:r>
            <a:r>
              <a:rPr lang="en-US" dirty="0"/>
              <a:t>primary</a:t>
            </a:r>
            <a:r>
              <a:rPr lang="en-US" spc="85" dirty="0"/>
              <a:t>  </a:t>
            </a:r>
            <a:r>
              <a:rPr lang="en-US" dirty="0"/>
              <a:t>and</a:t>
            </a:r>
            <a:r>
              <a:rPr lang="en-US" spc="60" dirty="0"/>
              <a:t>  </a:t>
            </a:r>
            <a:r>
              <a:rPr lang="en-US" dirty="0"/>
              <a:t>secondary</a:t>
            </a:r>
            <a:r>
              <a:rPr lang="en-US" spc="120" dirty="0"/>
              <a:t>  </a:t>
            </a:r>
            <a:r>
              <a:rPr lang="en-US" dirty="0"/>
              <a:t>antibody</a:t>
            </a:r>
            <a:r>
              <a:rPr lang="en-US" spc="90" dirty="0"/>
              <a:t>  </a:t>
            </a:r>
            <a:r>
              <a:rPr lang="en-US" dirty="0"/>
              <a:t>we</a:t>
            </a:r>
            <a:r>
              <a:rPr lang="en-US" spc="35" dirty="0"/>
              <a:t>  </a:t>
            </a:r>
            <a:r>
              <a:rPr lang="en-US" dirty="0"/>
              <a:t>need</a:t>
            </a:r>
            <a:r>
              <a:rPr lang="en-US" spc="30" dirty="0"/>
              <a:t>  </a:t>
            </a:r>
            <a:r>
              <a:rPr lang="en-US" dirty="0"/>
              <a:t>spend</a:t>
            </a:r>
            <a:r>
              <a:rPr lang="en-US" spc="60" dirty="0"/>
              <a:t>  </a:t>
            </a:r>
            <a:r>
              <a:rPr lang="en-US" dirty="0">
                <a:solidFill>
                  <a:srgbClr val="0067B5"/>
                </a:solidFill>
              </a:rPr>
              <a:t>a</a:t>
            </a:r>
            <a:r>
              <a:rPr lang="en-US" spc="100" dirty="0">
                <a:solidFill>
                  <a:srgbClr val="0067B5"/>
                </a:solidFill>
              </a:rPr>
              <a:t>  </a:t>
            </a:r>
            <a:r>
              <a:rPr lang="en-US" spc="-10" dirty="0"/>
              <a:t>large </a:t>
            </a:r>
            <a:r>
              <a:rPr lang="en-US" dirty="0"/>
              <a:t>amount</a:t>
            </a:r>
            <a:r>
              <a:rPr lang="en-US" spc="45" dirty="0"/>
              <a:t>  </a:t>
            </a:r>
            <a:r>
              <a:rPr lang="en-US" dirty="0"/>
              <a:t>and</a:t>
            </a:r>
            <a:r>
              <a:rPr lang="en-US" spc="484" dirty="0"/>
              <a:t> </a:t>
            </a:r>
            <a:r>
              <a:rPr lang="en-US" dirty="0"/>
              <a:t>we</a:t>
            </a:r>
            <a:r>
              <a:rPr lang="en-US" spc="20" dirty="0"/>
              <a:t>  </a:t>
            </a:r>
            <a:r>
              <a:rPr lang="en-US" dirty="0"/>
              <a:t>large</a:t>
            </a:r>
            <a:r>
              <a:rPr lang="en-US" spc="40" dirty="0"/>
              <a:t>  </a:t>
            </a:r>
            <a:r>
              <a:rPr lang="en-US" dirty="0"/>
              <a:t>amount</a:t>
            </a:r>
            <a:r>
              <a:rPr lang="en-US" spc="35" dirty="0"/>
              <a:t>  </a:t>
            </a:r>
            <a:r>
              <a:rPr lang="en-US" dirty="0"/>
              <a:t>substrate,</a:t>
            </a:r>
            <a:r>
              <a:rPr lang="en-US" spc="465" dirty="0"/>
              <a:t>   </a:t>
            </a:r>
            <a:r>
              <a:rPr lang="en-US" dirty="0">
                <a:solidFill>
                  <a:srgbClr val="003A90"/>
                </a:solidFill>
              </a:rPr>
              <a:t>so</a:t>
            </a:r>
            <a:r>
              <a:rPr lang="en-US" spc="470" dirty="0">
                <a:solidFill>
                  <a:srgbClr val="003A90"/>
                </a:solidFill>
              </a:rPr>
              <a:t> </a:t>
            </a:r>
            <a:r>
              <a:rPr lang="en-US" dirty="0"/>
              <a:t>we</a:t>
            </a:r>
            <a:r>
              <a:rPr lang="en-US" spc="490" dirty="0"/>
              <a:t> </a:t>
            </a:r>
            <a:r>
              <a:rPr lang="en-US" dirty="0"/>
              <a:t>want</a:t>
            </a:r>
            <a:r>
              <a:rPr lang="en-US" spc="15" dirty="0"/>
              <a:t>  </a:t>
            </a:r>
            <a:r>
              <a:rPr lang="en-US" dirty="0">
                <a:solidFill>
                  <a:srgbClr val="00013A"/>
                </a:solidFill>
              </a:rPr>
              <a:t>to</a:t>
            </a:r>
            <a:r>
              <a:rPr lang="en-US" spc="385" dirty="0">
                <a:solidFill>
                  <a:srgbClr val="00013A"/>
                </a:solidFill>
              </a:rPr>
              <a:t> </a:t>
            </a:r>
            <a:r>
              <a:rPr lang="en-US" dirty="0"/>
              <a:t>minimize</a:t>
            </a:r>
            <a:r>
              <a:rPr lang="en-US" spc="40" dirty="0"/>
              <a:t>  </a:t>
            </a:r>
            <a:r>
              <a:rPr lang="en-US" spc="-25" dirty="0"/>
              <a:t>the </a:t>
            </a:r>
            <a:r>
              <a:rPr lang="en-US" dirty="0"/>
              <a:t>antibody</a:t>
            </a:r>
            <a:r>
              <a:rPr lang="en-US" spc="185" dirty="0"/>
              <a:t> </a:t>
            </a:r>
            <a:r>
              <a:rPr lang="en-US" dirty="0"/>
              <a:t>and</a:t>
            </a:r>
            <a:r>
              <a:rPr lang="en-US" spc="25" dirty="0"/>
              <a:t> </a:t>
            </a:r>
            <a:r>
              <a:rPr lang="en-US" dirty="0"/>
              <a:t>substrate</a:t>
            </a:r>
            <a:r>
              <a:rPr lang="en-US" spc="60" dirty="0"/>
              <a:t> </a:t>
            </a:r>
            <a:r>
              <a:rPr lang="en-US" dirty="0"/>
              <a:t>usage</a:t>
            </a:r>
            <a:r>
              <a:rPr lang="en-US" spc="185" dirty="0"/>
              <a:t> </a:t>
            </a:r>
            <a:r>
              <a:rPr lang="en-US" dirty="0"/>
              <a:t>we</a:t>
            </a:r>
            <a:r>
              <a:rPr lang="en-US" spc="90" dirty="0"/>
              <a:t> </a:t>
            </a:r>
            <a:r>
              <a:rPr lang="en-US" dirty="0"/>
              <a:t>cut</a:t>
            </a:r>
            <a:r>
              <a:rPr lang="en-US" spc="-60" dirty="0"/>
              <a:t> </a:t>
            </a:r>
            <a:r>
              <a:rPr lang="en-US" dirty="0"/>
              <a:t>the</a:t>
            </a:r>
            <a:r>
              <a:rPr lang="en-US" spc="-20" dirty="0"/>
              <a:t> </a:t>
            </a:r>
            <a:r>
              <a:rPr lang="en-US" spc="-10" dirty="0"/>
              <a:t>membrane.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8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392" y="911745"/>
            <a:ext cx="490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HO-1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/>
          <a:srcRect l="-73" t="-68" r="-177" b="-2530"/>
          <a:stretch/>
        </p:blipFill>
        <p:spPr>
          <a:xfrm rot="10800000">
            <a:off x="457199" y="1719470"/>
            <a:ext cx="6480313" cy="1848678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1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lum bright="-20000" contrast="40000"/>
          </a:blip>
          <a:srcRect l="-357" t="-2333" r="-429" b="-848"/>
          <a:stretch/>
        </p:blipFill>
        <p:spPr>
          <a:xfrm rot="10800000">
            <a:off x="447261" y="1624042"/>
            <a:ext cx="6331226" cy="1749286"/>
          </a:xfrm>
          <a:prstGeom prst="rect">
            <a:avLst/>
          </a:prstGeom>
          <a:ln w="0">
            <a:noFill/>
          </a:ln>
        </p:spPr>
      </p:pic>
      <p:sp>
        <p:nvSpPr>
          <p:cNvPr id="3" name="Rectangle 2"/>
          <p:cNvSpPr/>
          <p:nvPr/>
        </p:nvSpPr>
        <p:spPr>
          <a:xfrm>
            <a:off x="733392" y="1377821"/>
            <a:ext cx="5341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BDNF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7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lum bright="-40000" contrast="40000"/>
          </a:blip>
          <a:srcRect l="40" t="-273" r="262" b="1039"/>
          <a:stretch/>
        </p:blipFill>
        <p:spPr>
          <a:xfrm>
            <a:off x="632793" y="2256182"/>
            <a:ext cx="5804452" cy="112312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2793" y="1828648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Actin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2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454" y="2139104"/>
            <a:ext cx="688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SIRT1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162"/>
            <a:ext cx="7315200" cy="31686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6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8201" y="2650497"/>
            <a:ext cx="340158" cy="150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NLRP3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408"/>
            <a:ext cx="7315200" cy="2798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4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244"/>
            <a:ext cx="7315200" cy="2828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9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782"/>
            <a:ext cx="7315834" cy="2737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165" y="1470991"/>
            <a:ext cx="208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CLEAVED CASPASE-1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4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997"/>
            <a:ext cx="7315200" cy="2960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275"/>
            <a:ext cx="7315200" cy="3580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1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154"/>
            <a:ext cx="7315200" cy="332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0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896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/>
          <a:srcRect l="-571" t="-2255" r="1102" b="-1030"/>
          <a:stretch/>
        </p:blipFill>
        <p:spPr>
          <a:xfrm>
            <a:off x="1373317" y="1666185"/>
            <a:ext cx="4949686" cy="1779103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60035" y="1937464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NRF2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91</Words>
  <Application>Microsoft Office PowerPoint</Application>
  <PresentationFormat>Custom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Mayyadah</dc:creator>
  <cp:lastModifiedBy>peramaiyan rajendran</cp:lastModifiedBy>
  <cp:revision>6</cp:revision>
  <dcterms:created xsi:type="dcterms:W3CDTF">2025-05-22T17:49:11Z</dcterms:created>
  <dcterms:modified xsi:type="dcterms:W3CDTF">2025-05-29T22:14:58Z</dcterms:modified>
</cp:coreProperties>
</file>