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59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0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22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15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15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44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93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03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75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93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31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71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0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7FE4-6C46-42ED-8B6F-8651DC4C7168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7405-C220-418D-91FA-3012CE91BB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0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809" y="5983356"/>
            <a:ext cx="134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Figure </a:t>
            </a:r>
            <a:r>
              <a:rPr lang="es-ES" sz="2400" b="1" dirty="0" smtClean="0"/>
              <a:t>S3</a:t>
            </a:r>
            <a:endParaRPr lang="es-E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/>
          <a:stretch/>
        </p:blipFill>
        <p:spPr>
          <a:xfrm>
            <a:off x="822329" y="598863"/>
            <a:ext cx="4445280" cy="29174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7809" y="103558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250-</a:t>
            </a:r>
            <a:endParaRPr lang="es-ES" sz="1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04006" y="16403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MW (</a:t>
            </a:r>
            <a:r>
              <a:rPr lang="es-ES" dirty="0" err="1" smtClean="0">
                <a:solidFill>
                  <a:schemeClr val="tx1"/>
                </a:solidFill>
              </a:rPr>
              <a:t>kDa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7809" y="145111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150-</a:t>
            </a:r>
            <a:endParaRPr lang="es-ES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57809" y="184511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100-</a:t>
            </a:r>
            <a:endParaRPr lang="es-ES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71063" y="2503966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/>
            </a:lvl1pPr>
          </a:lstStyle>
          <a:p>
            <a:r>
              <a:rPr lang="es-ES" dirty="0"/>
              <a:t>50-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81855" y="2993648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/>
            </a:lvl1pPr>
          </a:lstStyle>
          <a:p>
            <a:r>
              <a:rPr lang="es-ES" dirty="0"/>
              <a:t>37-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49181" y="216282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/>
            </a:lvl1pPr>
          </a:lstStyle>
          <a:p>
            <a:r>
              <a:rPr lang="es-ES" dirty="0"/>
              <a:t>75-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296547" y="1343361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-p-ULK1 (</a:t>
            </a:r>
            <a:r>
              <a:rPr lang="es-ES" b="1" dirty="0"/>
              <a:t>Ser555) (</a:t>
            </a:r>
            <a:r>
              <a:rPr lang="es-ES" b="1" dirty="0" smtClean="0"/>
              <a:t>150 </a:t>
            </a:r>
            <a:r>
              <a:rPr lang="es-ES" b="1" dirty="0" err="1"/>
              <a:t>kDa</a:t>
            </a:r>
            <a:r>
              <a:rPr lang="es-ES" b="1" dirty="0"/>
              <a:t>) </a:t>
            </a:r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4110873" y="3810571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 rot="16200000">
            <a:off x="603824" y="4495970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50" y="3555759"/>
            <a:ext cx="3853855" cy="820400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405813" y="1343361"/>
            <a:ext cx="3214205" cy="435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809" y="5983356"/>
            <a:ext cx="134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Figure </a:t>
            </a:r>
            <a:r>
              <a:rPr lang="es-ES" sz="2400" b="1" dirty="0" smtClean="0"/>
              <a:t>S3</a:t>
            </a:r>
            <a:endParaRPr lang="es-E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57809" y="103558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250-</a:t>
            </a:r>
            <a:endParaRPr lang="es-ES" sz="1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04006" y="16403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MW (</a:t>
            </a:r>
            <a:r>
              <a:rPr lang="es-ES" dirty="0" err="1" smtClean="0">
                <a:solidFill>
                  <a:schemeClr val="tx1"/>
                </a:solidFill>
              </a:rPr>
              <a:t>kDa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7809" y="145111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150-</a:t>
            </a:r>
            <a:endParaRPr lang="es-ES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57809" y="184511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100-</a:t>
            </a:r>
            <a:endParaRPr lang="es-ES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71063" y="2704687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/>
            </a:lvl1pPr>
          </a:lstStyle>
          <a:p>
            <a:r>
              <a:rPr lang="es-ES" dirty="0"/>
              <a:t>50-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4157" y="3350486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/>
            </a:lvl1pPr>
          </a:lstStyle>
          <a:p>
            <a:r>
              <a:rPr lang="es-ES" dirty="0"/>
              <a:t>37-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49181" y="2207425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/>
            </a:lvl1pPr>
          </a:lstStyle>
          <a:p>
            <a:r>
              <a:rPr lang="es-ES" dirty="0"/>
              <a:t>75-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296547" y="1343361"/>
            <a:ext cx="234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- ULK1 total </a:t>
            </a:r>
            <a:r>
              <a:rPr lang="es-ES" b="1" dirty="0"/>
              <a:t>(</a:t>
            </a:r>
            <a:r>
              <a:rPr lang="es-ES" b="1" dirty="0" smtClean="0"/>
              <a:t>150 </a:t>
            </a:r>
            <a:r>
              <a:rPr lang="es-ES" b="1" dirty="0" err="1"/>
              <a:t>kDa</a:t>
            </a:r>
            <a:r>
              <a:rPr lang="es-ES" b="1" dirty="0"/>
              <a:t>)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3926" r="5181"/>
          <a:stretch/>
        </p:blipFill>
        <p:spPr>
          <a:xfrm>
            <a:off x="827799" y="660698"/>
            <a:ext cx="4490630" cy="304428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341081" y="1236867"/>
            <a:ext cx="3487398" cy="541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/>
          <p:cNvGrpSpPr/>
          <p:nvPr/>
        </p:nvGrpSpPr>
        <p:grpSpPr>
          <a:xfrm>
            <a:off x="116363" y="3791335"/>
            <a:ext cx="4605066" cy="976370"/>
            <a:chOff x="1010422" y="3443400"/>
            <a:chExt cx="4605066" cy="976370"/>
          </a:xfrm>
        </p:grpSpPr>
        <p:sp>
          <p:nvSpPr>
            <p:cNvPr id="17" name="CuadroTexto 16"/>
            <p:cNvSpPr txBox="1"/>
            <p:nvPr/>
          </p:nvSpPr>
          <p:spPr>
            <a:xfrm>
              <a:off x="1199760" y="3443400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CQ 10 µM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2197269" y="34434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084959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972649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928435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2580261" y="34434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3506362" y="34591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4394052" y="346225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326626" y="34591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1311923" y="3680861"/>
              <a:ext cx="893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OA (</a:t>
              </a:r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µM)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2197269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613508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3065099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3510901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3948250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394052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4909536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5354959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010422" y="3896550"/>
              <a:ext cx="1178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Rapa 40 </a:t>
              </a:r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4880824" y="395961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5326626" y="395961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3985188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4430611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3101004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3517243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2205344" y="389655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2621583" y="389655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CuadroTexto 43"/>
          <p:cNvSpPr txBox="1"/>
          <p:nvPr/>
        </p:nvSpPr>
        <p:spPr>
          <a:xfrm rot="16200000">
            <a:off x="4212827" y="4138007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 rot="16200000">
            <a:off x="501221" y="4960867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809" y="5983356"/>
            <a:ext cx="134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Figure </a:t>
            </a:r>
            <a:r>
              <a:rPr lang="es-ES" sz="2400" b="1" dirty="0" smtClean="0"/>
              <a:t>S3</a:t>
            </a:r>
            <a:endParaRPr lang="es-E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04006" y="16403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MW (</a:t>
            </a:r>
            <a:r>
              <a:rPr lang="es-ES" dirty="0" err="1" smtClean="0">
                <a:solidFill>
                  <a:schemeClr val="tx1"/>
                </a:solidFill>
              </a:rPr>
              <a:t>kDa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1" y="1035584"/>
            <a:ext cx="4733803" cy="3235333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404006" y="111364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250-</a:t>
            </a:r>
            <a:endParaRPr lang="es-ES" sz="14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04006" y="127271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150-</a:t>
            </a:r>
            <a:endParaRPr lang="es-ES" sz="14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04006" y="141151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100-</a:t>
            </a:r>
            <a:endParaRPr lang="es-ES" sz="14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95378" y="155486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75-</a:t>
            </a:r>
            <a:endParaRPr lang="es-ES" sz="14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38907" y="1700409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50-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61715" y="2018949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37-</a:t>
            </a:r>
            <a:endParaRPr lang="es-ES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28052" y="222742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25-</a:t>
            </a:r>
            <a:endParaRPr lang="es-ES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416029" y="2847737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20-</a:t>
            </a:r>
            <a:endParaRPr lang="es-ES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207337" y="1677975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- p62 (62 </a:t>
            </a:r>
            <a:r>
              <a:rPr lang="es-ES" b="1" dirty="0" err="1"/>
              <a:t>kDa</a:t>
            </a:r>
            <a:r>
              <a:rPr lang="es-ES" b="1" dirty="0"/>
              <a:t>) 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138678" y="2972974"/>
            <a:ext cx="175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dirty="0"/>
              <a:t>- LC3B-I (17 </a:t>
            </a:r>
            <a:r>
              <a:rPr lang="es-ES" dirty="0" err="1" smtClean="0"/>
              <a:t>kDa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5138677" y="3198213"/>
            <a:ext cx="18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dirty="0"/>
              <a:t>- LC3B-II (15 </a:t>
            </a:r>
            <a:r>
              <a:rPr lang="es-ES" dirty="0" err="1" smtClean="0"/>
              <a:t>kDa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 rot="16200000">
            <a:off x="4405348" y="3931761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349472" y="1580494"/>
            <a:ext cx="3565022" cy="4340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1278272" y="2800491"/>
            <a:ext cx="3670396" cy="720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/>
          <p:cNvGrpSpPr/>
          <p:nvPr/>
        </p:nvGrpSpPr>
        <p:grpSpPr>
          <a:xfrm>
            <a:off x="229484" y="3575080"/>
            <a:ext cx="4605066" cy="976370"/>
            <a:chOff x="1010422" y="3443400"/>
            <a:chExt cx="4605066" cy="976370"/>
          </a:xfrm>
        </p:grpSpPr>
        <p:sp>
          <p:nvSpPr>
            <p:cNvPr id="31" name="CuadroTexto 30"/>
            <p:cNvSpPr txBox="1"/>
            <p:nvPr/>
          </p:nvSpPr>
          <p:spPr>
            <a:xfrm>
              <a:off x="1199760" y="3443400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CQ 10 µM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2197269" y="34434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3084959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3972649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4928435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2580261" y="34434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3506362" y="34591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4394052" y="346225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5326626" y="34591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311923" y="3680861"/>
              <a:ext cx="893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OA (</a:t>
              </a:r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µM)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2197269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2613508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3065099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3510901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3948250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4394052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4909536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5354959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1010422" y="3896550"/>
              <a:ext cx="1178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Rapa 40 </a:t>
              </a:r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4880824" y="395961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5326626" y="395961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3985188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4430611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3101004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3517243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205344" y="389655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2621583" y="389655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CuadroTexto 63"/>
          <p:cNvSpPr txBox="1"/>
          <p:nvPr/>
        </p:nvSpPr>
        <p:spPr>
          <a:xfrm rot="16200000">
            <a:off x="501221" y="4960867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809" y="5983356"/>
            <a:ext cx="134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Figure </a:t>
            </a:r>
            <a:r>
              <a:rPr lang="es-ES" sz="2400" b="1" dirty="0" smtClean="0"/>
              <a:t>S3</a:t>
            </a:r>
            <a:endParaRPr lang="es-E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04006" y="16403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MW (</a:t>
            </a:r>
            <a:r>
              <a:rPr lang="es-ES" dirty="0" err="1" smtClean="0">
                <a:solidFill>
                  <a:schemeClr val="tx1"/>
                </a:solidFill>
              </a:rPr>
              <a:t>kDa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956562" y="109180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250-</a:t>
            </a:r>
            <a:endParaRPr lang="es-ES" sz="1400" b="1" dirty="0"/>
          </a:p>
        </p:txBody>
      </p:sp>
      <p:sp>
        <p:nvSpPr>
          <p:cNvPr id="37" name="CuadroTexto 36"/>
          <p:cNvSpPr txBox="1"/>
          <p:nvPr/>
        </p:nvSpPr>
        <p:spPr>
          <a:xfrm>
            <a:off x="956562" y="162999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150-</a:t>
            </a:r>
            <a:endParaRPr lang="es-ES" sz="1400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956562" y="207974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100-</a:t>
            </a:r>
            <a:endParaRPr lang="es-ES" sz="1400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069816" y="2917017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/>
            </a:lvl1pPr>
          </a:lstStyle>
          <a:p>
            <a:r>
              <a:rPr lang="es-ES" dirty="0"/>
              <a:t>50-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057466" y="351985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/>
            </a:lvl1pPr>
          </a:lstStyle>
          <a:p>
            <a:r>
              <a:rPr lang="es-ES" dirty="0"/>
              <a:t>37-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1047934" y="2442057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/>
            </a:lvl1pPr>
          </a:lstStyle>
          <a:p>
            <a:r>
              <a:rPr lang="es-ES" dirty="0"/>
              <a:t>75-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6674304" y="2533785"/>
            <a:ext cx="226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- p-p70 total (70 </a:t>
            </a:r>
            <a:r>
              <a:rPr lang="es-ES" b="1" dirty="0" err="1"/>
              <a:t>kDa</a:t>
            </a:r>
            <a:r>
              <a:rPr lang="es-ES" b="1" dirty="0"/>
              <a:t>)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20" y="581497"/>
            <a:ext cx="5319076" cy="355526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95225" y="2478926"/>
            <a:ext cx="3827016" cy="541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/>
          <p:cNvGrpSpPr/>
          <p:nvPr/>
        </p:nvGrpSpPr>
        <p:grpSpPr>
          <a:xfrm>
            <a:off x="1069816" y="4178066"/>
            <a:ext cx="4852426" cy="976370"/>
            <a:chOff x="1010422" y="3443400"/>
            <a:chExt cx="4605066" cy="976370"/>
          </a:xfrm>
        </p:grpSpPr>
        <p:sp>
          <p:nvSpPr>
            <p:cNvPr id="17" name="CuadroTexto 16"/>
            <p:cNvSpPr txBox="1"/>
            <p:nvPr/>
          </p:nvSpPr>
          <p:spPr>
            <a:xfrm>
              <a:off x="1199760" y="3443400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CQ 10 µM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2197269" y="34434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084959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972649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928435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2580261" y="34434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3506362" y="34591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4394052" y="346225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326626" y="34591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1311923" y="3680861"/>
              <a:ext cx="893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OA (</a:t>
              </a:r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µM)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2197269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613508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3065099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3510901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948250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4394052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4909536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5354959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010422" y="3896550"/>
              <a:ext cx="1178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Rapa 40 </a:t>
              </a:r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4880824" y="395961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5326626" y="395961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3985188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4430611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3101004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3517243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2205344" y="389655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2621583" y="389655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CuadroTexto 53"/>
          <p:cNvSpPr txBox="1"/>
          <p:nvPr/>
        </p:nvSpPr>
        <p:spPr>
          <a:xfrm rot="16200000">
            <a:off x="5506811" y="4484794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 rot="16200000">
            <a:off x="1295805" y="5380467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809" y="5983356"/>
            <a:ext cx="134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Figure </a:t>
            </a:r>
            <a:r>
              <a:rPr lang="es-ES" sz="2400" b="1" dirty="0" smtClean="0"/>
              <a:t>S3</a:t>
            </a:r>
            <a:endParaRPr lang="es-E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04006" y="16403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MW (</a:t>
            </a:r>
            <a:r>
              <a:rPr lang="es-ES" dirty="0" err="1" smtClean="0">
                <a:solidFill>
                  <a:schemeClr val="tx1"/>
                </a:solidFill>
              </a:rPr>
              <a:t>kDa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2" y="628976"/>
            <a:ext cx="5468391" cy="3584030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956562" y="121434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250-</a:t>
            </a:r>
            <a:endParaRPr lang="es-ES" sz="1400" b="1" dirty="0"/>
          </a:p>
        </p:txBody>
      </p:sp>
      <p:sp>
        <p:nvSpPr>
          <p:cNvPr id="37" name="CuadroTexto 36"/>
          <p:cNvSpPr txBox="1"/>
          <p:nvPr/>
        </p:nvSpPr>
        <p:spPr>
          <a:xfrm>
            <a:off x="956562" y="175253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150-</a:t>
            </a:r>
            <a:endParaRPr lang="es-ES" sz="1400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956562" y="220229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100-</a:t>
            </a:r>
            <a:endParaRPr lang="es-ES" sz="1400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069816" y="3039565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/>
            </a:lvl1pPr>
          </a:lstStyle>
          <a:p>
            <a:r>
              <a:rPr lang="es-ES" dirty="0"/>
              <a:t>50-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1047934" y="2564605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400" b="1"/>
            </a:lvl1pPr>
          </a:lstStyle>
          <a:p>
            <a:r>
              <a:rPr lang="es-ES" dirty="0"/>
              <a:t>75-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6424953" y="2718493"/>
            <a:ext cx="207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- p70 total (70 </a:t>
            </a:r>
            <a:r>
              <a:rPr lang="es-ES" b="1" dirty="0" err="1"/>
              <a:t>kDa</a:t>
            </a:r>
            <a:r>
              <a:rPr lang="es-ES" b="1" dirty="0"/>
              <a:t>)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717665" y="2546010"/>
            <a:ext cx="3893664" cy="541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/>
          <p:cNvGrpSpPr/>
          <p:nvPr/>
        </p:nvGrpSpPr>
        <p:grpSpPr>
          <a:xfrm>
            <a:off x="712875" y="4280424"/>
            <a:ext cx="4764098" cy="976370"/>
            <a:chOff x="1010422" y="3443400"/>
            <a:chExt cx="4605066" cy="976370"/>
          </a:xfrm>
        </p:grpSpPr>
        <p:sp>
          <p:nvSpPr>
            <p:cNvPr id="17" name="CuadroTexto 16"/>
            <p:cNvSpPr txBox="1"/>
            <p:nvPr/>
          </p:nvSpPr>
          <p:spPr>
            <a:xfrm>
              <a:off x="1199760" y="3443400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CQ 10 µM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2197269" y="34434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084959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972649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928435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2580261" y="34434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3506362" y="34591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4394052" y="346225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326626" y="34591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1311923" y="3680861"/>
              <a:ext cx="893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OA (</a:t>
              </a:r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µM)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2197269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613508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3065099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3510901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948250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4394052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4909536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5354959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010422" y="3896550"/>
              <a:ext cx="1178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Rapa 40 </a:t>
              </a:r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4880824" y="395961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5326626" y="395961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3985188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4430611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3101004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3517243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2205344" y="389655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2621583" y="389655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CuadroTexto 50"/>
          <p:cNvSpPr txBox="1"/>
          <p:nvPr/>
        </p:nvSpPr>
        <p:spPr>
          <a:xfrm rot="16200000">
            <a:off x="5107613" y="4679240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 rot="16200000">
            <a:off x="1097733" y="5449956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809" y="5983356"/>
            <a:ext cx="134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Figure </a:t>
            </a:r>
            <a:r>
              <a:rPr lang="es-ES" sz="2400" b="1" dirty="0" smtClean="0"/>
              <a:t>S3</a:t>
            </a:r>
            <a:endParaRPr lang="es-E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04006" y="16403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MW (</a:t>
            </a:r>
            <a:r>
              <a:rPr lang="es-ES" dirty="0" err="1" smtClean="0">
                <a:solidFill>
                  <a:schemeClr val="tx1"/>
                </a:solidFill>
              </a:rPr>
              <a:t>kDa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867192" y="2291790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- </a:t>
            </a:r>
            <a:r>
              <a:rPr lang="el-GR" b="1" dirty="0" smtClean="0"/>
              <a:t>β</a:t>
            </a:r>
            <a:r>
              <a:rPr lang="es-ES" b="1" dirty="0" smtClean="0"/>
              <a:t>- </a:t>
            </a:r>
            <a:r>
              <a:rPr lang="es-ES" b="1" dirty="0" err="1" smtClean="0"/>
              <a:t>actin</a:t>
            </a:r>
            <a:r>
              <a:rPr lang="es-ES" b="1" dirty="0" smtClean="0"/>
              <a:t> (42 </a:t>
            </a:r>
            <a:r>
              <a:rPr lang="es-ES" b="1" dirty="0" err="1" smtClean="0"/>
              <a:t>kDa</a:t>
            </a:r>
            <a:r>
              <a:rPr lang="es-ES" b="1" dirty="0"/>
              <a:t>)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"/>
          <a:stretch/>
        </p:blipFill>
        <p:spPr>
          <a:xfrm>
            <a:off x="1424820" y="1239936"/>
            <a:ext cx="5332819" cy="184757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11538" y="141472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250-</a:t>
            </a:r>
            <a:endParaRPr lang="es-ES" sz="1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1538" y="1573802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150-</a:t>
            </a:r>
            <a:endParaRPr lang="es-ES" sz="1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11538" y="171260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100-</a:t>
            </a:r>
            <a:endParaRPr lang="es-ES" sz="1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02910" y="1855948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75-</a:t>
            </a:r>
            <a:endParaRPr lang="es-ES" sz="1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35584" y="200832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50-</a:t>
            </a:r>
            <a:endParaRPr lang="es-E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35584" y="237443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37-</a:t>
            </a:r>
            <a:endParaRPr lang="es-ES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935584" y="271372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25-</a:t>
            </a:r>
            <a:endParaRPr lang="es-ES" b="1" dirty="0"/>
          </a:p>
        </p:txBody>
      </p:sp>
      <p:sp>
        <p:nvSpPr>
          <p:cNvPr id="23" name="Rectángulo 22"/>
          <p:cNvSpPr/>
          <p:nvPr/>
        </p:nvSpPr>
        <p:spPr>
          <a:xfrm>
            <a:off x="2017336" y="2150655"/>
            <a:ext cx="4142965" cy="541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4" name="Grupo 23"/>
          <p:cNvGrpSpPr/>
          <p:nvPr/>
        </p:nvGrpSpPr>
        <p:grpSpPr>
          <a:xfrm>
            <a:off x="1122417" y="3204135"/>
            <a:ext cx="4957871" cy="976370"/>
            <a:chOff x="1010422" y="3443400"/>
            <a:chExt cx="4605066" cy="976370"/>
          </a:xfrm>
        </p:grpSpPr>
        <p:sp>
          <p:nvSpPr>
            <p:cNvPr id="25" name="CuadroTexto 24"/>
            <p:cNvSpPr txBox="1"/>
            <p:nvPr/>
          </p:nvSpPr>
          <p:spPr>
            <a:xfrm>
              <a:off x="1199760" y="3443400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CQ 10 µM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97269" y="34434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3084959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3972649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928435" y="345910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2580261" y="34434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3506362" y="34591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394052" y="346225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326626" y="3459100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1311923" y="3680861"/>
              <a:ext cx="893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OA (</a:t>
              </a:r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µM)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2197269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2613508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3065099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3510901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3948250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4394052" y="368833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4909536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5354959" y="368833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1010422" y="3896550"/>
              <a:ext cx="1178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Rapa 40 </a:t>
              </a:r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4880824" y="395961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5326626" y="395961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3985188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4430611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3101004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3517243" y="395961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2205344" y="389655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2621583" y="3896550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CuadroTexto 52"/>
          <p:cNvSpPr txBox="1"/>
          <p:nvPr/>
        </p:nvSpPr>
        <p:spPr>
          <a:xfrm rot="16200000">
            <a:off x="5700209" y="3510863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 rot="16200000">
            <a:off x="1237475" y="4403892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809" y="5983356"/>
            <a:ext cx="134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Figure </a:t>
            </a:r>
            <a:r>
              <a:rPr lang="es-ES" sz="2400" b="1" dirty="0" smtClean="0"/>
              <a:t>S5</a:t>
            </a:r>
            <a:endParaRPr lang="es-ES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5" r="63424" b="34904"/>
          <a:stretch/>
        </p:blipFill>
        <p:spPr>
          <a:xfrm>
            <a:off x="1480885" y="503984"/>
            <a:ext cx="4489594" cy="29586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07975" y="47802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250-</a:t>
            </a:r>
            <a:endParaRPr lang="es-ES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91215" y="50358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MW (</a:t>
            </a:r>
            <a:r>
              <a:rPr lang="es-ES" dirty="0" err="1" smtClean="0">
                <a:solidFill>
                  <a:schemeClr val="tx1"/>
                </a:solidFill>
              </a:rPr>
              <a:t>kDa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07975" y="63709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150-</a:t>
            </a:r>
            <a:endParaRPr lang="es-ES" sz="1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07975" y="77590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100-</a:t>
            </a:r>
            <a:endParaRPr lang="es-ES" sz="1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99347" y="919245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75-</a:t>
            </a:r>
            <a:endParaRPr lang="es-ES" sz="1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32021" y="112737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50-</a:t>
            </a:r>
            <a:endParaRPr lang="es-E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32021" y="1482335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37-</a:t>
            </a:r>
            <a:endParaRPr lang="es-ES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32021" y="183278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25-</a:t>
            </a:r>
            <a:endParaRPr lang="es-E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32021" y="253818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20-</a:t>
            </a:r>
            <a:endParaRPr lang="es-ES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455532" y="1197593"/>
            <a:ext cx="182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- </a:t>
            </a:r>
            <a:r>
              <a:rPr lang="el-GR" b="1" dirty="0" smtClean="0"/>
              <a:t>β</a:t>
            </a:r>
            <a:r>
              <a:rPr lang="es-ES" b="1" dirty="0" smtClean="0"/>
              <a:t>-</a:t>
            </a:r>
            <a:r>
              <a:rPr lang="es-ES" b="1" dirty="0" err="1" smtClean="0"/>
              <a:t>actin</a:t>
            </a:r>
            <a:r>
              <a:rPr lang="es-ES" b="1" dirty="0" smtClean="0"/>
              <a:t> (</a:t>
            </a:r>
            <a:r>
              <a:rPr lang="es-ES" b="1" dirty="0"/>
              <a:t>42 </a:t>
            </a:r>
            <a:r>
              <a:rPr lang="es-ES" b="1" dirty="0" err="1" smtClean="0"/>
              <a:t>kDa</a:t>
            </a:r>
            <a:r>
              <a:rPr lang="es-ES" b="1" dirty="0" smtClean="0"/>
              <a:t>)</a:t>
            </a:r>
            <a:endParaRPr lang="es-ES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436238" y="2516624"/>
            <a:ext cx="175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dirty="0"/>
              <a:t>- LC3B-I (17 </a:t>
            </a:r>
            <a:r>
              <a:rPr lang="es-ES" dirty="0" err="1" smtClean="0"/>
              <a:t>kDa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436237" y="2741863"/>
            <a:ext cx="18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s-ES" dirty="0"/>
              <a:t>- LC3B-II (15 </a:t>
            </a:r>
            <a:r>
              <a:rPr lang="es-ES" dirty="0" err="1" smtClean="0"/>
              <a:t>kDa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2165920" y="1197594"/>
            <a:ext cx="3122517" cy="452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2165920" y="2599391"/>
            <a:ext cx="3270316" cy="5599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87" y="3417356"/>
            <a:ext cx="3457050" cy="1254939"/>
          </a:xfrm>
          <a:prstGeom prst="rect">
            <a:avLst/>
          </a:prstGeom>
        </p:spPr>
      </p:pic>
      <p:sp>
        <p:nvSpPr>
          <p:cNvPr id="67" name="CuadroTexto 66"/>
          <p:cNvSpPr txBox="1"/>
          <p:nvPr/>
        </p:nvSpPr>
        <p:spPr>
          <a:xfrm rot="16200000">
            <a:off x="5015785" y="3658382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 rot="16200000">
            <a:off x="1510353" y="3662710"/>
            <a:ext cx="1311136" cy="29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361</Words>
  <Application>Microsoft Office PowerPoint</Application>
  <PresentationFormat>Panorámica</PresentationFormat>
  <Paragraphs>220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Olga</cp:lastModifiedBy>
  <cp:revision>39</cp:revision>
  <dcterms:created xsi:type="dcterms:W3CDTF">2023-04-01T11:19:06Z</dcterms:created>
  <dcterms:modified xsi:type="dcterms:W3CDTF">2025-05-14T09:47:18Z</dcterms:modified>
</cp:coreProperties>
</file>