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2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58F841-0C46-4A5A-E1EF-FF03E45028B5}" name="Katherine Burnham" initials="KB" userId="a2ffd3231f9cecf9" providerId="Windows Live"/>
  <p188:author id="{EC5DCF73-D4CD-004D-82D2-0E75A63CE2A4}" name="Andrew Jeffs" initials="AJ" userId="S::ajef003@UoA.auckland.ac.nz::87ea0d89-5b7c-459f-8d32-9b626bb747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BD302-C8C2-E447-8494-9DE177BE323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E5917-A41F-0E40-950A-ACEDD3A92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916F0-B035-8241-AA8A-77AF1C7FAB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7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0CBE-3DEB-48E2-426C-DA201D114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F6662B-1F1A-69EC-A744-ED401B2C4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583B5-2563-D7FB-603E-CCB401537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8511D-3012-52AE-B36E-74048AD8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53327-9CA5-E457-FD10-9C02F32C8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8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A629-A374-563B-9370-62511B9F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5164-FA5A-5F20-24C2-AF752AB24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E2EAF-2EDD-06A6-3E62-9DB15A84D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09F7C-9FB6-5967-7830-26A822BB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E0B5-E9D5-DF26-D32F-63FC3BCF7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4056-0C05-01C1-EE7E-37870A786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B99F2-BC11-A076-1C10-127212329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B580C-733E-3392-CD3D-AB5417F9F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D9BB4-9005-3057-0568-F19F6DA4F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16D01-294E-3288-A345-B4DB899A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63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1698-D3DE-2E9C-EB17-F819FBA47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2E61E-AB25-7E6A-4969-A27D8679A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C4613-C69F-ADAB-8E03-7549BF743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A3537-3484-F5FF-3FF8-277A3C206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32CC8-5F3D-2A55-8BBB-FBB06B39A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C10D6-79DE-7A0C-D1BC-BD517F16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6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E225F-BB05-A1DA-DCBC-29F3AE73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592C7-6CA5-6DD5-C747-D2F7300C7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EF526-96FF-50CB-3F0D-E560D7D04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0B5658-4B6A-2B8A-69FC-EBCF11450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1AD12B-0931-87F1-00D7-2F76CBCB9F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22D8C8-92A2-9521-D03D-0E85F15FF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B8485F-15BC-0822-F6A9-0DA58C174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251524-9866-1158-7192-4DC93C66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1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A9DE-CEC6-EDF8-9A95-F5FF5FF3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FF96F5-C8BB-DF57-B1E3-3532D64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80D43-14E5-D51E-1157-0EBC7E19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E4F5F-A42A-934F-70E2-E66B2512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2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30770E-E40C-DED0-290F-20CA16AD1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80CA08-FE18-EE2A-A732-D2EF69D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8F4BC-A00B-59D2-0F0B-E47835A3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75E02-DA20-83DD-CACF-E2EAB6AA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9A7DA-A5C5-F895-4D24-E27E6AD1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78AFE-DEB7-D9F7-03EF-2208C4040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FF7A0-40C2-421C-17B7-407EE657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36D23-9D6E-84BA-A771-FDE1BA75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6FC3C-42D9-5093-F5B1-479F365C2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35F24-667C-A644-9DDD-AE4285FB4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D30252-9D79-8EF0-244F-4E1128C11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D0655-CC75-48AE-E8E2-44B4EB9F4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BB76B-7293-77D1-2FBC-C7FE1316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4DE8E-1AD0-4B45-9DDA-0A312F07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47AEC-EC53-DA6C-3827-1B84569F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4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E19E-DF06-06EE-4524-950AE9C7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923FE-40B6-9FD0-44B2-3B31FE0A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9D210-34E3-86AA-C7F1-D391D550E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BD644-6C7A-4479-AC79-00821682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FB5BE-8D23-BCE4-9EE6-66B5AF87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7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D960CD-19DA-1E0D-1F4E-729DE0FCF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04237-F0C9-56F9-3FA4-78FBDD558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B9CFF-0273-21D7-75ED-2DCAB4C4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F937-F8D9-C643-1BA1-84DDF451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DE58F-BA48-16FC-776D-A10F0F50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9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B187C8-348D-7F16-A5FE-F752A70D3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13815-5AB6-CBB8-B84B-F466E7BCB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525A9-08F0-7F87-738D-8F4196F0D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24B5A-8CCA-E640-BED5-915249DAE083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3E7A5-8C4B-C294-6652-5453855F6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DFAEF-788D-985D-2A09-56B52F12C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B215A-AD9F-A948-9D09-A8318C36F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9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9E11B8-ACC7-D900-34B7-A3F1A35BF70F}"/>
              </a:ext>
            </a:extLst>
          </p:cNvPr>
          <p:cNvGraphicFramePr>
            <a:graphicFrameLocks noGrp="1"/>
          </p:cNvGraphicFramePr>
          <p:nvPr/>
        </p:nvGraphicFramePr>
        <p:xfrm>
          <a:off x="291548" y="363920"/>
          <a:ext cx="11608904" cy="62645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85753">
                  <a:extLst>
                    <a:ext uri="{9D8B030D-6E8A-4147-A177-3AD203B41FA5}">
                      <a16:colId xmlns:a16="http://schemas.microsoft.com/office/drawing/2014/main" val="3944938307"/>
                    </a:ext>
                  </a:extLst>
                </a:gridCol>
                <a:gridCol w="325201">
                  <a:extLst>
                    <a:ext uri="{9D8B030D-6E8A-4147-A177-3AD203B41FA5}">
                      <a16:colId xmlns:a16="http://schemas.microsoft.com/office/drawing/2014/main" val="2140147031"/>
                    </a:ext>
                  </a:extLst>
                </a:gridCol>
                <a:gridCol w="1150887">
                  <a:extLst>
                    <a:ext uri="{9D8B030D-6E8A-4147-A177-3AD203B41FA5}">
                      <a16:colId xmlns:a16="http://schemas.microsoft.com/office/drawing/2014/main" val="378437739"/>
                    </a:ext>
                  </a:extLst>
                </a:gridCol>
                <a:gridCol w="1566919">
                  <a:extLst>
                    <a:ext uri="{9D8B030D-6E8A-4147-A177-3AD203B41FA5}">
                      <a16:colId xmlns:a16="http://schemas.microsoft.com/office/drawing/2014/main" val="3859509176"/>
                    </a:ext>
                  </a:extLst>
                </a:gridCol>
                <a:gridCol w="1053577">
                  <a:extLst>
                    <a:ext uri="{9D8B030D-6E8A-4147-A177-3AD203B41FA5}">
                      <a16:colId xmlns:a16="http://schemas.microsoft.com/office/drawing/2014/main" val="2036038844"/>
                    </a:ext>
                  </a:extLst>
                </a:gridCol>
                <a:gridCol w="1619256">
                  <a:extLst>
                    <a:ext uri="{9D8B030D-6E8A-4147-A177-3AD203B41FA5}">
                      <a16:colId xmlns:a16="http://schemas.microsoft.com/office/drawing/2014/main" val="1628914078"/>
                    </a:ext>
                  </a:extLst>
                </a:gridCol>
                <a:gridCol w="1288798">
                  <a:extLst>
                    <a:ext uri="{9D8B030D-6E8A-4147-A177-3AD203B41FA5}">
                      <a16:colId xmlns:a16="http://schemas.microsoft.com/office/drawing/2014/main" val="1604401336"/>
                    </a:ext>
                  </a:extLst>
                </a:gridCol>
                <a:gridCol w="1276381">
                  <a:extLst>
                    <a:ext uri="{9D8B030D-6E8A-4147-A177-3AD203B41FA5}">
                      <a16:colId xmlns:a16="http://schemas.microsoft.com/office/drawing/2014/main" val="2771771774"/>
                    </a:ext>
                  </a:extLst>
                </a:gridCol>
                <a:gridCol w="1230797">
                  <a:extLst>
                    <a:ext uri="{9D8B030D-6E8A-4147-A177-3AD203B41FA5}">
                      <a16:colId xmlns:a16="http://schemas.microsoft.com/office/drawing/2014/main" val="3962142747"/>
                    </a:ext>
                  </a:extLst>
                </a:gridCol>
                <a:gridCol w="1311335">
                  <a:extLst>
                    <a:ext uri="{9D8B030D-6E8A-4147-A177-3AD203B41FA5}">
                      <a16:colId xmlns:a16="http://schemas.microsoft.com/office/drawing/2014/main" val="1400307318"/>
                    </a:ext>
                  </a:extLst>
                </a:gridCol>
              </a:tblGrid>
              <a:tr h="42779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 Potential of Substrate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 Score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Cover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Height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Complexity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Clustering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Planes of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Branching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Spacing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 of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Branching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</a:t>
                      </a:r>
                    </a:p>
                    <a:p>
                      <a:pPr algn="ctr" rtl="0" fontAlgn="b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Width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725304"/>
                  </a:ext>
                </a:extLst>
              </a:tr>
              <a:tr h="4403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Morphological 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Metrics: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Width x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Canopy Length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Height of Canopy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Holdfasts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cm</a:t>
                      </a:r>
                      <a:r>
                        <a:rPr lang="en-US" sz="900" b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Substrate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Conspecifics within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cm Radius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Planes of         Branching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Distance b/w Branch Nodes </a:t>
                      </a: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 Branch Nodes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cm Branch Length</a:t>
                      </a: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Measured at Node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277942"/>
                  </a:ext>
                </a:extLst>
              </a:tr>
              <a:tr h="15754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advantageous macroalgal morphology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juvenile mussel attachment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&amp; survival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area of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&lt;25 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 narrow canopy that shades a small area of substrate, creating the least protection from desiccation.</a:t>
                      </a: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that reaches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&lt;50 mm above the substrate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a submersed or emersed environment at low tide.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 short canopy and either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short thallus or a longer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thallus with a tendency to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 prostrate along the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 starting at the holdfast.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holdfasts/cm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Typically has a single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holdfast, or point of attachment, occupying a small area of substrate.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 conspecifics found within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cm radius of individual. </a:t>
                      </a: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usually found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alone or rarely with other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conspecific individuals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established in close proximity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(i.e., within 10 cm radius of individual).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Branches on only 1 plane.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Tends to branch 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proliferate on a single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 with very little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twisting of branches or blades.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&gt;3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between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branches and nodes.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Has large gaps between branch nodes. Branches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blades fan outward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node without folding or twisting, resulting in very little overlap.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&lt;3 nodes/cm length.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branches or blades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dissect or proliferate infrequently or not at all along their length.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&gt;2.0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fairly thick, sturdy branches or wide,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flattened blades that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widen as they grow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outward from the node.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742285"/>
                  </a:ext>
                </a:extLst>
              </a:tr>
              <a:tr h="19940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Moderately advantageous macroalgal morphology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juvenile mussel attachment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&amp; survival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area of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– 50 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 moderately wide canopy that shades a medium-sized area of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substrate, creating decent protection from desiccation.</a:t>
                      </a: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that reaches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– 100 mm above the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 in a submersed or emersed environment at low tide.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 moderately tall canopy and a tendency to grow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upwards and outwards, lifting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 the substrate at the holdfast but not easily maintaining an upright position in high flow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waves, especially as the thallus increases in length.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2 - 10 holdfasts/cm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Typically has several, loosely packed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holdfasts occupying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medium-sized area of substrate.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1 - 2 conspecifics found within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cm radius of individual.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usually found in small groups with other conspecific individuals established in close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proximity, collectively colonising a wider area but not with individuals connected in a continuous turf.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Branches or twists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across 2 planes.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Tends to branch or proliferate on a single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 but exhibits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twisting and folding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branches or blades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across two planes.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1.5 - 3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between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branches and nodes.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Exhibits medium-sized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gaps between branch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nodes. Branches 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blades twist or fold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inward as they grow in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length, resulting in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overlap.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3 - 6 nodes/cm length.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branches or blades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dissect or proliferate relatively frequently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along their length but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nodes are spread out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a longer distance.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– 2.0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relatively narrow but flattened blades or moderately thick, flexible branches that have a fairly consistent diameter throughout their length.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105850"/>
                  </a:ext>
                </a:extLst>
              </a:tr>
              <a:tr h="18269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Highly advantageous macroalgal morphology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juvenile mussel attachment </a:t>
                      </a:r>
                    </a:p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&amp; survival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area of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&gt;50 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an extensive canopy that shades a large area of substrate, sometimes due to a tendency to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continuous turfs, creating the most protection from desiccation.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canopy that reaches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 mm above the substrate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a submersed or emersed environment at low tide.</a:t>
                      </a: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a tall canopy and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tends to maintain a mostly upright position in high flow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waves, lifting off the substrate starting at the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holdfast and growing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relatively straight upwards.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 holdfasts/cm</a:t>
                      </a:r>
                      <a:r>
                        <a:rPr lang="en-US" sz="900" u="none" strike="noStrike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Typically has numerous, tightly packed holdfasts occupying a larger area of substrate.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&gt;2 conspecifics found within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cm radius of individual. </a:t>
                      </a: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usually found overlapping with other conspecific individuals established in close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proximity, collectively dominating a wider area in a patchy or continuous turf.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Branches or twists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across at least 3 planes.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Tends to branch 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proliferate on more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one plane and often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exhibits twisting and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folding of branches 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blades across at least 3 planes, especially when branches grow tightly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packed together.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&lt;1.5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between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branches and nodes.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Has very small gaps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between branch nodes. Branches or blades exhibit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high degree of twisting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folding, often sticking together and resulting in a high amount of overlap. 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&gt;6 nodes/cm length.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branches or blades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dissect or proliferate very frequently over a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distance along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their length.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Range: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&lt;0.5 mm average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branch width.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Description: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 skinny, relatively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delicate branches, rather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blades, that that have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fairly consistent diameter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throughout their length.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6" marR="4626" marT="46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619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0E7808B-42C4-BABF-E2D9-65F198D87D71}"/>
              </a:ext>
            </a:extLst>
          </p:cNvPr>
          <p:cNvSpPr txBox="1"/>
          <p:nvPr/>
        </p:nvSpPr>
        <p:spPr>
          <a:xfrm>
            <a:off x="212891" y="102310"/>
            <a:ext cx="117824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Macroalgal Morphology Index </a:t>
            </a:r>
            <a:r>
              <a:rPr lang="en-AU" sz="1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containing </a:t>
            </a:r>
            <a:r>
              <a:rPr lang="en-A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quantitative and qualitative </a:t>
            </a:r>
            <a:r>
              <a:rPr lang="en-AU" sz="1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scoring criteria to rank macroalgae for their potential to support recruitment of juvenile mussels based on the macroalgae’s morphology.</a:t>
            </a:r>
            <a:endParaRPr lang="en-US" sz="1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18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1095</Words>
  <Application>Microsoft Macintosh PowerPoint</Application>
  <PresentationFormat>Widescreen</PresentationFormat>
  <Paragraphs>229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Burnham</dc:creator>
  <cp:lastModifiedBy>Katherine Burnham</cp:lastModifiedBy>
  <cp:revision>2</cp:revision>
  <dcterms:created xsi:type="dcterms:W3CDTF">2025-05-22T06:07:15Z</dcterms:created>
  <dcterms:modified xsi:type="dcterms:W3CDTF">2025-05-22T06:08:24Z</dcterms:modified>
</cp:coreProperties>
</file>